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4"/>
  </p:notesMasterIdLst>
  <p:handoutMasterIdLst>
    <p:handoutMasterId r:id="rId87"/>
  </p:handoutMasterIdLst>
  <p:sldIdLst>
    <p:sldId id="389" r:id="rId3"/>
    <p:sldId id="464" r:id="rId5"/>
    <p:sldId id="465" r:id="rId6"/>
    <p:sldId id="466" r:id="rId7"/>
    <p:sldId id="467" r:id="rId8"/>
    <p:sldId id="468" r:id="rId9"/>
    <p:sldId id="469" r:id="rId10"/>
    <p:sldId id="470" r:id="rId11"/>
    <p:sldId id="471" r:id="rId12"/>
    <p:sldId id="472" r:id="rId13"/>
    <p:sldId id="473" r:id="rId14"/>
    <p:sldId id="474" r:id="rId15"/>
    <p:sldId id="475" r:id="rId16"/>
    <p:sldId id="476" r:id="rId17"/>
    <p:sldId id="477" r:id="rId18"/>
    <p:sldId id="478" r:id="rId19"/>
    <p:sldId id="479" r:id="rId20"/>
    <p:sldId id="480" r:id="rId21"/>
    <p:sldId id="481" r:id="rId22"/>
    <p:sldId id="482" r:id="rId23"/>
    <p:sldId id="483" r:id="rId24"/>
    <p:sldId id="454" r:id="rId25"/>
    <p:sldId id="402" r:id="rId26"/>
    <p:sldId id="403" r:id="rId27"/>
    <p:sldId id="404" r:id="rId28"/>
    <p:sldId id="405" r:id="rId29"/>
    <p:sldId id="406" r:id="rId30"/>
    <p:sldId id="408" r:id="rId31"/>
    <p:sldId id="409" r:id="rId32"/>
    <p:sldId id="410" r:id="rId33"/>
    <p:sldId id="411" r:id="rId34"/>
    <p:sldId id="413" r:id="rId35"/>
    <p:sldId id="414" r:id="rId36"/>
    <p:sldId id="415" r:id="rId37"/>
    <p:sldId id="416" r:id="rId38"/>
    <p:sldId id="417" r:id="rId39"/>
    <p:sldId id="418" r:id="rId40"/>
    <p:sldId id="455" r:id="rId41"/>
    <p:sldId id="494" r:id="rId42"/>
    <p:sldId id="497" r:id="rId43"/>
    <p:sldId id="498" r:id="rId44"/>
    <p:sldId id="499" r:id="rId45"/>
    <p:sldId id="500" r:id="rId46"/>
    <p:sldId id="501" r:id="rId47"/>
    <p:sldId id="502" r:id="rId48"/>
    <p:sldId id="503" r:id="rId49"/>
    <p:sldId id="504" r:id="rId50"/>
    <p:sldId id="505" r:id="rId51"/>
    <p:sldId id="506" r:id="rId52"/>
    <p:sldId id="507" r:id="rId53"/>
    <p:sldId id="495" r:id="rId54"/>
    <p:sldId id="424" r:id="rId55"/>
    <p:sldId id="425" r:id="rId56"/>
    <p:sldId id="426" r:id="rId57"/>
    <p:sldId id="427" r:id="rId58"/>
    <p:sldId id="428" r:id="rId59"/>
    <p:sldId id="429" r:id="rId60"/>
    <p:sldId id="430" r:id="rId61"/>
    <p:sldId id="431" r:id="rId62"/>
    <p:sldId id="432" r:id="rId63"/>
    <p:sldId id="433" r:id="rId64"/>
    <p:sldId id="434" r:id="rId65"/>
    <p:sldId id="435" r:id="rId66"/>
    <p:sldId id="436" r:id="rId67"/>
    <p:sldId id="438" r:id="rId68"/>
    <p:sldId id="439" r:id="rId69"/>
    <p:sldId id="440" r:id="rId70"/>
    <p:sldId id="462" r:id="rId71"/>
    <p:sldId id="463" r:id="rId72"/>
    <p:sldId id="443" r:id="rId73"/>
    <p:sldId id="444" r:id="rId74"/>
    <p:sldId id="445" r:id="rId75"/>
    <p:sldId id="446" r:id="rId76"/>
    <p:sldId id="447" r:id="rId77"/>
    <p:sldId id="448" r:id="rId78"/>
    <p:sldId id="449" r:id="rId79"/>
    <p:sldId id="450" r:id="rId80"/>
    <p:sldId id="452" r:id="rId81"/>
    <p:sldId id="453" r:id="rId82"/>
    <p:sldId id="458" r:id="rId83"/>
    <p:sldId id="459" r:id="rId84"/>
    <p:sldId id="460" r:id="rId85"/>
    <p:sldId id="461" r:id="rId86"/>
  </p:sldIdLst>
  <p:sldSz cx="12192000" cy="6858000"/>
  <p:notesSz cx="7315200" cy="9601200"/>
  <p:kinsoku lang="ja-JP" invalStChars="、。，．・：；？！゛゜ヽヾゝゞ々ー’”）〕］｝〉》」』】°‰′″℃￠％ぁぃぅぇぉっゃゅょゎァィゥェォッャュョヮヵヶ!%),.:;?]}｡｣､･ｧｨｩｪｫｬｭｮｯｰﾞﾟ" invalEndChars="‘“（〔［｛〈《「『【￥＄$([\{｢￡"/>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D1B5C"/>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00"/>
    <p:restoredTop sz="85872" autoAdjust="0"/>
  </p:normalViewPr>
  <p:slideViewPr>
    <p:cSldViewPr>
      <p:cViewPr varScale="1">
        <p:scale>
          <a:sx n="75" d="100"/>
          <a:sy n="75" d="100"/>
        </p:scale>
        <p:origin x="840" y="58"/>
      </p:cViewPr>
      <p:guideLst>
        <p:guide orient="horz" pos="2160"/>
        <p:guide pos="38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0" Type="http://schemas.openxmlformats.org/officeDocument/2006/relationships/tableStyles" Target="tableStyles.xml"/><Relationship Id="rId9" Type="http://schemas.openxmlformats.org/officeDocument/2006/relationships/slide" Target="slides/slide6.xml"/><Relationship Id="rId89" Type="http://schemas.openxmlformats.org/officeDocument/2006/relationships/viewProps" Target="viewProps.xml"/><Relationship Id="rId88" Type="http://schemas.openxmlformats.org/officeDocument/2006/relationships/presProps" Target="presProps.xml"/><Relationship Id="rId87" Type="http://schemas.openxmlformats.org/officeDocument/2006/relationships/handoutMaster" Target="handoutMasters/handoutMaster1.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15.vml.rels><?xml version="1.0" encoding="UTF-8" standalone="yes"?>
<Relationships xmlns="http://schemas.openxmlformats.org/package/2006/relationships"><Relationship Id="rId4" Type="http://schemas.openxmlformats.org/officeDocument/2006/relationships/image" Target="../media/image66.wmf"/><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s>
</file>

<file path=ppt/drawings/_rels/vmlDrawing2.vml.rels><?xml version="1.0" encoding="UTF-8" standalone="yes"?>
<Relationships xmlns="http://schemas.openxmlformats.org/package/2006/relationships"><Relationship Id="rId4" Type="http://schemas.openxmlformats.org/officeDocument/2006/relationships/image" Target="../media/image10.wmf"/><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24.vml.rels><?xml version="1.0" encoding="UTF-8" standalone="yes"?>
<Relationships xmlns="http://schemas.openxmlformats.org/package/2006/relationships"><Relationship Id="rId6" Type="http://schemas.openxmlformats.org/officeDocument/2006/relationships/image" Target="../media/image89.wmf"/><Relationship Id="rId5" Type="http://schemas.openxmlformats.org/officeDocument/2006/relationships/image" Target="../media/image88.wmf"/><Relationship Id="rId4" Type="http://schemas.openxmlformats.org/officeDocument/2006/relationships/image" Target="../media/image87.wmf"/><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96.wmf"/><Relationship Id="rId1" Type="http://schemas.openxmlformats.org/officeDocument/2006/relationships/image" Target="../media/image95.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30.vml.rels><?xml version="1.0" encoding="UTF-8" standalone="yes"?>
<Relationships xmlns="http://schemas.openxmlformats.org/package/2006/relationships"><Relationship Id="rId5" Type="http://schemas.openxmlformats.org/officeDocument/2006/relationships/image" Target="../media/image102.wmf"/><Relationship Id="rId4" Type="http://schemas.openxmlformats.org/officeDocument/2006/relationships/image" Target="../media/image101.wmf"/><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image" Target="../media/image98.wmf"/></Relationships>
</file>

<file path=ppt/drawings/_rels/vmlDrawing31.vml.rels><?xml version="1.0" encoding="UTF-8" standalone="yes"?>
<Relationships xmlns="http://schemas.openxmlformats.org/package/2006/relationships"><Relationship Id="rId4" Type="http://schemas.openxmlformats.org/officeDocument/2006/relationships/image" Target="../media/image106.wmf"/><Relationship Id="rId3" Type="http://schemas.openxmlformats.org/officeDocument/2006/relationships/image" Target="../media/image105.wmf"/><Relationship Id="rId2" Type="http://schemas.openxmlformats.org/officeDocument/2006/relationships/image" Target="../media/image104.wmf"/><Relationship Id="rId1" Type="http://schemas.openxmlformats.org/officeDocument/2006/relationships/image" Target="../media/image103.wmf"/></Relationships>
</file>

<file path=ppt/drawings/_rels/vmlDrawing32.vml.rels><?xml version="1.0" encoding="UTF-8" standalone="yes"?>
<Relationships xmlns="http://schemas.openxmlformats.org/package/2006/relationships"><Relationship Id="rId5" Type="http://schemas.openxmlformats.org/officeDocument/2006/relationships/image" Target="../media/image111.wmf"/><Relationship Id="rId4" Type="http://schemas.openxmlformats.org/officeDocument/2006/relationships/image" Target="../media/image110.wmf"/><Relationship Id="rId3" Type="http://schemas.openxmlformats.org/officeDocument/2006/relationships/image" Target="../media/image109.wmf"/><Relationship Id="rId2" Type="http://schemas.openxmlformats.org/officeDocument/2006/relationships/image" Target="../media/image108.wmf"/><Relationship Id="rId1" Type="http://schemas.openxmlformats.org/officeDocument/2006/relationships/image" Target="../media/image10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9" Type="http://schemas.openxmlformats.org/officeDocument/2006/relationships/image" Target="../media/image26.wmf"/><Relationship Id="rId8" Type="http://schemas.openxmlformats.org/officeDocument/2006/relationships/image" Target="../media/image25.wmf"/><Relationship Id="rId7" Type="http://schemas.openxmlformats.org/officeDocument/2006/relationships/image" Target="../media/image24.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9" Type="http://schemas.openxmlformats.org/officeDocument/2006/relationships/image" Target="../media/image35.wmf"/><Relationship Id="rId8" Type="http://schemas.openxmlformats.org/officeDocument/2006/relationships/image" Target="../media/image34.wmf"/><Relationship Id="rId7" Type="http://schemas.openxmlformats.org/officeDocument/2006/relationships/image" Target="../media/image33.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 Id="rId3" Type="http://schemas.openxmlformats.org/officeDocument/2006/relationships/image" Target="../media/image29.wmf"/><Relationship Id="rId2" Type="http://schemas.openxmlformats.org/officeDocument/2006/relationships/image" Target="../media/image28.wmf"/><Relationship Id="rId10" Type="http://schemas.openxmlformats.org/officeDocument/2006/relationships/image" Target="../media/image36.wmf"/><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6811768" y="9183544"/>
            <a:ext cx="428820" cy="32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655" tIns="46988" rIns="95655" bIns="46988" anchor="ctr">
            <a:spAutoFit/>
          </a:bodyPr>
          <a:lstStyle/>
          <a:p>
            <a:pPr algn="r" defTabSz="967105"/>
            <a:fld id="{E9513696-CA43-4325-9F5E-B91E9C58B1AB}" type="slidenum">
              <a:rPr lang="en-US" sz="1500">
                <a:latin typeface="Arial" panose="020B0604020202020204" pitchFamily="34" charset="0"/>
              </a:rPr>
            </a:fld>
            <a:endParaRPr lang="en-US" sz="1500" dirty="0">
              <a:latin typeface="Arial" panose="020B060402020202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74725" y="4560888"/>
            <a:ext cx="5365750" cy="4319587"/>
          </a:xfrm>
          <a:prstGeom prst="rect">
            <a:avLst/>
          </a:prstGeom>
          <a:noFill/>
          <a:ln w="12700">
            <a:noFill/>
            <a:miter lim="800000"/>
          </a:ln>
          <a:effectLst/>
        </p:spPr>
        <p:txBody>
          <a:bodyPr vert="horz" wrap="square" lIns="95655" tIns="46988" rIns="95655" bIns="46988" numCol="1" anchor="t" anchorCtr="0" compatLnSpc="1"/>
          <a:lstStyle/>
          <a:p>
            <a:pPr lvl="0"/>
            <a:r>
              <a:rPr lang="en-US" noProof="0" dirty="0"/>
              <a:t>Click to edit Master notes styles</a:t>
            </a:r>
            <a:endParaRPr lang="en-US" noProof="0" dirty="0"/>
          </a:p>
          <a:p>
            <a:pPr lvl="1"/>
            <a:r>
              <a:rPr lang="en-US" noProof="0" dirty="0"/>
              <a:t>Second Level</a:t>
            </a:r>
            <a:endParaRPr lang="en-US" noProof="0" dirty="0"/>
          </a:p>
          <a:p>
            <a:pPr lvl="2"/>
            <a:r>
              <a:rPr lang="en-US" noProof="0" dirty="0"/>
              <a:t>Third Level</a:t>
            </a:r>
            <a:endParaRPr lang="en-US" noProof="0" dirty="0"/>
          </a:p>
          <a:p>
            <a:pPr lvl="3"/>
            <a:r>
              <a:rPr lang="en-US" noProof="0" dirty="0"/>
              <a:t>Fourth Level</a:t>
            </a:r>
            <a:endParaRPr lang="en-US" noProof="0" dirty="0"/>
          </a:p>
          <a:p>
            <a:pPr lvl="4"/>
            <a:r>
              <a:rPr lang="en-US" noProof="0" dirty="0"/>
              <a:t>Fifth Level</a:t>
            </a:r>
            <a:endParaRPr lang="en-US" noProof="0" dirty="0"/>
          </a:p>
        </p:txBody>
      </p:sp>
      <p:sp>
        <p:nvSpPr>
          <p:cNvPr id="28675" name="Rectangle 3"/>
          <p:cNvSpPr>
            <a:spLocks noGrp="1" noRot="1" noChangeAspect="1" noChangeArrowheads="1" noTextEdit="1"/>
          </p:cNvSpPr>
          <p:nvPr>
            <p:ph type="sldImg" idx="2"/>
          </p:nvPr>
        </p:nvSpPr>
        <p:spPr bwMode="auto">
          <a:xfrm>
            <a:off x="469900" y="727075"/>
            <a:ext cx="6375400" cy="3586163"/>
          </a:xfrm>
          <a:prstGeom prst="rect">
            <a:avLst/>
          </a:prstGeom>
          <a:noFill/>
          <a:ln w="12700">
            <a:solidFill>
              <a:schemeClr val="tx1"/>
            </a:solidFill>
            <a:miter lim="800000"/>
          </a:ln>
          <a:extLst>
            <a:ext uri="{909E8E84-426E-40DD-AFC4-6F175D3DCCD1}">
              <a14:hiddenFill xmlns:a14="http://schemas.microsoft.com/office/drawing/2010/main">
                <a:solidFill>
                  <a:srgbClr val="FFFFFF"/>
                </a:solidFill>
              </a14:hiddenFill>
            </a:ext>
          </a:extLst>
        </p:spPr>
      </p:sp>
      <p:sp>
        <p:nvSpPr>
          <p:cNvPr id="28676" name="Rectangle 4"/>
          <p:cNvSpPr>
            <a:spLocks noChangeArrowheads="1"/>
          </p:cNvSpPr>
          <p:nvPr/>
        </p:nvSpPr>
        <p:spPr bwMode="auto">
          <a:xfrm>
            <a:off x="6811768" y="9183544"/>
            <a:ext cx="428820" cy="32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655" tIns="46988" rIns="95655" bIns="46988" anchor="ctr">
            <a:spAutoFit/>
          </a:bodyPr>
          <a:lstStyle/>
          <a:p>
            <a:pPr algn="r" defTabSz="967105"/>
            <a:fld id="{23E09036-710B-405F-A140-37A15B45B9E7}" type="slidenum">
              <a:rPr lang="en-US" sz="1500" b="0" i="0">
                <a:latin typeface="Arial" panose="020B0604020202020204" pitchFamily="34" charset="0"/>
              </a:rPr>
            </a:fld>
            <a:endParaRPr lang="en-US" sz="1500" b="0" i="0" dirty="0">
              <a:latin typeface="Arial" panose="020B0604020202020204" pitchFamily="34"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0" i="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b="0" i="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b="0" i="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b="0" i="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p:sp>
      <p:sp>
        <p:nvSpPr>
          <p:cNvPr id="430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panose="020B0604020202020204" pitchFamily="34" charset="0"/>
                <a:ea typeface="MS PGothic" panose="020B0600070205080204" pitchFamily="1" charset="-128"/>
              </a:defRPr>
            </a:lvl1pPr>
            <a:lvl2pPr marL="804545" indent="-309245">
              <a:defRPr sz="2600">
                <a:solidFill>
                  <a:schemeClr val="tx1"/>
                </a:solidFill>
                <a:latin typeface="Arial" panose="020B0604020202020204" pitchFamily="34" charset="0"/>
                <a:ea typeface="MS PGothic" panose="020B0600070205080204" pitchFamily="1" charset="-128"/>
              </a:defRPr>
            </a:lvl2pPr>
            <a:lvl3pPr marL="1238250" indent="-247650">
              <a:defRPr sz="2600">
                <a:solidFill>
                  <a:schemeClr val="tx1"/>
                </a:solidFill>
                <a:latin typeface="Arial" panose="020B0604020202020204" pitchFamily="34" charset="0"/>
                <a:ea typeface="MS PGothic" panose="020B0600070205080204" pitchFamily="1" charset="-128"/>
              </a:defRPr>
            </a:lvl3pPr>
            <a:lvl4pPr marL="1732915" indent="-247650">
              <a:defRPr sz="2600">
                <a:solidFill>
                  <a:schemeClr val="tx1"/>
                </a:solidFill>
                <a:latin typeface="Arial" panose="020B0604020202020204" pitchFamily="34" charset="0"/>
                <a:ea typeface="MS PGothic" panose="020B0600070205080204" pitchFamily="1" charset="-128"/>
              </a:defRPr>
            </a:lvl4pPr>
            <a:lvl5pPr marL="2228215" indent="-247650">
              <a:defRPr sz="2600">
                <a:solidFill>
                  <a:schemeClr val="tx1"/>
                </a:solidFill>
                <a:latin typeface="Arial" panose="020B0604020202020204" pitchFamily="34" charset="0"/>
                <a:ea typeface="MS PGothic" panose="020B0600070205080204" pitchFamily="1" charset="-128"/>
              </a:defRPr>
            </a:lvl5pPr>
            <a:lvl6pPr marL="2723515" indent="-24765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6pPr>
            <a:lvl7pPr marL="3218815" indent="-24765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7pPr>
            <a:lvl8pPr marL="3714115" indent="-24765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8pPr>
            <a:lvl9pPr marL="4209415" indent="-24765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9pPr>
          </a:lstStyle>
          <a:p>
            <a:fld id="{02EA84E0-22EA-4A50-948F-33554D7622B2}" type="slidenum">
              <a:rPr lang="en-US" sz="1300"/>
            </a:fld>
            <a:endParaRPr lang="en-US" sz="1300"/>
          </a:p>
        </p:txBody>
      </p:sp>
      <p:sp>
        <p:nvSpPr>
          <p:cNvPr id="110595" name="Rectangle 2"/>
          <p:cNvSpPr>
            <a:spLocks noGrp="1" noRot="1" noChangeAspect="1" noChangeArrowheads="1" noTextEdit="1"/>
          </p:cNvSpPr>
          <p:nvPr>
            <p:ph type="sldImg"/>
          </p:nvPr>
        </p:nvSpPr>
        <p:spPr>
          <a:solidFill>
            <a:srgbClr val="FFFFFF"/>
          </a:solidFill>
        </p:spPr>
      </p:sp>
      <p:sp>
        <p:nvSpPr>
          <p:cNvPr id="110596" name="Rectangle 3"/>
          <p:cNvSpPr>
            <a:spLocks noGrp="1" noChangeArrowheads="1"/>
          </p:cNvSpPr>
          <p:nvPr>
            <p:ph type="body" idx="1"/>
          </p:nvPr>
        </p:nvSpPr>
        <p:spPr>
          <a:xfrm>
            <a:off x="709931" y="4856163"/>
            <a:ext cx="5679440" cy="4600575"/>
          </a:xfrm>
          <a:solidFill>
            <a:srgbClr val="FFFFFF"/>
          </a:solidFill>
          <a:ln>
            <a:noFill/>
          </a:ln>
        </p:spPr>
        <p:txBody>
          <a:bodyPr/>
          <a:lstStyle/>
          <a:p>
            <a:pPr lvl="0"/>
            <a:r>
              <a:rPr lang="en-AU" noProof="0" dirty="0"/>
              <a:t>The costs and benefits must be converted to their cash values.  Assuming competitive market prices:</a:t>
            </a:r>
            <a:endParaRPr lang="en-AU" noProof="0" dirty="0"/>
          </a:p>
          <a:p>
            <a:pPr lvl="0"/>
            <a:r>
              <a:rPr lang="en-AU" noProof="0" dirty="0"/>
              <a:t>2,500 shares × $9/share = $22,500</a:t>
            </a:r>
            <a:endParaRPr lang="en-AU" noProof="0" dirty="0"/>
          </a:p>
          <a:p>
            <a:pPr lvl="0"/>
            <a:r>
              <a:rPr lang="en-AU" noProof="0" dirty="0"/>
              <a:t>€10,000 × $1.50/ € = $15,000 </a:t>
            </a:r>
            <a:endParaRPr lang="en-AU" noProof="0" dirty="0"/>
          </a:p>
          <a:p>
            <a:pPr lvl="0"/>
            <a:r>
              <a:rPr lang="en-AU" noProof="0" dirty="0"/>
              <a:t>The</a:t>
            </a:r>
            <a:r>
              <a:rPr lang="en-AU" baseline="0" noProof="0" dirty="0"/>
              <a:t> </a:t>
            </a:r>
            <a:r>
              <a:rPr lang="en-AU" noProof="0" dirty="0"/>
              <a:t>net value of the opportunity is $22,500 + $15,000 - $40,000 = -$2,500, we should not take it.  </a:t>
            </a:r>
            <a:endParaRPr lang="en-AU" noProof="0" dirty="0"/>
          </a:p>
          <a:p>
            <a:pPr eaLnBrk="1" hangingPunct="1"/>
            <a:endParaRPr lang="en-US" dirty="0">
              <a:ea typeface="MS PGothic" panose="020B0600070205080204" pitchFamily="1" charset="-128"/>
            </a:endParaRPr>
          </a:p>
        </p:txBody>
      </p:sp>
      <p:sp>
        <p:nvSpPr>
          <p:cNvPr id="2" name="Header Placeholder 1"/>
          <p:cNvSpPr>
            <a:spLocks noGrp="1"/>
          </p:cNvSpPr>
          <p:nvPr>
            <p:ph type="hdr" sz="quarter" idx="10"/>
          </p:nvPr>
        </p:nvSpPr>
        <p:spPr/>
        <p:txBody>
          <a:bodyPr/>
          <a:lstStyle/>
          <a:p>
            <a:r>
              <a:rPr lang="en-AU"/>
              <a:t>FINM2401 Lecture 1</a:t>
            </a:r>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noProof="0" dirty="0"/>
              <a:t>This value depends only on the current market prices for Ford and the euro.  </a:t>
            </a:r>
            <a:endParaRPr lang="en-AU" noProof="0" dirty="0"/>
          </a:p>
          <a:p>
            <a:pPr lvl="0"/>
            <a:r>
              <a:rPr lang="en-AU" noProof="0" dirty="0"/>
              <a:t>Our personal opinion about the future prospects of the euro and Ford does not alter the value the decision today.</a:t>
            </a:r>
            <a:endParaRPr lang="en-AU" noProof="0" dirty="0"/>
          </a:p>
          <a:p>
            <a:endParaRPr lang="en-AU" dirty="0"/>
          </a:p>
          <a:p>
            <a:r>
              <a:rPr lang="en-AU" dirty="0"/>
              <a:t>With</a:t>
            </a:r>
            <a:r>
              <a:rPr lang="en-AU" baseline="0" dirty="0"/>
              <a:t> this deal we are buying Ford + euros today (not one year from now).  In a competitive market the prices will reflect market consensus.</a:t>
            </a:r>
            <a:endParaRPr lang="en-AU" baseline="0" dirty="0"/>
          </a:p>
          <a:p>
            <a:endParaRPr lang="en-AU" baseline="0" dirty="0"/>
          </a:p>
          <a:p>
            <a:r>
              <a:rPr lang="en-AU" baseline="0" dirty="0"/>
              <a:t>If we think the euro will rise, then we’re better off buying euros directly at the current exchange rate of $1.50, rather than buying them in this package.</a:t>
            </a:r>
            <a:endParaRPr lang="en-AU" dirty="0"/>
          </a:p>
        </p:txBody>
      </p:sp>
      <p:sp>
        <p:nvSpPr>
          <p:cNvPr id="4" name="Header Placeholder 3"/>
          <p:cNvSpPr>
            <a:spLocks noGrp="1"/>
          </p:cNvSpPr>
          <p:nvPr>
            <p:ph type="hdr" sz="quarter" idx="10"/>
          </p:nvPr>
        </p:nvSpPr>
        <p:spPr/>
        <p:txBody>
          <a:bodyPr/>
          <a:lstStyle/>
          <a:p>
            <a:r>
              <a:rPr lang="en-AU"/>
              <a:t>FINM2401 Lecture 1</a:t>
            </a:r>
            <a:endParaRPr lang="ru-RU"/>
          </a:p>
        </p:txBody>
      </p:sp>
      <p:sp>
        <p:nvSpPr>
          <p:cNvPr id="5" name="Slide Number Placeholder 4"/>
          <p:cNvSpPr>
            <a:spLocks noGrp="1"/>
          </p:cNvSpPr>
          <p:nvPr>
            <p:ph type="sldNum" sz="quarter" idx="11"/>
          </p:nvPr>
        </p:nvSpPr>
        <p:spPr/>
        <p:txBody>
          <a:bodyPr/>
          <a:lstStyle/>
          <a:p>
            <a:fld id="{5F82CFFB-F513-4651-9D7D-439B96577122}" type="slidenum">
              <a:rPr lang="ru-RU" smtClean="0"/>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F82CFFB-F513-4651-9D7D-439B96577122}" type="slidenum">
              <a:rPr lang="ru-RU" smtClean="0"/>
            </a:fld>
            <a:endParaRPr lang="ru-RU"/>
          </a:p>
        </p:txBody>
      </p:sp>
      <p:sp>
        <p:nvSpPr>
          <p:cNvPr id="5" name="Header Placeholder 4"/>
          <p:cNvSpPr>
            <a:spLocks noGrp="1"/>
          </p:cNvSpPr>
          <p:nvPr>
            <p:ph type="hdr" sz="quarter" idx="11"/>
          </p:nvPr>
        </p:nvSpPr>
        <p:spPr/>
        <p:txBody>
          <a:bodyPr/>
          <a:lstStyle/>
          <a:p>
            <a:r>
              <a:rPr lang="en-AU"/>
              <a:t>FINM2401 Lecture 1</a:t>
            </a:r>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panose="020B0604020202020204" pitchFamily="34" charset="0"/>
                <a:ea typeface="MS PGothic" panose="020B0600070205080204" pitchFamily="1" charset="-128"/>
              </a:defRPr>
            </a:lvl1pPr>
            <a:lvl2pPr marL="804545" indent="-309245">
              <a:defRPr sz="2600">
                <a:solidFill>
                  <a:schemeClr val="tx1"/>
                </a:solidFill>
                <a:latin typeface="Arial" panose="020B0604020202020204" pitchFamily="34" charset="0"/>
                <a:ea typeface="MS PGothic" panose="020B0600070205080204" pitchFamily="1" charset="-128"/>
              </a:defRPr>
            </a:lvl2pPr>
            <a:lvl3pPr marL="1238250" indent="-247650">
              <a:defRPr sz="2600">
                <a:solidFill>
                  <a:schemeClr val="tx1"/>
                </a:solidFill>
                <a:latin typeface="Arial" panose="020B0604020202020204" pitchFamily="34" charset="0"/>
                <a:ea typeface="MS PGothic" panose="020B0600070205080204" pitchFamily="1" charset="-128"/>
              </a:defRPr>
            </a:lvl3pPr>
            <a:lvl4pPr marL="1732915" indent="-247650">
              <a:defRPr sz="2600">
                <a:solidFill>
                  <a:schemeClr val="tx1"/>
                </a:solidFill>
                <a:latin typeface="Arial" panose="020B0604020202020204" pitchFamily="34" charset="0"/>
                <a:ea typeface="MS PGothic" panose="020B0600070205080204" pitchFamily="1" charset="-128"/>
              </a:defRPr>
            </a:lvl4pPr>
            <a:lvl5pPr marL="2228215" indent="-247650">
              <a:defRPr sz="2600">
                <a:solidFill>
                  <a:schemeClr val="tx1"/>
                </a:solidFill>
                <a:latin typeface="Arial" panose="020B0604020202020204" pitchFamily="34" charset="0"/>
                <a:ea typeface="MS PGothic" panose="020B0600070205080204" pitchFamily="1" charset="-128"/>
              </a:defRPr>
            </a:lvl5pPr>
            <a:lvl6pPr marL="2723515" indent="-24765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6pPr>
            <a:lvl7pPr marL="3218815" indent="-24765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7pPr>
            <a:lvl8pPr marL="3714115" indent="-24765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8pPr>
            <a:lvl9pPr marL="4209415" indent="-24765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9pPr>
          </a:lstStyle>
          <a:p>
            <a:fld id="{6A35E415-C148-4425-82A9-2CA8AC6785D3}" type="slidenum">
              <a:rPr lang="en-US" sz="1300"/>
            </a:fld>
            <a:endParaRPr lang="en-US" sz="1300"/>
          </a:p>
        </p:txBody>
      </p:sp>
      <p:sp>
        <p:nvSpPr>
          <p:cNvPr id="112643" name="Rectangle 2"/>
          <p:cNvSpPr>
            <a:spLocks noGrp="1" noRot="1" noChangeAspect="1" noChangeArrowheads="1" noTextEdit="1"/>
          </p:cNvSpPr>
          <p:nvPr>
            <p:ph type="sldImg"/>
          </p:nvPr>
        </p:nvSpPr>
        <p:spPr>
          <a:solidFill>
            <a:srgbClr val="FFFFFF"/>
          </a:solidFill>
        </p:spPr>
      </p:sp>
      <p:sp>
        <p:nvSpPr>
          <p:cNvPr id="112644" name="Rectangle 3"/>
          <p:cNvSpPr>
            <a:spLocks noGrp="1" noChangeArrowheads="1"/>
          </p:cNvSpPr>
          <p:nvPr>
            <p:ph type="body" idx="1"/>
          </p:nvPr>
        </p:nvSpPr>
        <p:spPr>
          <a:xfrm>
            <a:off x="709931" y="4856163"/>
            <a:ext cx="5679440" cy="4600575"/>
          </a:xfrm>
          <a:solidFill>
            <a:srgbClr val="FFFFFF"/>
          </a:solidFill>
          <a:ln>
            <a:noFill/>
          </a:ln>
        </p:spPr>
        <p:txBody>
          <a:bodyPr/>
          <a:lstStyle/>
          <a:p>
            <a:pPr eaLnBrk="1" hangingPunct="1"/>
            <a:endParaRPr lang="en-US">
              <a:ea typeface="MS PGothic" panose="020B0600070205080204" pitchFamily="1" charset="-128"/>
            </a:endParaRPr>
          </a:p>
        </p:txBody>
      </p:sp>
      <p:sp>
        <p:nvSpPr>
          <p:cNvPr id="2" name="Header Placeholder 1"/>
          <p:cNvSpPr>
            <a:spLocks noGrp="1"/>
          </p:cNvSpPr>
          <p:nvPr>
            <p:ph type="hdr" sz="quarter" idx="10"/>
          </p:nvPr>
        </p:nvSpPr>
        <p:spPr/>
        <p:txBody>
          <a:bodyPr/>
          <a:lstStyle/>
          <a:p>
            <a:r>
              <a:rPr lang="en-AU"/>
              <a:t>FINM2401 Lecture 1</a:t>
            </a:r>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panose="020B0604020202020204" pitchFamily="34" charset="0"/>
                <a:ea typeface="MS PGothic" panose="020B0600070205080204" pitchFamily="1" charset="-128"/>
              </a:defRPr>
            </a:lvl1pPr>
            <a:lvl2pPr marL="804545" indent="-309245">
              <a:defRPr sz="2600">
                <a:solidFill>
                  <a:schemeClr val="tx1"/>
                </a:solidFill>
                <a:latin typeface="Arial" panose="020B0604020202020204" pitchFamily="34" charset="0"/>
                <a:ea typeface="MS PGothic" panose="020B0600070205080204" pitchFamily="1" charset="-128"/>
              </a:defRPr>
            </a:lvl2pPr>
            <a:lvl3pPr marL="1238250" indent="-247650">
              <a:defRPr sz="2600">
                <a:solidFill>
                  <a:schemeClr val="tx1"/>
                </a:solidFill>
                <a:latin typeface="Arial" panose="020B0604020202020204" pitchFamily="34" charset="0"/>
                <a:ea typeface="MS PGothic" panose="020B0600070205080204" pitchFamily="1" charset="-128"/>
              </a:defRPr>
            </a:lvl3pPr>
            <a:lvl4pPr marL="1732915" indent="-247650">
              <a:defRPr sz="2600">
                <a:solidFill>
                  <a:schemeClr val="tx1"/>
                </a:solidFill>
                <a:latin typeface="Arial" panose="020B0604020202020204" pitchFamily="34" charset="0"/>
                <a:ea typeface="MS PGothic" panose="020B0600070205080204" pitchFamily="1" charset="-128"/>
              </a:defRPr>
            </a:lvl4pPr>
            <a:lvl5pPr marL="2228215" indent="-247650">
              <a:defRPr sz="2600">
                <a:solidFill>
                  <a:schemeClr val="tx1"/>
                </a:solidFill>
                <a:latin typeface="Arial" panose="020B0604020202020204" pitchFamily="34" charset="0"/>
                <a:ea typeface="MS PGothic" panose="020B0600070205080204" pitchFamily="1" charset="-128"/>
              </a:defRPr>
            </a:lvl5pPr>
            <a:lvl6pPr marL="2723515" indent="-24765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6pPr>
            <a:lvl7pPr marL="3218815" indent="-24765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7pPr>
            <a:lvl8pPr marL="3714115" indent="-24765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8pPr>
            <a:lvl9pPr marL="4209415" indent="-24765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9pPr>
          </a:lstStyle>
          <a:p>
            <a:fld id="{987E43B2-E29A-4491-898E-C256D7F37146}" type="slidenum">
              <a:rPr lang="en-US" sz="1300"/>
            </a:fld>
            <a:endParaRPr lang="en-US" sz="1300"/>
          </a:p>
        </p:txBody>
      </p:sp>
      <p:sp>
        <p:nvSpPr>
          <p:cNvPr id="113667" name="Rectangle 2"/>
          <p:cNvSpPr>
            <a:spLocks noGrp="1" noRot="1" noChangeAspect="1" noChangeArrowheads="1" noTextEdit="1"/>
          </p:cNvSpPr>
          <p:nvPr>
            <p:ph type="sldImg"/>
          </p:nvPr>
        </p:nvSpPr>
        <p:spPr>
          <a:solidFill>
            <a:srgbClr val="FFFFFF"/>
          </a:solidFill>
        </p:spPr>
      </p:sp>
      <p:sp>
        <p:nvSpPr>
          <p:cNvPr id="113668" name="Rectangle 3"/>
          <p:cNvSpPr>
            <a:spLocks noGrp="1" noChangeArrowheads="1"/>
          </p:cNvSpPr>
          <p:nvPr>
            <p:ph type="body" idx="1"/>
          </p:nvPr>
        </p:nvSpPr>
        <p:spPr>
          <a:xfrm>
            <a:off x="709931" y="4856163"/>
            <a:ext cx="5679440" cy="4600575"/>
          </a:xfrm>
          <a:solidFill>
            <a:srgbClr val="FFFFFF"/>
          </a:solidFill>
          <a:ln>
            <a:noFill/>
          </a:ln>
        </p:spPr>
        <p:txBody>
          <a:bodyPr/>
          <a:lstStyle/>
          <a:p>
            <a:r>
              <a:rPr lang="en-AU" noProof="0" dirty="0"/>
              <a:t>Value of Investment in One Year</a:t>
            </a:r>
            <a:endParaRPr lang="en-AU" noProof="0" dirty="0"/>
          </a:p>
          <a:p>
            <a:pPr lvl="1"/>
            <a:r>
              <a:rPr lang="en-AU" noProof="0" dirty="0"/>
              <a:t>Both costs and benefits are now in terms of “dollars in one year,” so we can compare them and compute the investment’s net value:</a:t>
            </a:r>
            <a:endParaRPr lang="en-AU" noProof="0" dirty="0"/>
          </a:p>
          <a:p>
            <a:pPr marL="685800" lvl="2"/>
            <a:r>
              <a:rPr lang="en-AU" sz="1400" dirty="0"/>
              <a:t>$105,000 − $107,000 = −$2000 in one year</a:t>
            </a:r>
            <a:endParaRPr lang="en-AU" sz="1400" dirty="0"/>
          </a:p>
          <a:p>
            <a:pPr lvl="1"/>
            <a:r>
              <a:rPr lang="en-AU" noProof="0" dirty="0"/>
              <a:t>In other words, we could earn $2000 more in one year by putting our $100,000 in the bank rather than making this investment. We should reject the investment.</a:t>
            </a:r>
            <a:endParaRPr lang="en-AU" noProof="0" dirty="0"/>
          </a:p>
          <a:p>
            <a:pPr lvl="1"/>
            <a:endParaRPr lang="en-US" noProof="0" dirty="0"/>
          </a:p>
          <a:p>
            <a:pPr lvl="1"/>
            <a:r>
              <a:rPr lang="en-US" noProof="0" dirty="0"/>
              <a:t>NB: We have compared FUTURE values here. We’ll get the same answer comparing PRESENT values on the next slide.</a:t>
            </a:r>
            <a:endParaRPr lang="en-AU" noProof="0" dirty="0"/>
          </a:p>
          <a:p>
            <a:pPr eaLnBrk="1" hangingPunct="1"/>
            <a:endParaRPr lang="en-US" dirty="0">
              <a:ea typeface="MS PGothic" panose="020B0600070205080204" pitchFamily="1" charset="-128"/>
            </a:endParaRPr>
          </a:p>
        </p:txBody>
      </p:sp>
      <p:sp>
        <p:nvSpPr>
          <p:cNvPr id="2" name="Header Placeholder 1"/>
          <p:cNvSpPr>
            <a:spLocks noGrp="1"/>
          </p:cNvSpPr>
          <p:nvPr>
            <p:ph type="hdr" sz="quarter" idx="10"/>
          </p:nvPr>
        </p:nvSpPr>
        <p:spPr/>
        <p:txBody>
          <a:bodyPr/>
          <a:lstStyle/>
          <a:p>
            <a:r>
              <a:rPr lang="en-AU"/>
              <a:t>FINM2401 Lecture 1</a:t>
            </a:r>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panose="020B0604020202020204" pitchFamily="34" charset="0"/>
                <a:ea typeface="MS PGothic" panose="020B0600070205080204" pitchFamily="1" charset="-128"/>
              </a:defRPr>
            </a:lvl1pPr>
            <a:lvl2pPr marL="804545" indent="-309245">
              <a:defRPr sz="2600">
                <a:solidFill>
                  <a:schemeClr val="tx1"/>
                </a:solidFill>
                <a:latin typeface="Arial" panose="020B0604020202020204" pitchFamily="34" charset="0"/>
                <a:ea typeface="MS PGothic" panose="020B0600070205080204" pitchFamily="1" charset="-128"/>
              </a:defRPr>
            </a:lvl2pPr>
            <a:lvl3pPr marL="1238250" indent="-247650">
              <a:defRPr sz="2600">
                <a:solidFill>
                  <a:schemeClr val="tx1"/>
                </a:solidFill>
                <a:latin typeface="Arial" panose="020B0604020202020204" pitchFamily="34" charset="0"/>
                <a:ea typeface="MS PGothic" panose="020B0600070205080204" pitchFamily="1" charset="-128"/>
              </a:defRPr>
            </a:lvl3pPr>
            <a:lvl4pPr marL="1732915" indent="-247650">
              <a:defRPr sz="2600">
                <a:solidFill>
                  <a:schemeClr val="tx1"/>
                </a:solidFill>
                <a:latin typeface="Arial" panose="020B0604020202020204" pitchFamily="34" charset="0"/>
                <a:ea typeface="MS PGothic" panose="020B0600070205080204" pitchFamily="1" charset="-128"/>
              </a:defRPr>
            </a:lvl4pPr>
            <a:lvl5pPr marL="2228215" indent="-247650">
              <a:defRPr sz="2600">
                <a:solidFill>
                  <a:schemeClr val="tx1"/>
                </a:solidFill>
                <a:latin typeface="Arial" panose="020B0604020202020204" pitchFamily="34" charset="0"/>
                <a:ea typeface="MS PGothic" panose="020B0600070205080204" pitchFamily="1" charset="-128"/>
              </a:defRPr>
            </a:lvl5pPr>
            <a:lvl6pPr marL="2723515" indent="-24765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6pPr>
            <a:lvl7pPr marL="3218815" indent="-24765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7pPr>
            <a:lvl8pPr marL="3714115" indent="-24765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8pPr>
            <a:lvl9pPr marL="4209415" indent="-24765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9pPr>
          </a:lstStyle>
          <a:p>
            <a:fld id="{987E43B2-E29A-4491-898E-C256D7F37146}" type="slidenum">
              <a:rPr lang="en-US" sz="1300"/>
            </a:fld>
            <a:endParaRPr lang="en-US" sz="1300"/>
          </a:p>
        </p:txBody>
      </p:sp>
      <p:sp>
        <p:nvSpPr>
          <p:cNvPr id="113667" name="Rectangle 2"/>
          <p:cNvSpPr>
            <a:spLocks noGrp="1" noRot="1" noChangeAspect="1" noChangeArrowheads="1" noTextEdit="1"/>
          </p:cNvSpPr>
          <p:nvPr>
            <p:ph type="sldImg"/>
          </p:nvPr>
        </p:nvSpPr>
        <p:spPr>
          <a:solidFill>
            <a:srgbClr val="FFFFFF"/>
          </a:solidFill>
        </p:spPr>
      </p:sp>
      <p:sp>
        <p:nvSpPr>
          <p:cNvPr id="113668" name="Rectangle 3"/>
          <p:cNvSpPr>
            <a:spLocks noGrp="1" noChangeArrowheads="1"/>
          </p:cNvSpPr>
          <p:nvPr>
            <p:ph type="body" idx="1"/>
          </p:nvPr>
        </p:nvSpPr>
        <p:spPr>
          <a:xfrm>
            <a:off x="709931" y="4856163"/>
            <a:ext cx="5679440" cy="4600575"/>
          </a:xfrm>
          <a:solidFill>
            <a:srgbClr val="FFFFFF"/>
          </a:solidFill>
          <a:ln>
            <a:noFill/>
          </a:ln>
        </p:spPr>
        <p:txBody>
          <a:bodyPr/>
          <a:lstStyle/>
          <a:p>
            <a:r>
              <a:rPr lang="en-AU" noProof="0" dirty="0"/>
              <a:t>Value of Investment Today</a:t>
            </a:r>
            <a:endParaRPr lang="en-AU" noProof="0" dirty="0"/>
          </a:p>
          <a:p>
            <a:pPr lvl="1"/>
            <a:r>
              <a:rPr lang="en-AU" noProof="0" dirty="0"/>
              <a:t>Consider the benefit of $105,000 in one year. What is the equivalent amount in terms of dollars today? </a:t>
            </a:r>
            <a:endParaRPr lang="en-AU" noProof="0" dirty="0"/>
          </a:p>
          <a:p>
            <a:pPr marL="685800" lvl="2"/>
            <a:r>
              <a:rPr lang="en-AU" noProof="0" dirty="0"/>
              <a:t>Benefit = ($105,000 in one year) ÷ (1.07 $ in one year/$ today)</a:t>
            </a:r>
            <a:endParaRPr lang="en-AU" noProof="0" dirty="0"/>
          </a:p>
          <a:p>
            <a:pPr marL="685800" lvl="2"/>
            <a:r>
              <a:rPr lang="en-AU" noProof="0" dirty="0"/>
              <a:t>= ($105,000 in one year) × 1/1.07 = $98,130.84 today</a:t>
            </a:r>
            <a:endParaRPr lang="en-AU" noProof="0" dirty="0"/>
          </a:p>
          <a:p>
            <a:pPr marL="365760" lvl="1"/>
            <a:r>
              <a:rPr lang="en-AU" noProof="0" dirty="0"/>
              <a:t>This is the amount the bank would lend to us today if we promised to repay $105,000 in one year.</a:t>
            </a:r>
            <a:endParaRPr lang="en-AU" noProof="0" dirty="0"/>
          </a:p>
        </p:txBody>
      </p:sp>
      <p:sp>
        <p:nvSpPr>
          <p:cNvPr id="2" name="Header Placeholder 1"/>
          <p:cNvSpPr>
            <a:spLocks noGrp="1"/>
          </p:cNvSpPr>
          <p:nvPr>
            <p:ph type="hdr" sz="quarter" idx="10"/>
          </p:nvPr>
        </p:nvSpPr>
        <p:spPr/>
        <p:txBody>
          <a:bodyPr/>
          <a:lstStyle/>
          <a:p>
            <a:r>
              <a:rPr lang="en-AU"/>
              <a:t>FINM2401 Lecture 1</a:t>
            </a:r>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F82CFFB-F513-4651-9D7D-439B96577122}" type="slidenum">
              <a:rPr lang="ru-RU" smtClean="0"/>
            </a:fld>
            <a:endParaRPr lang="ru-RU"/>
          </a:p>
        </p:txBody>
      </p:sp>
      <p:sp>
        <p:nvSpPr>
          <p:cNvPr id="5" name="Header Placeholder 4"/>
          <p:cNvSpPr>
            <a:spLocks noGrp="1"/>
          </p:cNvSpPr>
          <p:nvPr>
            <p:ph type="hdr" sz="quarter" idx="11"/>
          </p:nvPr>
        </p:nvSpPr>
        <p:spPr/>
        <p:txBody>
          <a:bodyPr/>
          <a:lstStyle/>
          <a:p>
            <a:r>
              <a:rPr lang="en-AU"/>
              <a:t>FINM2401 Lecture 1</a:t>
            </a:r>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F82CFFB-F513-4651-9D7D-439B96577122}" type="slidenum">
              <a:rPr lang="ru-RU" smtClean="0"/>
            </a:fld>
            <a:endParaRPr lang="ru-RU"/>
          </a:p>
        </p:txBody>
      </p:sp>
      <p:sp>
        <p:nvSpPr>
          <p:cNvPr id="5" name="Header Placeholder 4"/>
          <p:cNvSpPr>
            <a:spLocks noGrp="1"/>
          </p:cNvSpPr>
          <p:nvPr>
            <p:ph type="hdr" sz="quarter" idx="11"/>
          </p:nvPr>
        </p:nvSpPr>
        <p:spPr/>
        <p:txBody>
          <a:bodyPr/>
          <a:lstStyle/>
          <a:p>
            <a:r>
              <a:rPr lang="en-AU"/>
              <a:t>FINM2401 Lecture 1</a:t>
            </a:r>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F82CFFB-F513-4651-9D7D-439B96577122}" type="slidenum">
              <a:rPr lang="ru-RU" smtClean="0"/>
            </a:fld>
            <a:endParaRPr lang="ru-RU"/>
          </a:p>
        </p:txBody>
      </p:sp>
      <p:sp>
        <p:nvSpPr>
          <p:cNvPr id="5" name="Header Placeholder 4"/>
          <p:cNvSpPr>
            <a:spLocks noGrp="1"/>
          </p:cNvSpPr>
          <p:nvPr>
            <p:ph type="hdr" sz="quarter" idx="11"/>
          </p:nvPr>
        </p:nvSpPr>
        <p:spPr/>
        <p:txBody>
          <a:bodyPr/>
          <a:lstStyle/>
          <a:p>
            <a:r>
              <a:rPr lang="en-AU"/>
              <a:t>FINM2401 Lecture 1</a:t>
            </a:r>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UcPeriod"/>
            </a:pPr>
            <a:r>
              <a:rPr lang="en-AU" dirty="0"/>
              <a:t>No TVM</a:t>
            </a:r>
            <a:r>
              <a:rPr lang="en-AU" baseline="0" dirty="0"/>
              <a:t> = .085x100</a:t>
            </a:r>
            <a:endParaRPr lang="en-AU" baseline="0" dirty="0"/>
          </a:p>
          <a:p>
            <a:pPr marL="228600" indent="-228600">
              <a:buAutoNum type="alphaUcPeriod"/>
            </a:pPr>
            <a:r>
              <a:rPr lang="en-AU" baseline="0" dirty="0"/>
              <a:t>Correct</a:t>
            </a:r>
            <a:endParaRPr lang="en-AU" baseline="0" dirty="0"/>
          </a:p>
          <a:p>
            <a:pPr marL="228600" indent="-228600">
              <a:buAutoNum type="alphaUcPeriod"/>
            </a:pPr>
            <a:r>
              <a:rPr lang="en-AU" baseline="0" dirty="0" err="1"/>
              <a:t>Pv</a:t>
            </a:r>
            <a:r>
              <a:rPr lang="en-AU" baseline="0" dirty="0"/>
              <a:t> of 8.5m = 8.5/1.04=8.17m</a:t>
            </a:r>
            <a:endParaRPr lang="en-AU" baseline="0" dirty="0"/>
          </a:p>
          <a:p>
            <a:pPr marL="228600" indent="-228600">
              <a:buAutoNum type="alphaUcPeriod"/>
            </a:pPr>
            <a:r>
              <a:rPr lang="en-AU" baseline="0" dirty="0"/>
              <a:t>Don’t know where to start</a:t>
            </a:r>
            <a:endParaRPr lang="en-AU" dirty="0"/>
          </a:p>
        </p:txBody>
      </p:sp>
      <p:sp>
        <p:nvSpPr>
          <p:cNvPr id="4" name="Slide Number Placeholder 3"/>
          <p:cNvSpPr>
            <a:spLocks noGrp="1"/>
          </p:cNvSpPr>
          <p:nvPr>
            <p:ph type="sldNum" sz="quarter" idx="10"/>
          </p:nvPr>
        </p:nvSpPr>
        <p:spPr/>
        <p:txBody>
          <a:bodyPr/>
          <a:lstStyle/>
          <a:p>
            <a:fld id="{5F82CFFB-F513-4651-9D7D-439B96577122}" type="slidenum">
              <a:rPr lang="ru-RU" smtClean="0"/>
            </a:fld>
            <a:endParaRPr lang="ru-RU"/>
          </a:p>
        </p:txBody>
      </p:sp>
      <p:sp>
        <p:nvSpPr>
          <p:cNvPr id="5" name="Header Placeholder 4"/>
          <p:cNvSpPr>
            <a:spLocks noGrp="1"/>
          </p:cNvSpPr>
          <p:nvPr>
            <p:ph type="hdr" sz="quarter" idx="11"/>
          </p:nvPr>
        </p:nvSpPr>
        <p:spPr/>
        <p:txBody>
          <a:bodyPr/>
          <a:lstStyle/>
          <a:p>
            <a:r>
              <a:rPr lang="en-AU"/>
              <a:t>FINM2401 Lecture 1</a:t>
            </a:r>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 PV=1000</a:t>
            </a:r>
            <a:endParaRPr lang="en-AU" dirty="0"/>
          </a:p>
          <a:p>
            <a:r>
              <a:rPr lang="en-AU" dirty="0"/>
              <a:t>B. PV=954.55</a:t>
            </a:r>
            <a:endParaRPr lang="en-AU" dirty="0"/>
          </a:p>
          <a:p>
            <a:r>
              <a:rPr lang="en-AU" dirty="0"/>
              <a:t>C. PV=949</a:t>
            </a:r>
            <a:endParaRPr lang="en-AU" dirty="0"/>
          </a:p>
          <a:p>
            <a:r>
              <a:rPr lang="en-AU" dirty="0"/>
              <a:t>D. PV=960</a:t>
            </a:r>
            <a:endParaRPr lang="en-AU" dirty="0"/>
          </a:p>
        </p:txBody>
      </p:sp>
      <p:sp>
        <p:nvSpPr>
          <p:cNvPr id="4" name="Slide Number Placeholder 3"/>
          <p:cNvSpPr>
            <a:spLocks noGrp="1"/>
          </p:cNvSpPr>
          <p:nvPr>
            <p:ph type="sldNum" sz="quarter" idx="10"/>
          </p:nvPr>
        </p:nvSpPr>
        <p:spPr/>
        <p:txBody>
          <a:bodyPr/>
          <a:lstStyle/>
          <a:p>
            <a:fld id="{5F82CFFB-F513-4651-9D7D-439B96577122}" type="slidenum">
              <a:rPr lang="ru-RU" smtClean="0"/>
            </a:fld>
            <a:endParaRPr lang="ru-RU"/>
          </a:p>
        </p:txBody>
      </p:sp>
      <p:sp>
        <p:nvSpPr>
          <p:cNvPr id="5" name="Header Placeholder 4"/>
          <p:cNvSpPr>
            <a:spLocks noGrp="1"/>
          </p:cNvSpPr>
          <p:nvPr>
            <p:ph type="hdr" sz="quarter" idx="11"/>
          </p:nvPr>
        </p:nvSpPr>
        <p:spPr/>
        <p:txBody>
          <a:bodyPr/>
          <a:lstStyle/>
          <a:p>
            <a:r>
              <a:rPr lang="en-AU"/>
              <a:t>FINM2401 Lecture 1</a:t>
            </a:r>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Solution numbers are present, but are covered.  They will show up as the slide animates. Use outline view to see them while editing</a:t>
            </a:r>
            <a:endParaRPr lang="en-AU" dirty="0"/>
          </a:p>
        </p:txBody>
      </p:sp>
      <p:sp>
        <p:nvSpPr>
          <p:cNvPr id="4" name="Slide Number Placeholder 3"/>
          <p:cNvSpPr>
            <a:spLocks noGrp="1"/>
          </p:cNvSpPr>
          <p:nvPr>
            <p:ph type="sldNum" sz="quarter" idx="10"/>
          </p:nvPr>
        </p:nvSpPr>
        <p:spPr/>
        <p:txBody>
          <a:bodyPr/>
          <a:lstStyle/>
          <a:p>
            <a:fld id="{5F82CFFB-F513-4651-9D7D-439B96577122}" type="slidenum">
              <a:rPr lang="ru-RU" smtClean="0"/>
            </a:fld>
            <a:endParaRPr lang="ru-RU"/>
          </a:p>
        </p:txBody>
      </p:sp>
      <p:sp>
        <p:nvSpPr>
          <p:cNvPr id="5" name="Header Placeholder 4"/>
          <p:cNvSpPr>
            <a:spLocks noGrp="1"/>
          </p:cNvSpPr>
          <p:nvPr>
            <p:ph type="hdr" sz="quarter" idx="11"/>
          </p:nvPr>
        </p:nvSpPr>
        <p:spPr/>
        <p:txBody>
          <a:bodyPr/>
          <a:lstStyle/>
          <a:p>
            <a:r>
              <a:rPr lang="en-AU"/>
              <a:t>FINM2401 Lecture 1</a:t>
            </a:r>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panose="020B0604020202020204" pitchFamily="34" charset="0"/>
                <a:ea typeface="MS PGothic" panose="020B0600070205080204" pitchFamily="1" charset="-128"/>
              </a:defRPr>
            </a:lvl1pPr>
            <a:lvl2pPr marL="804545" indent="-309245">
              <a:defRPr sz="2600">
                <a:solidFill>
                  <a:schemeClr val="tx1"/>
                </a:solidFill>
                <a:latin typeface="Arial" panose="020B0604020202020204" pitchFamily="34" charset="0"/>
                <a:ea typeface="MS PGothic" panose="020B0600070205080204" pitchFamily="1" charset="-128"/>
              </a:defRPr>
            </a:lvl2pPr>
            <a:lvl3pPr marL="1238250" indent="-247650">
              <a:defRPr sz="2600">
                <a:solidFill>
                  <a:schemeClr val="tx1"/>
                </a:solidFill>
                <a:latin typeface="Arial" panose="020B0604020202020204" pitchFamily="34" charset="0"/>
                <a:ea typeface="MS PGothic" panose="020B0600070205080204" pitchFamily="1" charset="-128"/>
              </a:defRPr>
            </a:lvl3pPr>
            <a:lvl4pPr marL="1732915" indent="-247650">
              <a:defRPr sz="2600">
                <a:solidFill>
                  <a:schemeClr val="tx1"/>
                </a:solidFill>
                <a:latin typeface="Arial" panose="020B0604020202020204" pitchFamily="34" charset="0"/>
                <a:ea typeface="MS PGothic" panose="020B0600070205080204" pitchFamily="1" charset="-128"/>
              </a:defRPr>
            </a:lvl4pPr>
            <a:lvl5pPr marL="2228215" indent="-247650">
              <a:defRPr sz="2600">
                <a:solidFill>
                  <a:schemeClr val="tx1"/>
                </a:solidFill>
                <a:latin typeface="Arial" panose="020B0604020202020204" pitchFamily="34" charset="0"/>
                <a:ea typeface="MS PGothic" panose="020B0600070205080204" pitchFamily="1" charset="-128"/>
              </a:defRPr>
            </a:lvl5pPr>
            <a:lvl6pPr marL="2723515" indent="-24765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6pPr>
            <a:lvl7pPr marL="3218815" indent="-24765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7pPr>
            <a:lvl8pPr marL="3714115" indent="-24765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8pPr>
            <a:lvl9pPr marL="4209415" indent="-24765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9pPr>
          </a:lstStyle>
          <a:p>
            <a:fld id="{D4395CDD-107E-49D4-8717-7AAC64F56845}" type="slidenum">
              <a:rPr lang="en-US" sz="1300"/>
            </a:fld>
            <a:endParaRPr lang="en-US" sz="1300"/>
          </a:p>
        </p:txBody>
      </p:sp>
      <p:sp>
        <p:nvSpPr>
          <p:cNvPr id="124931" name="Rectangle 2"/>
          <p:cNvSpPr>
            <a:spLocks noGrp="1" noRot="1" noChangeAspect="1" noChangeArrowheads="1" noTextEdit="1"/>
          </p:cNvSpPr>
          <p:nvPr>
            <p:ph type="sldImg"/>
          </p:nvPr>
        </p:nvSpPr>
        <p:spPr>
          <a:solidFill>
            <a:srgbClr val="FFFFFF"/>
          </a:solidFill>
        </p:spPr>
      </p:sp>
      <p:sp>
        <p:nvSpPr>
          <p:cNvPr id="124932" name="Rectangle 3"/>
          <p:cNvSpPr>
            <a:spLocks noGrp="1" noChangeArrowheads="1"/>
          </p:cNvSpPr>
          <p:nvPr>
            <p:ph type="body" idx="1"/>
          </p:nvPr>
        </p:nvSpPr>
        <p:spPr>
          <a:xfrm>
            <a:off x="709931" y="4856163"/>
            <a:ext cx="5679440" cy="4600575"/>
          </a:xfrm>
          <a:solidFill>
            <a:srgbClr val="FFFFFF"/>
          </a:solidFill>
          <a:ln>
            <a:noFill/>
          </a:ln>
        </p:spPr>
        <p:txBody>
          <a:bodyPr/>
          <a:lstStyle/>
          <a:p>
            <a:pPr eaLnBrk="1" hangingPunct="1"/>
            <a:endParaRPr lang="en-US">
              <a:ea typeface="MS PGothic" panose="020B0600070205080204" pitchFamily="1" charset="-128"/>
            </a:endParaRPr>
          </a:p>
        </p:txBody>
      </p:sp>
      <p:sp>
        <p:nvSpPr>
          <p:cNvPr id="2" name="Header Placeholder 1"/>
          <p:cNvSpPr>
            <a:spLocks noGrp="1"/>
          </p:cNvSpPr>
          <p:nvPr>
            <p:ph type="hdr" sz="quarter" idx="10"/>
          </p:nvPr>
        </p:nvSpPr>
        <p:spPr/>
        <p:txBody>
          <a:bodyPr/>
          <a:lstStyle/>
          <a:p>
            <a:r>
              <a:rPr lang="en-AU"/>
              <a:t>FINM2401 Lecture 1</a:t>
            </a:r>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r>
              <a:rPr lang="en-AU"/>
              <a:t>FINM2401 Lecture 1</a:t>
            </a:r>
            <a:endParaRPr lang="ru-RU"/>
          </a:p>
        </p:txBody>
      </p:sp>
      <p:sp>
        <p:nvSpPr>
          <p:cNvPr id="5" name="Slide Number Placeholder 4"/>
          <p:cNvSpPr>
            <a:spLocks noGrp="1"/>
          </p:cNvSpPr>
          <p:nvPr>
            <p:ph type="sldNum" sz="quarter" idx="11"/>
          </p:nvPr>
        </p:nvSpPr>
        <p:spPr/>
        <p:txBody>
          <a:bodyPr/>
          <a:lstStyle/>
          <a:p>
            <a:fld id="{5F82CFFB-F513-4651-9D7D-439B96577122}" type="slidenum">
              <a:rPr lang="ru-RU" smtClean="0"/>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ea typeface="MS PGothic" panose="020B0600070205080204" pitchFamily="1" charset="-128"/>
              </a:defRPr>
            </a:lvl1pPr>
            <a:lvl2pPr marL="770255" indent="-295910">
              <a:defRPr sz="2500">
                <a:solidFill>
                  <a:schemeClr val="tx1"/>
                </a:solidFill>
                <a:latin typeface="Arial" panose="020B0604020202020204" pitchFamily="34" charset="0"/>
                <a:ea typeface="MS PGothic" panose="020B0600070205080204" pitchFamily="1" charset="-128"/>
              </a:defRPr>
            </a:lvl2pPr>
            <a:lvl3pPr marL="1184910" indent="-236855">
              <a:defRPr sz="2500">
                <a:solidFill>
                  <a:schemeClr val="tx1"/>
                </a:solidFill>
                <a:latin typeface="Arial" panose="020B0604020202020204" pitchFamily="34" charset="0"/>
                <a:ea typeface="MS PGothic" panose="020B0600070205080204" pitchFamily="1" charset="-128"/>
              </a:defRPr>
            </a:lvl3pPr>
            <a:lvl4pPr marL="1658620" indent="-236855">
              <a:defRPr sz="2500">
                <a:solidFill>
                  <a:schemeClr val="tx1"/>
                </a:solidFill>
                <a:latin typeface="Arial" panose="020B0604020202020204" pitchFamily="34" charset="0"/>
                <a:ea typeface="MS PGothic" panose="020B0600070205080204" pitchFamily="1" charset="-128"/>
              </a:defRPr>
            </a:lvl4pPr>
            <a:lvl5pPr marL="2132330" indent="-236855">
              <a:defRPr sz="2500">
                <a:solidFill>
                  <a:schemeClr val="tx1"/>
                </a:solidFill>
                <a:latin typeface="Arial" panose="020B0604020202020204" pitchFamily="34" charset="0"/>
                <a:ea typeface="MS PGothic" panose="020B0600070205080204" pitchFamily="1" charset="-128"/>
              </a:defRPr>
            </a:lvl5pPr>
            <a:lvl6pPr marL="260604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6pPr>
            <a:lvl7pPr marL="307975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7pPr>
            <a:lvl8pPr marL="355409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8pPr>
            <a:lvl9pPr marL="402780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9pPr>
          </a:lstStyle>
          <a:p>
            <a:fld id="{B0A195F3-81E7-475B-9D3B-F4A1CA3147F7}" type="slidenum">
              <a:rPr lang="en-US" sz="1200"/>
            </a:fld>
            <a:endParaRPr lang="en-US" sz="1200"/>
          </a:p>
        </p:txBody>
      </p:sp>
      <p:sp>
        <p:nvSpPr>
          <p:cNvPr id="120835" name="Rectangle 2"/>
          <p:cNvSpPr>
            <a:spLocks noGrp="1" noRot="1" noChangeAspect="1" noChangeArrowheads="1" noTextEdit="1"/>
          </p:cNvSpPr>
          <p:nvPr>
            <p:ph type="sldImg"/>
          </p:nvPr>
        </p:nvSpPr>
        <p:spPr>
          <a:solidFill>
            <a:srgbClr val="FFFFFF"/>
          </a:solidFill>
        </p:spPr>
      </p:sp>
      <p:sp>
        <p:nvSpPr>
          <p:cNvPr id="120836" name="Rectangle 3"/>
          <p:cNvSpPr>
            <a:spLocks noGrp="1" noChangeArrowheads="1"/>
          </p:cNvSpPr>
          <p:nvPr>
            <p:ph type="body" idx="1"/>
          </p:nvPr>
        </p:nvSpPr>
        <p:spPr>
          <a:xfrm>
            <a:off x="709931" y="4856163"/>
            <a:ext cx="5679440" cy="4600575"/>
          </a:xfrm>
          <a:solidFill>
            <a:srgbClr val="FFFFFF"/>
          </a:solidFill>
          <a:ln>
            <a:noFill/>
          </a:ln>
        </p:spPr>
        <p:txBody>
          <a:bodyPr/>
          <a:lstStyle/>
          <a:p>
            <a:pPr>
              <a:spcBef>
                <a:spcPct val="60000"/>
              </a:spcBef>
            </a:pPr>
            <a:r>
              <a:rPr lang="en-US" dirty="0"/>
              <a:t>A timeline is a linear representation of the timing of potential cash flows.</a:t>
            </a:r>
            <a:endParaRPr lang="en-US" dirty="0"/>
          </a:p>
          <a:p>
            <a:pPr>
              <a:spcBef>
                <a:spcPct val="60000"/>
              </a:spcBef>
            </a:pPr>
            <a:r>
              <a:rPr lang="en-US" dirty="0"/>
              <a:t>Drawing a timeline of the cash flows will help you visualize the financial problem.</a:t>
            </a:r>
            <a:endParaRPr lang="en-US" dirty="0"/>
          </a:p>
          <a:p>
            <a:pPr>
              <a:spcBef>
                <a:spcPct val="60000"/>
              </a:spcBef>
            </a:pPr>
            <a:r>
              <a:rPr lang="en-US" dirty="0"/>
              <a:t>Differentiate between two types of cash flows</a:t>
            </a:r>
            <a:endParaRPr lang="en-US" dirty="0"/>
          </a:p>
          <a:p>
            <a:pPr lvl="1">
              <a:spcBef>
                <a:spcPct val="60000"/>
              </a:spcBef>
            </a:pPr>
            <a:r>
              <a:rPr lang="en-US" dirty="0"/>
              <a:t>Inflows are positive cash flows. </a:t>
            </a:r>
            <a:endParaRPr lang="en-US" dirty="0"/>
          </a:p>
          <a:p>
            <a:pPr lvl="1">
              <a:spcBef>
                <a:spcPct val="60000"/>
              </a:spcBef>
            </a:pPr>
            <a:r>
              <a:rPr lang="en-US" dirty="0"/>
              <a:t>Outflows are negative cash flows, which are indicated with a – (minus) sign.</a:t>
            </a:r>
            <a:endParaRPr lang="en-US" dirty="0"/>
          </a:p>
          <a:p>
            <a:pPr defTabSz="947420">
              <a:defRPr/>
            </a:pPr>
            <a:endParaRPr lang="en-US" dirty="0"/>
          </a:p>
          <a:p>
            <a:pPr defTabSz="947420">
              <a:defRPr/>
            </a:pPr>
            <a:r>
              <a:rPr lang="en-US" dirty="0"/>
              <a:t>Timelines can represent cash flows that take place at the end of any time period – a month, a week, a day, etc.</a:t>
            </a:r>
            <a:endParaRPr lang="en-US" dirty="0"/>
          </a:p>
          <a:p>
            <a:pPr eaLnBrk="1" hangingPunct="1"/>
            <a:endParaRPr lang="en-US" dirty="0">
              <a:ea typeface="MS PGothic" panose="020B0600070205080204" pitchFamily="1" charset="-128"/>
            </a:endParaRPr>
          </a:p>
        </p:txBody>
      </p:sp>
      <p:sp>
        <p:nvSpPr>
          <p:cNvPr id="2" name="Footer Placeholder 1"/>
          <p:cNvSpPr>
            <a:spLocks noGrp="1"/>
          </p:cNvSpPr>
          <p:nvPr>
            <p:ph type="ftr" sz="quarter" idx="10"/>
          </p:nvPr>
        </p:nvSpPr>
        <p:spPr/>
        <p:txBody>
          <a:bodyPr/>
          <a:lstStyle/>
          <a:p>
            <a:r>
              <a:rPr lang="en-AU"/>
              <a:t>Semester 1 2012</a:t>
            </a:r>
            <a:endParaRPr lang="ru-RU"/>
          </a:p>
        </p:txBody>
      </p:sp>
      <p:sp>
        <p:nvSpPr>
          <p:cNvPr id="3" name="Header Placeholder 2"/>
          <p:cNvSpPr>
            <a:spLocks noGrp="1"/>
          </p:cNvSpPr>
          <p:nvPr>
            <p:ph type="hdr" sz="quarter" idx="11"/>
          </p:nvPr>
        </p:nvSpPr>
        <p:spPr/>
        <p:txBody>
          <a:bodyPr/>
          <a:lstStyle/>
          <a:p>
            <a:r>
              <a:rPr lang="en-AU"/>
              <a:t>FINM2401</a:t>
            </a:r>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ea typeface="MS PGothic" panose="020B0600070205080204" pitchFamily="1" charset="-128"/>
              </a:defRPr>
            </a:lvl1pPr>
            <a:lvl2pPr marL="770255" indent="-295910">
              <a:defRPr sz="2500">
                <a:solidFill>
                  <a:schemeClr val="tx1"/>
                </a:solidFill>
                <a:latin typeface="Arial" panose="020B0604020202020204" pitchFamily="34" charset="0"/>
                <a:ea typeface="MS PGothic" panose="020B0600070205080204" pitchFamily="1" charset="-128"/>
              </a:defRPr>
            </a:lvl2pPr>
            <a:lvl3pPr marL="1184910" indent="-236855">
              <a:defRPr sz="2500">
                <a:solidFill>
                  <a:schemeClr val="tx1"/>
                </a:solidFill>
                <a:latin typeface="Arial" panose="020B0604020202020204" pitchFamily="34" charset="0"/>
                <a:ea typeface="MS PGothic" panose="020B0600070205080204" pitchFamily="1" charset="-128"/>
              </a:defRPr>
            </a:lvl3pPr>
            <a:lvl4pPr marL="1658620" indent="-236855">
              <a:defRPr sz="2500">
                <a:solidFill>
                  <a:schemeClr val="tx1"/>
                </a:solidFill>
                <a:latin typeface="Arial" panose="020B0604020202020204" pitchFamily="34" charset="0"/>
                <a:ea typeface="MS PGothic" panose="020B0600070205080204" pitchFamily="1" charset="-128"/>
              </a:defRPr>
            </a:lvl4pPr>
            <a:lvl5pPr marL="2132330" indent="-236855">
              <a:defRPr sz="2500">
                <a:solidFill>
                  <a:schemeClr val="tx1"/>
                </a:solidFill>
                <a:latin typeface="Arial" panose="020B0604020202020204" pitchFamily="34" charset="0"/>
                <a:ea typeface="MS PGothic" panose="020B0600070205080204" pitchFamily="1" charset="-128"/>
              </a:defRPr>
            </a:lvl5pPr>
            <a:lvl6pPr marL="260604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6pPr>
            <a:lvl7pPr marL="307975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7pPr>
            <a:lvl8pPr marL="355409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8pPr>
            <a:lvl9pPr marL="402780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9pPr>
          </a:lstStyle>
          <a:p>
            <a:fld id="{C10B22B5-F7D2-4EC2-AEA3-CB476731F3E5}" type="slidenum">
              <a:rPr lang="en-US" sz="1200"/>
            </a:fld>
            <a:endParaRPr lang="en-US" sz="1200"/>
          </a:p>
        </p:txBody>
      </p:sp>
      <p:sp>
        <p:nvSpPr>
          <p:cNvPr id="123907" name="Rectangle 2"/>
          <p:cNvSpPr>
            <a:spLocks noGrp="1" noRot="1" noChangeAspect="1" noChangeArrowheads="1" noTextEdit="1"/>
          </p:cNvSpPr>
          <p:nvPr>
            <p:ph type="sldImg"/>
          </p:nvPr>
        </p:nvSpPr>
        <p:spPr>
          <a:solidFill>
            <a:srgbClr val="FFFFFF"/>
          </a:solidFill>
        </p:spPr>
      </p:sp>
      <p:sp>
        <p:nvSpPr>
          <p:cNvPr id="123908" name="Rectangle 3"/>
          <p:cNvSpPr>
            <a:spLocks noGrp="1" noChangeArrowheads="1"/>
          </p:cNvSpPr>
          <p:nvPr>
            <p:ph type="body" idx="1"/>
          </p:nvPr>
        </p:nvSpPr>
        <p:spPr>
          <a:xfrm>
            <a:off x="709931" y="4856163"/>
            <a:ext cx="5679440" cy="4600575"/>
          </a:xfrm>
          <a:solidFill>
            <a:srgbClr val="FFFFFF"/>
          </a:solidFill>
          <a:ln>
            <a:noFill/>
          </a:ln>
        </p:spPr>
        <p:txBody>
          <a:bodyPr/>
          <a:lstStyle/>
          <a:p>
            <a:pPr eaLnBrk="1" hangingPunct="1"/>
            <a:endParaRPr lang="en-US" dirty="0">
              <a:ea typeface="MS PGothic" panose="020B0600070205080204" pitchFamily="1" charset="-128"/>
            </a:endParaRPr>
          </a:p>
        </p:txBody>
      </p:sp>
      <p:sp>
        <p:nvSpPr>
          <p:cNvPr id="2" name="Footer Placeholder 1"/>
          <p:cNvSpPr>
            <a:spLocks noGrp="1"/>
          </p:cNvSpPr>
          <p:nvPr>
            <p:ph type="ftr" sz="quarter" idx="10"/>
          </p:nvPr>
        </p:nvSpPr>
        <p:spPr/>
        <p:txBody>
          <a:bodyPr/>
          <a:lstStyle/>
          <a:p>
            <a:r>
              <a:rPr lang="en-AU"/>
              <a:t>Semester 1 2012</a:t>
            </a:r>
            <a:endParaRPr lang="ru-RU"/>
          </a:p>
        </p:txBody>
      </p:sp>
      <p:sp>
        <p:nvSpPr>
          <p:cNvPr id="3" name="Header Placeholder 2"/>
          <p:cNvSpPr>
            <a:spLocks noGrp="1"/>
          </p:cNvSpPr>
          <p:nvPr>
            <p:ph type="hdr" sz="quarter" idx="11"/>
          </p:nvPr>
        </p:nvSpPr>
        <p:spPr/>
        <p:txBody>
          <a:bodyPr/>
          <a:lstStyle/>
          <a:p>
            <a:r>
              <a:rPr lang="en-AU"/>
              <a:t>FINM2401</a:t>
            </a:r>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ea typeface="MS PGothic" panose="020B0600070205080204" pitchFamily="1" charset="-128"/>
              </a:defRPr>
            </a:lvl1pPr>
            <a:lvl2pPr marL="770255" indent="-295910">
              <a:defRPr sz="2500">
                <a:solidFill>
                  <a:schemeClr val="tx1"/>
                </a:solidFill>
                <a:latin typeface="Arial" panose="020B0604020202020204" pitchFamily="34" charset="0"/>
                <a:ea typeface="MS PGothic" panose="020B0600070205080204" pitchFamily="1" charset="-128"/>
              </a:defRPr>
            </a:lvl2pPr>
            <a:lvl3pPr marL="1184910" indent="-236855">
              <a:defRPr sz="2500">
                <a:solidFill>
                  <a:schemeClr val="tx1"/>
                </a:solidFill>
                <a:latin typeface="Arial" panose="020B0604020202020204" pitchFamily="34" charset="0"/>
                <a:ea typeface="MS PGothic" panose="020B0600070205080204" pitchFamily="1" charset="-128"/>
              </a:defRPr>
            </a:lvl3pPr>
            <a:lvl4pPr marL="1658620" indent="-236855">
              <a:defRPr sz="2500">
                <a:solidFill>
                  <a:schemeClr val="tx1"/>
                </a:solidFill>
                <a:latin typeface="Arial" panose="020B0604020202020204" pitchFamily="34" charset="0"/>
                <a:ea typeface="MS PGothic" panose="020B0600070205080204" pitchFamily="1" charset="-128"/>
              </a:defRPr>
            </a:lvl4pPr>
            <a:lvl5pPr marL="2132330" indent="-236855">
              <a:defRPr sz="2500">
                <a:solidFill>
                  <a:schemeClr val="tx1"/>
                </a:solidFill>
                <a:latin typeface="Arial" panose="020B0604020202020204" pitchFamily="34" charset="0"/>
                <a:ea typeface="MS PGothic" panose="020B0600070205080204" pitchFamily="1" charset="-128"/>
              </a:defRPr>
            </a:lvl5pPr>
            <a:lvl6pPr marL="260604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6pPr>
            <a:lvl7pPr marL="307975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7pPr>
            <a:lvl8pPr marL="355409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8pPr>
            <a:lvl9pPr marL="402780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9pPr>
          </a:lstStyle>
          <a:p>
            <a:fld id="{9DA9D979-65F4-4440-AAE9-2CDD64E554EE}" type="slidenum">
              <a:rPr lang="en-US" sz="1200"/>
            </a:fld>
            <a:endParaRPr lang="en-US" sz="1200"/>
          </a:p>
        </p:txBody>
      </p:sp>
      <p:sp>
        <p:nvSpPr>
          <p:cNvPr id="124931" name="Rectangle 2"/>
          <p:cNvSpPr>
            <a:spLocks noGrp="1" noRot="1" noChangeAspect="1" noChangeArrowheads="1" noTextEdit="1"/>
          </p:cNvSpPr>
          <p:nvPr>
            <p:ph type="sldImg"/>
          </p:nvPr>
        </p:nvSpPr>
        <p:spPr>
          <a:solidFill>
            <a:srgbClr val="FFFFFF"/>
          </a:solidFill>
        </p:spPr>
      </p:sp>
      <p:sp>
        <p:nvSpPr>
          <p:cNvPr id="124932" name="Rectangle 3"/>
          <p:cNvSpPr>
            <a:spLocks noGrp="1" noChangeArrowheads="1"/>
          </p:cNvSpPr>
          <p:nvPr>
            <p:ph type="body" idx="1"/>
          </p:nvPr>
        </p:nvSpPr>
        <p:spPr>
          <a:xfrm>
            <a:off x="709931" y="4856163"/>
            <a:ext cx="5679440" cy="4600575"/>
          </a:xfrm>
          <a:solidFill>
            <a:srgbClr val="FFFFFF"/>
          </a:solidFill>
          <a:ln>
            <a:noFill/>
          </a:ln>
        </p:spPr>
        <p:txBody>
          <a:bodyPr/>
          <a:lstStyle/>
          <a:p>
            <a:pPr eaLnBrk="1" hangingPunct="1"/>
            <a:endParaRPr lang="en-US" dirty="0">
              <a:ea typeface="MS PGothic" panose="020B0600070205080204" pitchFamily="1" charset="-128"/>
            </a:endParaRPr>
          </a:p>
        </p:txBody>
      </p:sp>
      <p:sp>
        <p:nvSpPr>
          <p:cNvPr id="2" name="Footer Placeholder 1"/>
          <p:cNvSpPr>
            <a:spLocks noGrp="1"/>
          </p:cNvSpPr>
          <p:nvPr>
            <p:ph type="ftr" sz="quarter" idx="10"/>
          </p:nvPr>
        </p:nvSpPr>
        <p:spPr/>
        <p:txBody>
          <a:bodyPr/>
          <a:lstStyle/>
          <a:p>
            <a:r>
              <a:rPr lang="en-AU"/>
              <a:t>Semester 1 2012</a:t>
            </a:r>
            <a:endParaRPr lang="ru-RU"/>
          </a:p>
        </p:txBody>
      </p:sp>
      <p:sp>
        <p:nvSpPr>
          <p:cNvPr id="3" name="Header Placeholder 2"/>
          <p:cNvSpPr>
            <a:spLocks noGrp="1"/>
          </p:cNvSpPr>
          <p:nvPr>
            <p:ph type="hdr" sz="quarter" idx="11"/>
          </p:nvPr>
        </p:nvSpPr>
        <p:spPr/>
        <p:txBody>
          <a:bodyPr/>
          <a:lstStyle/>
          <a:p>
            <a:r>
              <a:rPr lang="en-AU"/>
              <a:t>FINM2401</a:t>
            </a:r>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ea typeface="MS PGothic" panose="020B0600070205080204" pitchFamily="1" charset="-128"/>
              </a:defRPr>
            </a:lvl1pPr>
            <a:lvl2pPr marL="770255" indent="-295910">
              <a:defRPr sz="2500">
                <a:solidFill>
                  <a:schemeClr val="tx1"/>
                </a:solidFill>
                <a:latin typeface="Arial" panose="020B0604020202020204" pitchFamily="34" charset="0"/>
                <a:ea typeface="MS PGothic" panose="020B0600070205080204" pitchFamily="1" charset="-128"/>
              </a:defRPr>
            </a:lvl2pPr>
            <a:lvl3pPr marL="1184910" indent="-236855">
              <a:defRPr sz="2500">
                <a:solidFill>
                  <a:schemeClr val="tx1"/>
                </a:solidFill>
                <a:latin typeface="Arial" panose="020B0604020202020204" pitchFamily="34" charset="0"/>
                <a:ea typeface="MS PGothic" panose="020B0600070205080204" pitchFamily="1" charset="-128"/>
              </a:defRPr>
            </a:lvl3pPr>
            <a:lvl4pPr marL="1658620" indent="-236855">
              <a:defRPr sz="2500">
                <a:solidFill>
                  <a:schemeClr val="tx1"/>
                </a:solidFill>
                <a:latin typeface="Arial" panose="020B0604020202020204" pitchFamily="34" charset="0"/>
                <a:ea typeface="MS PGothic" panose="020B0600070205080204" pitchFamily="1" charset="-128"/>
              </a:defRPr>
            </a:lvl4pPr>
            <a:lvl5pPr marL="2132330" indent="-236855">
              <a:defRPr sz="2500">
                <a:solidFill>
                  <a:schemeClr val="tx1"/>
                </a:solidFill>
                <a:latin typeface="Arial" panose="020B0604020202020204" pitchFamily="34" charset="0"/>
                <a:ea typeface="MS PGothic" panose="020B0600070205080204" pitchFamily="1" charset="-128"/>
              </a:defRPr>
            </a:lvl5pPr>
            <a:lvl6pPr marL="260604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6pPr>
            <a:lvl7pPr marL="307975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7pPr>
            <a:lvl8pPr marL="355409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8pPr>
            <a:lvl9pPr marL="402780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9pPr>
          </a:lstStyle>
          <a:p>
            <a:fld id="{CB7211B2-FE47-479D-9C91-292DD1C6F803}" type="slidenum">
              <a:rPr lang="en-US" sz="1200"/>
            </a:fld>
            <a:endParaRPr lang="en-US" sz="1200"/>
          </a:p>
        </p:txBody>
      </p:sp>
      <p:sp>
        <p:nvSpPr>
          <p:cNvPr id="125955" name="Rectangle 2"/>
          <p:cNvSpPr>
            <a:spLocks noGrp="1" noRot="1" noChangeAspect="1" noChangeArrowheads="1" noTextEdit="1"/>
          </p:cNvSpPr>
          <p:nvPr>
            <p:ph type="sldImg"/>
          </p:nvPr>
        </p:nvSpPr>
        <p:spPr>
          <a:solidFill>
            <a:srgbClr val="FFFFFF"/>
          </a:solidFill>
        </p:spPr>
      </p:sp>
      <p:sp>
        <p:nvSpPr>
          <p:cNvPr id="125956" name="Rectangle 3"/>
          <p:cNvSpPr>
            <a:spLocks noGrp="1" noChangeArrowheads="1"/>
          </p:cNvSpPr>
          <p:nvPr>
            <p:ph type="body" idx="1"/>
          </p:nvPr>
        </p:nvSpPr>
        <p:spPr>
          <a:xfrm>
            <a:off x="709931" y="4856163"/>
            <a:ext cx="5679440" cy="4600575"/>
          </a:xfrm>
          <a:solidFill>
            <a:srgbClr val="FFFFFF"/>
          </a:solidFill>
          <a:ln>
            <a:noFill/>
          </a:ln>
        </p:spPr>
        <p:txBody>
          <a:bodyPr/>
          <a:lstStyle/>
          <a:p>
            <a:pPr eaLnBrk="1" hangingPunct="1"/>
            <a:endParaRPr lang="en-US" dirty="0">
              <a:ea typeface="MS PGothic" panose="020B0600070205080204" pitchFamily="1" charset="-128"/>
            </a:endParaRPr>
          </a:p>
        </p:txBody>
      </p:sp>
      <p:sp>
        <p:nvSpPr>
          <p:cNvPr id="2" name="Footer Placeholder 1"/>
          <p:cNvSpPr>
            <a:spLocks noGrp="1"/>
          </p:cNvSpPr>
          <p:nvPr>
            <p:ph type="ftr" sz="quarter" idx="10"/>
          </p:nvPr>
        </p:nvSpPr>
        <p:spPr/>
        <p:txBody>
          <a:bodyPr/>
          <a:lstStyle/>
          <a:p>
            <a:r>
              <a:rPr lang="en-AU"/>
              <a:t>Semester 1 2012</a:t>
            </a:r>
            <a:endParaRPr lang="ru-RU"/>
          </a:p>
        </p:txBody>
      </p:sp>
      <p:sp>
        <p:nvSpPr>
          <p:cNvPr id="3" name="Header Placeholder 2"/>
          <p:cNvSpPr>
            <a:spLocks noGrp="1"/>
          </p:cNvSpPr>
          <p:nvPr>
            <p:ph type="hdr" sz="quarter" idx="11"/>
          </p:nvPr>
        </p:nvSpPr>
        <p:spPr/>
        <p:txBody>
          <a:bodyPr/>
          <a:lstStyle/>
          <a:p>
            <a:r>
              <a:rPr lang="en-AU"/>
              <a:t>FINM2401</a:t>
            </a:r>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ea typeface="MS PGothic" panose="020B0600070205080204" pitchFamily="1" charset="-128"/>
              </a:defRPr>
            </a:lvl1pPr>
            <a:lvl2pPr marL="770255" indent="-295910">
              <a:defRPr sz="2500">
                <a:solidFill>
                  <a:schemeClr val="tx1"/>
                </a:solidFill>
                <a:latin typeface="Arial" panose="020B0604020202020204" pitchFamily="34" charset="0"/>
                <a:ea typeface="MS PGothic" panose="020B0600070205080204" pitchFamily="1" charset="-128"/>
              </a:defRPr>
            </a:lvl2pPr>
            <a:lvl3pPr marL="1184910" indent="-236855">
              <a:defRPr sz="2500">
                <a:solidFill>
                  <a:schemeClr val="tx1"/>
                </a:solidFill>
                <a:latin typeface="Arial" panose="020B0604020202020204" pitchFamily="34" charset="0"/>
                <a:ea typeface="MS PGothic" panose="020B0600070205080204" pitchFamily="1" charset="-128"/>
              </a:defRPr>
            </a:lvl3pPr>
            <a:lvl4pPr marL="1658620" indent="-236855">
              <a:defRPr sz="2500">
                <a:solidFill>
                  <a:schemeClr val="tx1"/>
                </a:solidFill>
                <a:latin typeface="Arial" panose="020B0604020202020204" pitchFamily="34" charset="0"/>
                <a:ea typeface="MS PGothic" panose="020B0600070205080204" pitchFamily="1" charset="-128"/>
              </a:defRPr>
            </a:lvl4pPr>
            <a:lvl5pPr marL="2132330" indent="-236855">
              <a:defRPr sz="2500">
                <a:solidFill>
                  <a:schemeClr val="tx1"/>
                </a:solidFill>
                <a:latin typeface="Arial" panose="020B0604020202020204" pitchFamily="34" charset="0"/>
                <a:ea typeface="MS PGothic" panose="020B0600070205080204" pitchFamily="1" charset="-128"/>
              </a:defRPr>
            </a:lvl5pPr>
            <a:lvl6pPr marL="260604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6pPr>
            <a:lvl7pPr marL="307975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7pPr>
            <a:lvl8pPr marL="355409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8pPr>
            <a:lvl9pPr marL="402780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9pPr>
          </a:lstStyle>
          <a:p>
            <a:fld id="{CF8B0151-551B-497A-BEC3-71269A45977C}" type="slidenum">
              <a:rPr lang="en-US" sz="1200"/>
            </a:fld>
            <a:endParaRPr lang="en-US" sz="1200"/>
          </a:p>
        </p:txBody>
      </p:sp>
      <p:sp>
        <p:nvSpPr>
          <p:cNvPr id="126979" name="Rectangle 2"/>
          <p:cNvSpPr>
            <a:spLocks noGrp="1" noRot="1" noChangeAspect="1" noChangeArrowheads="1" noTextEdit="1"/>
          </p:cNvSpPr>
          <p:nvPr>
            <p:ph type="sldImg"/>
          </p:nvPr>
        </p:nvSpPr>
        <p:spPr>
          <a:solidFill>
            <a:srgbClr val="FFFFFF"/>
          </a:solidFill>
        </p:spPr>
      </p:sp>
      <p:sp>
        <p:nvSpPr>
          <p:cNvPr id="126980" name="Rectangle 3"/>
          <p:cNvSpPr>
            <a:spLocks noGrp="1" noChangeArrowheads="1"/>
          </p:cNvSpPr>
          <p:nvPr>
            <p:ph type="body" idx="1"/>
          </p:nvPr>
        </p:nvSpPr>
        <p:spPr>
          <a:xfrm>
            <a:off x="709931" y="4856163"/>
            <a:ext cx="5679440" cy="4600575"/>
          </a:xfrm>
          <a:solidFill>
            <a:srgbClr val="FFFFFF"/>
          </a:solidFill>
          <a:ln>
            <a:noFill/>
          </a:ln>
        </p:spPr>
        <p:txBody>
          <a:bodyPr/>
          <a:lstStyle/>
          <a:p>
            <a:pPr eaLnBrk="1" hangingPunct="1"/>
            <a:r>
              <a:rPr lang="en-US" dirty="0">
                <a:ea typeface="MS PGothic" panose="020B0600070205080204" pitchFamily="1" charset="-128"/>
              </a:rPr>
              <a:t>So we are indifferent between 1000 today and 1210 in 2 years under the assumed interest rate!</a:t>
            </a:r>
            <a:endParaRPr lang="en-US" dirty="0">
              <a:ea typeface="MS PGothic" panose="020B0600070205080204" pitchFamily="1" charset="-128"/>
            </a:endParaRPr>
          </a:p>
        </p:txBody>
      </p:sp>
      <p:sp>
        <p:nvSpPr>
          <p:cNvPr id="2" name="Footer Placeholder 1"/>
          <p:cNvSpPr>
            <a:spLocks noGrp="1"/>
          </p:cNvSpPr>
          <p:nvPr>
            <p:ph type="ftr" sz="quarter" idx="10"/>
          </p:nvPr>
        </p:nvSpPr>
        <p:spPr/>
        <p:txBody>
          <a:bodyPr/>
          <a:lstStyle/>
          <a:p>
            <a:r>
              <a:rPr lang="en-AU"/>
              <a:t>Semester 1 2012</a:t>
            </a:r>
            <a:endParaRPr lang="ru-RU"/>
          </a:p>
        </p:txBody>
      </p:sp>
      <p:sp>
        <p:nvSpPr>
          <p:cNvPr id="3" name="Header Placeholder 2"/>
          <p:cNvSpPr>
            <a:spLocks noGrp="1"/>
          </p:cNvSpPr>
          <p:nvPr>
            <p:ph type="hdr" sz="quarter" idx="11"/>
          </p:nvPr>
        </p:nvSpPr>
        <p:spPr/>
        <p:txBody>
          <a:bodyPr/>
          <a:lstStyle/>
          <a:p>
            <a:r>
              <a:rPr lang="en-AU"/>
              <a:t>FINM2401</a:t>
            </a:r>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ea typeface="MS PGothic" panose="020B0600070205080204" pitchFamily="1" charset="-128"/>
              </a:defRPr>
            </a:lvl1pPr>
            <a:lvl2pPr marL="770255" indent="-295910">
              <a:defRPr sz="2500">
                <a:solidFill>
                  <a:schemeClr val="tx1"/>
                </a:solidFill>
                <a:latin typeface="Arial" panose="020B0604020202020204" pitchFamily="34" charset="0"/>
                <a:ea typeface="MS PGothic" panose="020B0600070205080204" pitchFamily="1" charset="-128"/>
              </a:defRPr>
            </a:lvl2pPr>
            <a:lvl3pPr marL="1184910" indent="-236855">
              <a:defRPr sz="2500">
                <a:solidFill>
                  <a:schemeClr val="tx1"/>
                </a:solidFill>
                <a:latin typeface="Arial" panose="020B0604020202020204" pitchFamily="34" charset="0"/>
                <a:ea typeface="MS PGothic" panose="020B0600070205080204" pitchFamily="1" charset="-128"/>
              </a:defRPr>
            </a:lvl3pPr>
            <a:lvl4pPr marL="1658620" indent="-236855">
              <a:defRPr sz="2500">
                <a:solidFill>
                  <a:schemeClr val="tx1"/>
                </a:solidFill>
                <a:latin typeface="Arial" panose="020B0604020202020204" pitchFamily="34" charset="0"/>
                <a:ea typeface="MS PGothic" panose="020B0600070205080204" pitchFamily="1" charset="-128"/>
              </a:defRPr>
            </a:lvl4pPr>
            <a:lvl5pPr marL="2132330" indent="-236855">
              <a:defRPr sz="2500">
                <a:solidFill>
                  <a:schemeClr val="tx1"/>
                </a:solidFill>
                <a:latin typeface="Arial" panose="020B0604020202020204" pitchFamily="34" charset="0"/>
                <a:ea typeface="MS PGothic" panose="020B0600070205080204" pitchFamily="1" charset="-128"/>
              </a:defRPr>
            </a:lvl5pPr>
            <a:lvl6pPr marL="260604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6pPr>
            <a:lvl7pPr marL="307975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7pPr>
            <a:lvl8pPr marL="355409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8pPr>
            <a:lvl9pPr marL="402780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9pPr>
          </a:lstStyle>
          <a:p>
            <a:fld id="{21B8031E-17A8-4B0C-BBA5-3F3909A3B102}" type="slidenum">
              <a:rPr lang="en-US" sz="1200"/>
            </a:fld>
            <a:endParaRPr lang="en-US" sz="1200"/>
          </a:p>
        </p:txBody>
      </p:sp>
      <p:sp>
        <p:nvSpPr>
          <p:cNvPr id="134147" name="Rectangle 2"/>
          <p:cNvSpPr>
            <a:spLocks noGrp="1" noRot="1" noChangeAspect="1" noChangeArrowheads="1" noTextEdit="1"/>
          </p:cNvSpPr>
          <p:nvPr>
            <p:ph type="sldImg"/>
          </p:nvPr>
        </p:nvSpPr>
        <p:spPr>
          <a:solidFill>
            <a:srgbClr val="FFFFFF"/>
          </a:solidFill>
        </p:spPr>
      </p:sp>
      <p:sp>
        <p:nvSpPr>
          <p:cNvPr id="134148" name="Rectangle 3"/>
          <p:cNvSpPr>
            <a:spLocks noGrp="1" noChangeArrowheads="1"/>
          </p:cNvSpPr>
          <p:nvPr>
            <p:ph type="body" idx="1"/>
          </p:nvPr>
        </p:nvSpPr>
        <p:spPr>
          <a:xfrm>
            <a:off x="709931" y="4856163"/>
            <a:ext cx="5679440" cy="4600575"/>
          </a:xfrm>
          <a:solidFill>
            <a:srgbClr val="FFFFFF"/>
          </a:solidFill>
          <a:ln>
            <a:noFill/>
          </a:ln>
        </p:spPr>
        <p:txBody>
          <a:bodyPr/>
          <a:lstStyle/>
          <a:p>
            <a:pPr eaLnBrk="1" hangingPunct="1"/>
            <a:r>
              <a:rPr lang="en-US" dirty="0">
                <a:ea typeface="MS PGothic" panose="020B0600070205080204" pitchFamily="1" charset="-128"/>
              </a:rPr>
              <a:t>A bit of a trick question.  But if you look</a:t>
            </a:r>
            <a:r>
              <a:rPr lang="en-US" baseline="0" dirty="0">
                <a:ea typeface="MS PGothic" panose="020B0600070205080204" pitchFamily="1" charset="-128"/>
              </a:rPr>
              <a:t> at the question as asking what 5000 is worth in 5 years, then FV is unknown.  You then compare the result to 10000 to decide which choice is better.  OR PV is unknown – you can compare PV of 10000 to 5000 today.</a:t>
            </a:r>
            <a:endParaRPr lang="en-US" dirty="0">
              <a:ea typeface="MS PGothic" panose="020B0600070205080204" pitchFamily="1" charset="-128"/>
            </a:endParaRPr>
          </a:p>
        </p:txBody>
      </p:sp>
      <p:sp>
        <p:nvSpPr>
          <p:cNvPr id="2" name="Footer Placeholder 1"/>
          <p:cNvSpPr>
            <a:spLocks noGrp="1"/>
          </p:cNvSpPr>
          <p:nvPr>
            <p:ph type="ftr" sz="quarter" idx="10"/>
          </p:nvPr>
        </p:nvSpPr>
        <p:spPr/>
        <p:txBody>
          <a:bodyPr/>
          <a:lstStyle/>
          <a:p>
            <a:r>
              <a:rPr lang="en-AU"/>
              <a:t>Semester 1 2012</a:t>
            </a:r>
            <a:endParaRPr lang="ru-RU"/>
          </a:p>
        </p:txBody>
      </p:sp>
      <p:sp>
        <p:nvSpPr>
          <p:cNvPr id="3" name="Header Placeholder 2"/>
          <p:cNvSpPr>
            <a:spLocks noGrp="1"/>
          </p:cNvSpPr>
          <p:nvPr>
            <p:ph type="hdr" sz="quarter" idx="11"/>
          </p:nvPr>
        </p:nvSpPr>
        <p:spPr/>
        <p:txBody>
          <a:bodyPr/>
          <a:lstStyle/>
          <a:p>
            <a:r>
              <a:rPr lang="en-AU"/>
              <a:t>FINM2401</a:t>
            </a:r>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F82CFFB-F513-4651-9D7D-439B96577122}" type="slidenum">
              <a:rPr lang="ru-RU" smtClean="0"/>
            </a:fld>
            <a:endParaRPr lang="ru-RU"/>
          </a:p>
        </p:txBody>
      </p:sp>
      <p:sp>
        <p:nvSpPr>
          <p:cNvPr id="5" name="Footer Placeholder 4"/>
          <p:cNvSpPr>
            <a:spLocks noGrp="1"/>
          </p:cNvSpPr>
          <p:nvPr>
            <p:ph type="ftr" sz="quarter" idx="11"/>
          </p:nvPr>
        </p:nvSpPr>
        <p:spPr/>
        <p:txBody>
          <a:bodyPr/>
          <a:lstStyle/>
          <a:p>
            <a:r>
              <a:rPr lang="en-AU"/>
              <a:t>Semester 1 2012</a:t>
            </a:r>
            <a:endParaRPr lang="ru-RU"/>
          </a:p>
        </p:txBody>
      </p:sp>
      <p:sp>
        <p:nvSpPr>
          <p:cNvPr id="6" name="Header Placeholder 5"/>
          <p:cNvSpPr>
            <a:spLocks noGrp="1"/>
          </p:cNvSpPr>
          <p:nvPr>
            <p:ph type="hdr" sz="quarter" idx="12"/>
          </p:nvPr>
        </p:nvSpPr>
        <p:spPr/>
        <p:txBody>
          <a:bodyPr/>
          <a:lstStyle/>
          <a:p>
            <a:r>
              <a:rPr lang="en-AU"/>
              <a:t>FINM2401</a:t>
            </a:r>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If you understand these ideas and are able to apply them to real world problems, then you will do well in this course!</a:t>
            </a:r>
            <a:endParaRPr lang="en-AU" dirty="0"/>
          </a:p>
        </p:txBody>
      </p:sp>
      <p:sp>
        <p:nvSpPr>
          <p:cNvPr id="4" name="Header Placeholder 3"/>
          <p:cNvSpPr>
            <a:spLocks noGrp="1"/>
          </p:cNvSpPr>
          <p:nvPr>
            <p:ph type="hdr" sz="quarter" idx="10"/>
          </p:nvPr>
        </p:nvSpPr>
        <p:spPr/>
        <p:txBody>
          <a:bodyPr/>
          <a:lstStyle/>
          <a:p>
            <a:r>
              <a:rPr lang="en-AU"/>
              <a:t>FINM2401 Lecture 1</a:t>
            </a:r>
            <a:endParaRPr lang="ru-RU"/>
          </a:p>
        </p:txBody>
      </p:sp>
      <p:sp>
        <p:nvSpPr>
          <p:cNvPr id="5" name="Slide Number Placeholder 4"/>
          <p:cNvSpPr>
            <a:spLocks noGrp="1"/>
          </p:cNvSpPr>
          <p:nvPr>
            <p:ph type="sldNum" sz="quarter" idx="11"/>
          </p:nvPr>
        </p:nvSpPr>
        <p:spPr/>
        <p:txBody>
          <a:bodyPr/>
          <a:lstStyle/>
          <a:p>
            <a:fld id="{5F82CFFB-F513-4651-9D7D-439B96577122}" type="slidenum">
              <a:rPr lang="ru-RU" smtClean="0"/>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ea typeface="MS PGothic" panose="020B0600070205080204" pitchFamily="1" charset="-128"/>
              </a:defRPr>
            </a:lvl1pPr>
            <a:lvl2pPr marL="770255" indent="-295910">
              <a:defRPr sz="2500">
                <a:solidFill>
                  <a:schemeClr val="tx1"/>
                </a:solidFill>
                <a:latin typeface="Arial" panose="020B0604020202020204" pitchFamily="34" charset="0"/>
                <a:ea typeface="MS PGothic" panose="020B0600070205080204" pitchFamily="1" charset="-128"/>
              </a:defRPr>
            </a:lvl2pPr>
            <a:lvl3pPr marL="1184910" indent="-236855">
              <a:defRPr sz="2500">
                <a:solidFill>
                  <a:schemeClr val="tx1"/>
                </a:solidFill>
                <a:latin typeface="Arial" panose="020B0604020202020204" pitchFamily="34" charset="0"/>
                <a:ea typeface="MS PGothic" panose="020B0600070205080204" pitchFamily="1" charset="-128"/>
              </a:defRPr>
            </a:lvl3pPr>
            <a:lvl4pPr marL="1658620" indent="-236855">
              <a:defRPr sz="2500">
                <a:solidFill>
                  <a:schemeClr val="tx1"/>
                </a:solidFill>
                <a:latin typeface="Arial" panose="020B0604020202020204" pitchFamily="34" charset="0"/>
                <a:ea typeface="MS PGothic" panose="020B0600070205080204" pitchFamily="1" charset="-128"/>
              </a:defRPr>
            </a:lvl4pPr>
            <a:lvl5pPr marL="2132330" indent="-236855">
              <a:defRPr sz="2500">
                <a:solidFill>
                  <a:schemeClr val="tx1"/>
                </a:solidFill>
                <a:latin typeface="Arial" panose="020B0604020202020204" pitchFamily="34" charset="0"/>
                <a:ea typeface="MS PGothic" panose="020B0600070205080204" pitchFamily="1" charset="-128"/>
              </a:defRPr>
            </a:lvl5pPr>
            <a:lvl6pPr marL="260604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6pPr>
            <a:lvl7pPr marL="307975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7pPr>
            <a:lvl8pPr marL="355409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8pPr>
            <a:lvl9pPr marL="402780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9pPr>
          </a:lstStyle>
          <a:p>
            <a:fld id="{21D6650B-BDC4-4F18-8C23-35E7139C539D}" type="slidenum">
              <a:rPr lang="en-US" sz="1200"/>
            </a:fld>
            <a:endParaRPr lang="en-US" sz="1200"/>
          </a:p>
        </p:txBody>
      </p:sp>
      <p:sp>
        <p:nvSpPr>
          <p:cNvPr id="137219" name="Rectangle 2"/>
          <p:cNvSpPr>
            <a:spLocks noGrp="1" noRot="1" noChangeAspect="1" noChangeArrowheads="1" noTextEdit="1"/>
          </p:cNvSpPr>
          <p:nvPr>
            <p:ph type="sldImg"/>
          </p:nvPr>
        </p:nvSpPr>
        <p:spPr>
          <a:solidFill>
            <a:srgbClr val="FFFFFF"/>
          </a:solidFill>
        </p:spPr>
      </p:sp>
      <p:sp>
        <p:nvSpPr>
          <p:cNvPr id="137220" name="Rectangle 3"/>
          <p:cNvSpPr>
            <a:spLocks noGrp="1" noChangeArrowheads="1"/>
          </p:cNvSpPr>
          <p:nvPr>
            <p:ph type="body" idx="1"/>
          </p:nvPr>
        </p:nvSpPr>
        <p:spPr>
          <a:xfrm>
            <a:off x="709931" y="4856163"/>
            <a:ext cx="5679440" cy="4600575"/>
          </a:xfrm>
          <a:solidFill>
            <a:srgbClr val="FFFFFF"/>
          </a:solidFill>
          <a:ln>
            <a:noFill/>
          </a:ln>
        </p:spPr>
        <p:txBody>
          <a:bodyPr/>
          <a:lstStyle/>
          <a:p>
            <a:pPr eaLnBrk="1" hangingPunct="1"/>
            <a:endParaRPr lang="en-US" dirty="0">
              <a:ea typeface="MS PGothic" panose="020B0600070205080204" pitchFamily="1" charset="-128"/>
            </a:endParaRPr>
          </a:p>
        </p:txBody>
      </p:sp>
      <p:sp>
        <p:nvSpPr>
          <p:cNvPr id="2" name="Footer Placeholder 1"/>
          <p:cNvSpPr>
            <a:spLocks noGrp="1"/>
          </p:cNvSpPr>
          <p:nvPr>
            <p:ph type="ftr" sz="quarter" idx="10"/>
          </p:nvPr>
        </p:nvSpPr>
        <p:spPr/>
        <p:txBody>
          <a:bodyPr/>
          <a:lstStyle/>
          <a:p>
            <a:r>
              <a:rPr lang="en-AU"/>
              <a:t>Semester 1 2012</a:t>
            </a:r>
            <a:endParaRPr lang="ru-RU"/>
          </a:p>
        </p:txBody>
      </p:sp>
      <p:sp>
        <p:nvSpPr>
          <p:cNvPr id="3" name="Header Placeholder 2"/>
          <p:cNvSpPr>
            <a:spLocks noGrp="1"/>
          </p:cNvSpPr>
          <p:nvPr>
            <p:ph type="hdr" sz="quarter" idx="11"/>
          </p:nvPr>
        </p:nvSpPr>
        <p:spPr/>
        <p:txBody>
          <a:bodyPr/>
          <a:lstStyle/>
          <a:p>
            <a:r>
              <a:rPr lang="en-AU"/>
              <a:t>FINM2401</a:t>
            </a:r>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ea typeface="MS PGothic" panose="020B0600070205080204" pitchFamily="1" charset="-128"/>
              </a:defRPr>
            </a:lvl1pPr>
            <a:lvl2pPr marL="770255" indent="-295910">
              <a:defRPr sz="2500">
                <a:solidFill>
                  <a:schemeClr val="tx1"/>
                </a:solidFill>
                <a:latin typeface="Arial" panose="020B0604020202020204" pitchFamily="34" charset="0"/>
                <a:ea typeface="MS PGothic" panose="020B0600070205080204" pitchFamily="1" charset="-128"/>
              </a:defRPr>
            </a:lvl2pPr>
            <a:lvl3pPr marL="1184910" indent="-236855">
              <a:defRPr sz="2500">
                <a:solidFill>
                  <a:schemeClr val="tx1"/>
                </a:solidFill>
                <a:latin typeface="Arial" panose="020B0604020202020204" pitchFamily="34" charset="0"/>
                <a:ea typeface="MS PGothic" panose="020B0600070205080204" pitchFamily="1" charset="-128"/>
              </a:defRPr>
            </a:lvl3pPr>
            <a:lvl4pPr marL="1658620" indent="-236855">
              <a:defRPr sz="2500">
                <a:solidFill>
                  <a:schemeClr val="tx1"/>
                </a:solidFill>
                <a:latin typeface="Arial" panose="020B0604020202020204" pitchFamily="34" charset="0"/>
                <a:ea typeface="MS PGothic" panose="020B0600070205080204" pitchFamily="1" charset="-128"/>
              </a:defRPr>
            </a:lvl4pPr>
            <a:lvl5pPr marL="2132330" indent="-236855">
              <a:defRPr sz="2500">
                <a:solidFill>
                  <a:schemeClr val="tx1"/>
                </a:solidFill>
                <a:latin typeface="Arial" panose="020B0604020202020204" pitchFamily="34" charset="0"/>
                <a:ea typeface="MS PGothic" panose="020B0600070205080204" pitchFamily="1" charset="-128"/>
              </a:defRPr>
            </a:lvl5pPr>
            <a:lvl6pPr marL="260604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6pPr>
            <a:lvl7pPr marL="307975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7pPr>
            <a:lvl8pPr marL="355409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8pPr>
            <a:lvl9pPr marL="402780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9pPr>
          </a:lstStyle>
          <a:p>
            <a:fld id="{BB291573-A59F-4C7A-907D-9C6E946B87ED}" type="slidenum">
              <a:rPr lang="en-US" sz="1200"/>
            </a:fld>
            <a:endParaRPr lang="en-US" sz="1200"/>
          </a:p>
        </p:txBody>
      </p:sp>
      <p:sp>
        <p:nvSpPr>
          <p:cNvPr id="141315" name="Rectangle 2"/>
          <p:cNvSpPr>
            <a:spLocks noGrp="1" noRot="1" noChangeAspect="1" noChangeArrowheads="1" noTextEdit="1"/>
          </p:cNvSpPr>
          <p:nvPr>
            <p:ph type="sldImg"/>
          </p:nvPr>
        </p:nvSpPr>
        <p:spPr>
          <a:solidFill>
            <a:srgbClr val="FFFFFF"/>
          </a:solidFill>
        </p:spPr>
      </p:sp>
      <p:sp>
        <p:nvSpPr>
          <p:cNvPr id="141316" name="Rectangle 3"/>
          <p:cNvSpPr>
            <a:spLocks noGrp="1" noChangeArrowheads="1"/>
          </p:cNvSpPr>
          <p:nvPr>
            <p:ph type="body" idx="1"/>
          </p:nvPr>
        </p:nvSpPr>
        <p:spPr>
          <a:xfrm>
            <a:off x="709931" y="4856163"/>
            <a:ext cx="5679440" cy="4600575"/>
          </a:xfrm>
          <a:solidFill>
            <a:srgbClr val="FFFFFF"/>
          </a:solidFill>
          <a:ln>
            <a:noFill/>
          </a:ln>
        </p:spPr>
        <p:txBody>
          <a:bodyPr/>
          <a:lstStyle/>
          <a:p>
            <a:pPr eaLnBrk="1" hangingPunct="1"/>
            <a:endParaRPr lang="en-US" dirty="0">
              <a:ea typeface="MS PGothic" panose="020B0600070205080204" pitchFamily="1" charset="-128"/>
            </a:endParaRPr>
          </a:p>
        </p:txBody>
      </p:sp>
      <p:sp>
        <p:nvSpPr>
          <p:cNvPr id="2" name="Footer Placeholder 1"/>
          <p:cNvSpPr>
            <a:spLocks noGrp="1"/>
          </p:cNvSpPr>
          <p:nvPr>
            <p:ph type="ftr" sz="quarter" idx="10"/>
          </p:nvPr>
        </p:nvSpPr>
        <p:spPr/>
        <p:txBody>
          <a:bodyPr/>
          <a:lstStyle/>
          <a:p>
            <a:r>
              <a:rPr lang="en-AU"/>
              <a:t>Semester 1 2012</a:t>
            </a:r>
            <a:endParaRPr lang="ru-RU"/>
          </a:p>
        </p:txBody>
      </p:sp>
      <p:sp>
        <p:nvSpPr>
          <p:cNvPr id="3" name="Header Placeholder 2"/>
          <p:cNvSpPr>
            <a:spLocks noGrp="1"/>
          </p:cNvSpPr>
          <p:nvPr>
            <p:ph type="hdr" sz="quarter" idx="11"/>
          </p:nvPr>
        </p:nvSpPr>
        <p:spPr/>
        <p:txBody>
          <a:bodyPr/>
          <a:lstStyle/>
          <a:p>
            <a:r>
              <a:rPr lang="en-AU"/>
              <a:t>FINM2401</a:t>
            </a:r>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ea typeface="MS PGothic" panose="020B0600070205080204" pitchFamily="1" charset="-128"/>
              </a:defRPr>
            </a:lvl1pPr>
            <a:lvl2pPr marL="770255" indent="-295910">
              <a:defRPr sz="2500">
                <a:solidFill>
                  <a:schemeClr val="tx1"/>
                </a:solidFill>
                <a:latin typeface="Arial" panose="020B0604020202020204" pitchFamily="34" charset="0"/>
                <a:ea typeface="MS PGothic" panose="020B0600070205080204" pitchFamily="1" charset="-128"/>
              </a:defRPr>
            </a:lvl2pPr>
            <a:lvl3pPr marL="1184910" indent="-236855">
              <a:defRPr sz="2500">
                <a:solidFill>
                  <a:schemeClr val="tx1"/>
                </a:solidFill>
                <a:latin typeface="Arial" panose="020B0604020202020204" pitchFamily="34" charset="0"/>
                <a:ea typeface="MS PGothic" panose="020B0600070205080204" pitchFamily="1" charset="-128"/>
              </a:defRPr>
            </a:lvl3pPr>
            <a:lvl4pPr marL="1658620" indent="-236855">
              <a:defRPr sz="2500">
                <a:solidFill>
                  <a:schemeClr val="tx1"/>
                </a:solidFill>
                <a:latin typeface="Arial" panose="020B0604020202020204" pitchFamily="34" charset="0"/>
                <a:ea typeface="MS PGothic" panose="020B0600070205080204" pitchFamily="1" charset="-128"/>
              </a:defRPr>
            </a:lvl4pPr>
            <a:lvl5pPr marL="2132330" indent="-236855">
              <a:defRPr sz="2500">
                <a:solidFill>
                  <a:schemeClr val="tx1"/>
                </a:solidFill>
                <a:latin typeface="Arial" panose="020B0604020202020204" pitchFamily="34" charset="0"/>
                <a:ea typeface="MS PGothic" panose="020B0600070205080204" pitchFamily="1" charset="-128"/>
              </a:defRPr>
            </a:lvl5pPr>
            <a:lvl6pPr marL="260604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6pPr>
            <a:lvl7pPr marL="307975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7pPr>
            <a:lvl8pPr marL="355409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8pPr>
            <a:lvl9pPr marL="402780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9pPr>
          </a:lstStyle>
          <a:p>
            <a:fld id="{6D9F1A9F-9EA0-4A00-80CD-ED469AA5614F}" type="slidenum">
              <a:rPr lang="en-US" sz="1200"/>
            </a:fld>
            <a:endParaRPr lang="en-US" sz="1200"/>
          </a:p>
        </p:txBody>
      </p:sp>
      <p:sp>
        <p:nvSpPr>
          <p:cNvPr id="144387" name="Rectangle 2"/>
          <p:cNvSpPr>
            <a:spLocks noGrp="1" noRot="1" noChangeAspect="1" noChangeArrowheads="1" noTextEdit="1"/>
          </p:cNvSpPr>
          <p:nvPr>
            <p:ph type="sldImg"/>
          </p:nvPr>
        </p:nvSpPr>
        <p:spPr>
          <a:solidFill>
            <a:srgbClr val="FFFFFF"/>
          </a:solidFill>
        </p:spPr>
      </p:sp>
      <p:sp>
        <p:nvSpPr>
          <p:cNvPr id="144388" name="Rectangle 3"/>
          <p:cNvSpPr>
            <a:spLocks noGrp="1" noChangeArrowheads="1"/>
          </p:cNvSpPr>
          <p:nvPr>
            <p:ph type="body" idx="1"/>
          </p:nvPr>
        </p:nvSpPr>
        <p:spPr>
          <a:xfrm>
            <a:off x="709931" y="4856163"/>
            <a:ext cx="5679440" cy="4600575"/>
          </a:xfrm>
          <a:solidFill>
            <a:srgbClr val="FFFFFF"/>
          </a:solidFill>
          <a:ln>
            <a:noFill/>
          </a:ln>
        </p:spPr>
        <p:txBody>
          <a:bodyPr/>
          <a:lstStyle/>
          <a:p>
            <a:pPr eaLnBrk="1" hangingPunct="1"/>
            <a:endParaRPr lang="en-US" dirty="0">
              <a:ea typeface="MS PGothic" panose="020B0600070205080204" pitchFamily="1" charset="-128"/>
            </a:endParaRPr>
          </a:p>
        </p:txBody>
      </p:sp>
      <p:sp>
        <p:nvSpPr>
          <p:cNvPr id="2" name="Footer Placeholder 1"/>
          <p:cNvSpPr>
            <a:spLocks noGrp="1"/>
          </p:cNvSpPr>
          <p:nvPr>
            <p:ph type="ftr" sz="quarter" idx="10"/>
          </p:nvPr>
        </p:nvSpPr>
        <p:spPr/>
        <p:txBody>
          <a:bodyPr/>
          <a:lstStyle/>
          <a:p>
            <a:r>
              <a:rPr lang="en-AU"/>
              <a:t>Semester 1 2012</a:t>
            </a:r>
            <a:endParaRPr lang="ru-RU"/>
          </a:p>
        </p:txBody>
      </p:sp>
      <p:sp>
        <p:nvSpPr>
          <p:cNvPr id="3" name="Header Placeholder 2"/>
          <p:cNvSpPr>
            <a:spLocks noGrp="1"/>
          </p:cNvSpPr>
          <p:nvPr>
            <p:ph type="hdr" sz="quarter" idx="11"/>
          </p:nvPr>
        </p:nvSpPr>
        <p:spPr/>
        <p:txBody>
          <a:bodyPr/>
          <a:lstStyle/>
          <a:p>
            <a:r>
              <a:rPr lang="en-AU"/>
              <a:t>FINM2401</a:t>
            </a:r>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ea typeface="MS PGothic" panose="020B0600070205080204" pitchFamily="1" charset="-128"/>
              </a:defRPr>
            </a:lvl1pPr>
            <a:lvl2pPr marL="770255" indent="-295910">
              <a:defRPr sz="2500">
                <a:solidFill>
                  <a:schemeClr val="tx1"/>
                </a:solidFill>
                <a:latin typeface="Arial" panose="020B0604020202020204" pitchFamily="34" charset="0"/>
                <a:ea typeface="MS PGothic" panose="020B0600070205080204" pitchFamily="1" charset="-128"/>
              </a:defRPr>
            </a:lvl2pPr>
            <a:lvl3pPr marL="1184910" indent="-236855">
              <a:defRPr sz="2500">
                <a:solidFill>
                  <a:schemeClr val="tx1"/>
                </a:solidFill>
                <a:latin typeface="Arial" panose="020B0604020202020204" pitchFamily="34" charset="0"/>
                <a:ea typeface="MS PGothic" panose="020B0600070205080204" pitchFamily="1" charset="-128"/>
              </a:defRPr>
            </a:lvl3pPr>
            <a:lvl4pPr marL="1658620" indent="-236855">
              <a:defRPr sz="2500">
                <a:solidFill>
                  <a:schemeClr val="tx1"/>
                </a:solidFill>
                <a:latin typeface="Arial" panose="020B0604020202020204" pitchFamily="34" charset="0"/>
                <a:ea typeface="MS PGothic" panose="020B0600070205080204" pitchFamily="1" charset="-128"/>
              </a:defRPr>
            </a:lvl4pPr>
            <a:lvl5pPr marL="2132330" indent="-236855">
              <a:defRPr sz="2500">
                <a:solidFill>
                  <a:schemeClr val="tx1"/>
                </a:solidFill>
                <a:latin typeface="Arial" panose="020B0604020202020204" pitchFamily="34" charset="0"/>
                <a:ea typeface="MS PGothic" panose="020B0600070205080204" pitchFamily="1" charset="-128"/>
              </a:defRPr>
            </a:lvl5pPr>
            <a:lvl6pPr marL="260604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6pPr>
            <a:lvl7pPr marL="307975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7pPr>
            <a:lvl8pPr marL="355409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8pPr>
            <a:lvl9pPr marL="402780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9pPr>
          </a:lstStyle>
          <a:p>
            <a:fld id="{87251EB4-5B1D-4182-AD8B-87A12F35150F}" type="slidenum">
              <a:rPr lang="en-US" sz="1200"/>
            </a:fld>
            <a:endParaRPr lang="en-US" sz="1200"/>
          </a:p>
        </p:txBody>
      </p:sp>
      <p:sp>
        <p:nvSpPr>
          <p:cNvPr id="145411" name="Rectangle 2"/>
          <p:cNvSpPr>
            <a:spLocks noGrp="1" noRot="1" noChangeAspect="1" noChangeArrowheads="1" noTextEdit="1"/>
          </p:cNvSpPr>
          <p:nvPr>
            <p:ph type="sldImg"/>
          </p:nvPr>
        </p:nvSpPr>
        <p:spPr>
          <a:solidFill>
            <a:srgbClr val="FFFFFF"/>
          </a:solidFill>
        </p:spPr>
      </p:sp>
      <p:sp>
        <p:nvSpPr>
          <p:cNvPr id="145412" name="Rectangle 3"/>
          <p:cNvSpPr>
            <a:spLocks noGrp="1" noChangeArrowheads="1"/>
          </p:cNvSpPr>
          <p:nvPr>
            <p:ph type="body" idx="1"/>
          </p:nvPr>
        </p:nvSpPr>
        <p:spPr>
          <a:xfrm>
            <a:off x="709931" y="4856163"/>
            <a:ext cx="5679440" cy="4600575"/>
          </a:xfrm>
          <a:solidFill>
            <a:srgbClr val="FFFFFF"/>
          </a:solidFill>
          <a:ln>
            <a:noFill/>
          </a:ln>
        </p:spPr>
        <p:txBody>
          <a:bodyPr/>
          <a:lstStyle/>
          <a:p>
            <a:pPr eaLnBrk="1" hangingPunct="1"/>
            <a:r>
              <a:rPr lang="en-US" dirty="0">
                <a:ea typeface="MS PGothic" panose="020B0600070205080204" pitchFamily="1" charset="-128"/>
              </a:rPr>
              <a:t>It doesn’t matter what order you do the computations, or what</a:t>
            </a:r>
            <a:r>
              <a:rPr lang="en-US" baseline="0" dirty="0">
                <a:ea typeface="MS PGothic" panose="020B0600070205080204" pitchFamily="1" charset="-128"/>
              </a:rPr>
              <a:t> time you choose for the comparison. </a:t>
            </a:r>
            <a:endParaRPr lang="en-US" dirty="0">
              <a:ea typeface="MS PGothic" panose="020B0600070205080204" pitchFamily="1" charset="-128"/>
            </a:endParaRPr>
          </a:p>
        </p:txBody>
      </p:sp>
      <p:sp>
        <p:nvSpPr>
          <p:cNvPr id="2" name="Footer Placeholder 1"/>
          <p:cNvSpPr>
            <a:spLocks noGrp="1"/>
          </p:cNvSpPr>
          <p:nvPr>
            <p:ph type="ftr" sz="quarter" idx="10"/>
          </p:nvPr>
        </p:nvSpPr>
        <p:spPr/>
        <p:txBody>
          <a:bodyPr/>
          <a:lstStyle/>
          <a:p>
            <a:r>
              <a:rPr lang="en-AU"/>
              <a:t>Semester 1 2012</a:t>
            </a:r>
            <a:endParaRPr lang="ru-RU"/>
          </a:p>
        </p:txBody>
      </p:sp>
      <p:sp>
        <p:nvSpPr>
          <p:cNvPr id="3" name="Header Placeholder 2"/>
          <p:cNvSpPr>
            <a:spLocks noGrp="1"/>
          </p:cNvSpPr>
          <p:nvPr>
            <p:ph type="hdr" sz="quarter" idx="11"/>
          </p:nvPr>
        </p:nvSpPr>
        <p:spPr/>
        <p:txBody>
          <a:bodyPr/>
          <a:lstStyle/>
          <a:p>
            <a:r>
              <a:rPr lang="en-AU"/>
              <a:t>FINM2401</a:t>
            </a:r>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ea typeface="MS PGothic" panose="020B0600070205080204" pitchFamily="1" charset="-128"/>
              </a:defRPr>
            </a:lvl1pPr>
            <a:lvl2pPr marL="770255" indent="-295910">
              <a:defRPr sz="2500">
                <a:solidFill>
                  <a:schemeClr val="tx1"/>
                </a:solidFill>
                <a:latin typeface="Arial" panose="020B0604020202020204" pitchFamily="34" charset="0"/>
                <a:ea typeface="MS PGothic" panose="020B0600070205080204" pitchFamily="1" charset="-128"/>
              </a:defRPr>
            </a:lvl2pPr>
            <a:lvl3pPr marL="1184910" indent="-236855">
              <a:defRPr sz="2500">
                <a:solidFill>
                  <a:schemeClr val="tx1"/>
                </a:solidFill>
                <a:latin typeface="Arial" panose="020B0604020202020204" pitchFamily="34" charset="0"/>
                <a:ea typeface="MS PGothic" panose="020B0600070205080204" pitchFamily="1" charset="-128"/>
              </a:defRPr>
            </a:lvl3pPr>
            <a:lvl4pPr marL="1658620" indent="-236855">
              <a:defRPr sz="2500">
                <a:solidFill>
                  <a:schemeClr val="tx1"/>
                </a:solidFill>
                <a:latin typeface="Arial" panose="020B0604020202020204" pitchFamily="34" charset="0"/>
                <a:ea typeface="MS PGothic" panose="020B0600070205080204" pitchFamily="1" charset="-128"/>
              </a:defRPr>
            </a:lvl4pPr>
            <a:lvl5pPr marL="2132330" indent="-236855">
              <a:defRPr sz="2500">
                <a:solidFill>
                  <a:schemeClr val="tx1"/>
                </a:solidFill>
                <a:latin typeface="Arial" panose="020B0604020202020204" pitchFamily="34" charset="0"/>
                <a:ea typeface="MS PGothic" panose="020B0600070205080204" pitchFamily="1" charset="-128"/>
              </a:defRPr>
            </a:lvl5pPr>
            <a:lvl6pPr marL="260604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6pPr>
            <a:lvl7pPr marL="307975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7pPr>
            <a:lvl8pPr marL="355409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8pPr>
            <a:lvl9pPr marL="402780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9pPr>
          </a:lstStyle>
          <a:p>
            <a:fld id="{BE1C7BF8-6A7B-4C47-9314-606FEDA34991}" type="slidenum">
              <a:rPr lang="en-US" sz="1200"/>
            </a:fld>
            <a:endParaRPr lang="en-US" sz="1200"/>
          </a:p>
        </p:txBody>
      </p:sp>
      <p:sp>
        <p:nvSpPr>
          <p:cNvPr id="156675" name="Rectangle 2"/>
          <p:cNvSpPr>
            <a:spLocks noGrp="1" noRot="1" noChangeAspect="1" noChangeArrowheads="1" noTextEdit="1"/>
          </p:cNvSpPr>
          <p:nvPr>
            <p:ph type="sldImg"/>
          </p:nvPr>
        </p:nvSpPr>
        <p:spPr>
          <a:solidFill>
            <a:srgbClr val="FFFFFF"/>
          </a:solidFill>
        </p:spPr>
      </p:sp>
      <p:sp>
        <p:nvSpPr>
          <p:cNvPr id="156676" name="Rectangle 3"/>
          <p:cNvSpPr>
            <a:spLocks noGrp="1" noChangeArrowheads="1"/>
          </p:cNvSpPr>
          <p:nvPr>
            <p:ph type="body" idx="1"/>
          </p:nvPr>
        </p:nvSpPr>
        <p:spPr>
          <a:xfrm>
            <a:off x="709931" y="4856163"/>
            <a:ext cx="5679440" cy="4600575"/>
          </a:xfrm>
          <a:solidFill>
            <a:srgbClr val="FFFFFF"/>
          </a:solidFill>
          <a:ln>
            <a:noFill/>
          </a:ln>
        </p:spPr>
        <p:txBody>
          <a:bodyPr/>
          <a:lstStyle/>
          <a:p>
            <a:pPr eaLnBrk="1" hangingPunct="1"/>
            <a:endParaRPr lang="en-US" dirty="0">
              <a:ea typeface="MS PGothic" panose="020B0600070205080204" pitchFamily="1" charset="-128"/>
            </a:endParaRPr>
          </a:p>
        </p:txBody>
      </p:sp>
      <p:sp>
        <p:nvSpPr>
          <p:cNvPr id="2" name="Footer Placeholder 1"/>
          <p:cNvSpPr>
            <a:spLocks noGrp="1"/>
          </p:cNvSpPr>
          <p:nvPr>
            <p:ph type="ftr" sz="quarter" idx="10"/>
          </p:nvPr>
        </p:nvSpPr>
        <p:spPr/>
        <p:txBody>
          <a:bodyPr/>
          <a:lstStyle/>
          <a:p>
            <a:r>
              <a:rPr lang="en-AU"/>
              <a:t>Semester 1 2012</a:t>
            </a:r>
            <a:endParaRPr lang="ru-RU"/>
          </a:p>
        </p:txBody>
      </p:sp>
      <p:sp>
        <p:nvSpPr>
          <p:cNvPr id="3" name="Header Placeholder 2"/>
          <p:cNvSpPr>
            <a:spLocks noGrp="1"/>
          </p:cNvSpPr>
          <p:nvPr>
            <p:ph type="hdr" sz="quarter" idx="11"/>
          </p:nvPr>
        </p:nvSpPr>
        <p:spPr/>
        <p:txBody>
          <a:bodyPr/>
          <a:lstStyle/>
          <a:p>
            <a:r>
              <a:rPr lang="en-AU"/>
              <a:t>FINM2401</a:t>
            </a:r>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ea typeface="MS PGothic" panose="020B0600070205080204" pitchFamily="1" charset="-128"/>
              </a:defRPr>
            </a:lvl1pPr>
            <a:lvl2pPr marL="770255" indent="-295910">
              <a:defRPr sz="2500">
                <a:solidFill>
                  <a:schemeClr val="tx1"/>
                </a:solidFill>
                <a:latin typeface="Arial" panose="020B0604020202020204" pitchFamily="34" charset="0"/>
                <a:ea typeface="MS PGothic" panose="020B0600070205080204" pitchFamily="1" charset="-128"/>
              </a:defRPr>
            </a:lvl2pPr>
            <a:lvl3pPr marL="1184910" indent="-236855">
              <a:defRPr sz="2500">
                <a:solidFill>
                  <a:schemeClr val="tx1"/>
                </a:solidFill>
                <a:latin typeface="Arial" panose="020B0604020202020204" pitchFamily="34" charset="0"/>
                <a:ea typeface="MS PGothic" panose="020B0600070205080204" pitchFamily="1" charset="-128"/>
              </a:defRPr>
            </a:lvl3pPr>
            <a:lvl4pPr marL="1658620" indent="-236855">
              <a:defRPr sz="2500">
                <a:solidFill>
                  <a:schemeClr val="tx1"/>
                </a:solidFill>
                <a:latin typeface="Arial" panose="020B0604020202020204" pitchFamily="34" charset="0"/>
                <a:ea typeface="MS PGothic" panose="020B0600070205080204" pitchFamily="1" charset="-128"/>
              </a:defRPr>
            </a:lvl4pPr>
            <a:lvl5pPr marL="2132330" indent="-236855">
              <a:defRPr sz="2500">
                <a:solidFill>
                  <a:schemeClr val="tx1"/>
                </a:solidFill>
                <a:latin typeface="Arial" panose="020B0604020202020204" pitchFamily="34" charset="0"/>
                <a:ea typeface="MS PGothic" panose="020B0600070205080204" pitchFamily="1" charset="-128"/>
              </a:defRPr>
            </a:lvl5pPr>
            <a:lvl6pPr marL="260604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6pPr>
            <a:lvl7pPr marL="307975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7pPr>
            <a:lvl8pPr marL="355409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8pPr>
            <a:lvl9pPr marL="402780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9pPr>
          </a:lstStyle>
          <a:p>
            <a:fld id="{0AD4D74A-7519-443F-93E0-4FE680D57350}" type="slidenum">
              <a:rPr lang="en-US" sz="1200"/>
            </a:fld>
            <a:endParaRPr lang="en-US" sz="1200"/>
          </a:p>
        </p:txBody>
      </p:sp>
      <p:sp>
        <p:nvSpPr>
          <p:cNvPr id="161795" name="Rectangle 2"/>
          <p:cNvSpPr>
            <a:spLocks noGrp="1" noRot="1" noChangeAspect="1" noChangeArrowheads="1" noTextEdit="1"/>
          </p:cNvSpPr>
          <p:nvPr>
            <p:ph type="sldImg"/>
          </p:nvPr>
        </p:nvSpPr>
        <p:spPr>
          <a:solidFill>
            <a:srgbClr val="FFFFFF"/>
          </a:solidFill>
        </p:spPr>
      </p:sp>
      <p:sp>
        <p:nvSpPr>
          <p:cNvPr id="161796" name="Rectangle 3"/>
          <p:cNvSpPr>
            <a:spLocks noGrp="1" noChangeArrowheads="1"/>
          </p:cNvSpPr>
          <p:nvPr>
            <p:ph type="body" idx="1"/>
          </p:nvPr>
        </p:nvSpPr>
        <p:spPr>
          <a:xfrm>
            <a:off x="709931" y="4856163"/>
            <a:ext cx="5679440" cy="4600575"/>
          </a:xfrm>
          <a:solidFill>
            <a:srgbClr val="FFFFFF"/>
          </a:solidFill>
          <a:ln>
            <a:noFill/>
          </a:ln>
        </p:spPr>
        <p:txBody>
          <a:bodyPr/>
          <a:lstStyle/>
          <a:p>
            <a:pPr eaLnBrk="1" hangingPunct="1"/>
            <a:r>
              <a:rPr lang="en-US" dirty="0">
                <a:ea typeface="MS PGothic" panose="020B0600070205080204" pitchFamily="1" charset="-128"/>
              </a:rPr>
              <a:t>N-n will give us the number of periods each cash flow earns interest.  When n=N, the cash flow is not there long enough to earn any interest.</a:t>
            </a:r>
            <a:endParaRPr lang="en-US" dirty="0">
              <a:ea typeface="MS PGothic" panose="020B0600070205080204" pitchFamily="1" charset="-128"/>
            </a:endParaRPr>
          </a:p>
        </p:txBody>
      </p:sp>
      <p:sp>
        <p:nvSpPr>
          <p:cNvPr id="2" name="Footer Placeholder 1"/>
          <p:cNvSpPr>
            <a:spLocks noGrp="1"/>
          </p:cNvSpPr>
          <p:nvPr>
            <p:ph type="ftr" sz="quarter" idx="10"/>
          </p:nvPr>
        </p:nvSpPr>
        <p:spPr/>
        <p:txBody>
          <a:bodyPr/>
          <a:lstStyle/>
          <a:p>
            <a:r>
              <a:rPr lang="en-AU"/>
              <a:t>Semester 1 2012</a:t>
            </a:r>
            <a:endParaRPr lang="ru-RU"/>
          </a:p>
        </p:txBody>
      </p:sp>
      <p:sp>
        <p:nvSpPr>
          <p:cNvPr id="3" name="Header Placeholder 2"/>
          <p:cNvSpPr>
            <a:spLocks noGrp="1"/>
          </p:cNvSpPr>
          <p:nvPr>
            <p:ph type="hdr" sz="quarter" idx="11"/>
          </p:nvPr>
        </p:nvSpPr>
        <p:spPr/>
        <p:txBody>
          <a:bodyPr/>
          <a:lstStyle/>
          <a:p>
            <a:r>
              <a:rPr lang="en-AU"/>
              <a:t>FINM2401</a:t>
            </a:r>
            <a:endParaRPr 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F82CFFB-F513-4651-9D7D-439B96577122}" type="slidenum">
              <a:rPr lang="ru-RU" smtClean="0"/>
            </a:fld>
            <a:endParaRPr lang="ru-RU"/>
          </a:p>
        </p:txBody>
      </p:sp>
      <p:sp>
        <p:nvSpPr>
          <p:cNvPr id="5" name="Footer Placeholder 4"/>
          <p:cNvSpPr>
            <a:spLocks noGrp="1"/>
          </p:cNvSpPr>
          <p:nvPr>
            <p:ph type="ftr" sz="quarter" idx="11"/>
          </p:nvPr>
        </p:nvSpPr>
        <p:spPr/>
        <p:txBody>
          <a:bodyPr/>
          <a:lstStyle/>
          <a:p>
            <a:r>
              <a:rPr lang="en-AU"/>
              <a:t>Semester 1 2012</a:t>
            </a:r>
            <a:endParaRPr lang="ru-RU"/>
          </a:p>
        </p:txBody>
      </p:sp>
      <p:sp>
        <p:nvSpPr>
          <p:cNvPr id="6" name="Header Placeholder 5"/>
          <p:cNvSpPr>
            <a:spLocks noGrp="1"/>
          </p:cNvSpPr>
          <p:nvPr>
            <p:ph type="hdr" sz="quarter" idx="12"/>
          </p:nvPr>
        </p:nvSpPr>
        <p:spPr/>
        <p:txBody>
          <a:bodyPr/>
          <a:lstStyle/>
          <a:p>
            <a:r>
              <a:rPr lang="en-AU"/>
              <a:t>FINM2401</a:t>
            </a:r>
            <a:endParaRPr lang="ru-R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F82CFFB-F513-4651-9D7D-439B96577122}" type="slidenum">
              <a:rPr lang="ru-RU" smtClean="0"/>
            </a:fld>
            <a:endParaRPr lang="ru-RU"/>
          </a:p>
        </p:txBody>
      </p:sp>
      <p:sp>
        <p:nvSpPr>
          <p:cNvPr id="5" name="Footer Placeholder 4"/>
          <p:cNvSpPr>
            <a:spLocks noGrp="1"/>
          </p:cNvSpPr>
          <p:nvPr>
            <p:ph type="ftr" sz="quarter" idx="11"/>
          </p:nvPr>
        </p:nvSpPr>
        <p:spPr/>
        <p:txBody>
          <a:bodyPr/>
          <a:lstStyle/>
          <a:p>
            <a:r>
              <a:rPr lang="en-AU"/>
              <a:t>Semester 1 2012</a:t>
            </a:r>
            <a:endParaRPr lang="ru-RU"/>
          </a:p>
        </p:txBody>
      </p:sp>
      <p:sp>
        <p:nvSpPr>
          <p:cNvPr id="6" name="Header Placeholder 5"/>
          <p:cNvSpPr>
            <a:spLocks noGrp="1"/>
          </p:cNvSpPr>
          <p:nvPr>
            <p:ph type="hdr" sz="quarter" idx="12"/>
          </p:nvPr>
        </p:nvSpPr>
        <p:spPr/>
        <p:txBody>
          <a:bodyPr/>
          <a:lstStyle/>
          <a:p>
            <a:r>
              <a:rPr lang="en-AU"/>
              <a:t>FINM2401</a:t>
            </a:r>
            <a:endParaRPr lang="ru-R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Both A &amp; B are correct.  C &amp; D are PVs rather than FVs</a:t>
            </a:r>
            <a:endParaRPr lang="en-AU" dirty="0"/>
          </a:p>
        </p:txBody>
      </p:sp>
      <p:sp>
        <p:nvSpPr>
          <p:cNvPr id="4" name="Header Placeholder 3"/>
          <p:cNvSpPr>
            <a:spLocks noGrp="1"/>
          </p:cNvSpPr>
          <p:nvPr>
            <p:ph type="hdr" sz="quarter" idx="10"/>
          </p:nvPr>
        </p:nvSpPr>
        <p:spPr/>
        <p:txBody>
          <a:bodyPr/>
          <a:lstStyle/>
          <a:p>
            <a:r>
              <a:rPr lang="en-AU"/>
              <a:t>FINM2401 Lecture 1</a:t>
            </a:r>
            <a:endParaRPr lang="ru-RU"/>
          </a:p>
        </p:txBody>
      </p:sp>
      <p:sp>
        <p:nvSpPr>
          <p:cNvPr id="5" name="Slide Number Placeholder 4"/>
          <p:cNvSpPr>
            <a:spLocks noGrp="1"/>
          </p:cNvSpPr>
          <p:nvPr>
            <p:ph type="sldNum" sz="quarter" idx="11"/>
          </p:nvPr>
        </p:nvSpPr>
        <p:spPr/>
        <p:txBody>
          <a:bodyPr/>
          <a:lstStyle/>
          <a:p>
            <a:fld id="{5F82CFFB-F513-4651-9D7D-439B96577122}" type="slidenum">
              <a:rPr lang="ru-RU" smtClean="0"/>
            </a:fld>
            <a:endParaRPr 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427" y="9120172"/>
            <a:ext cx="3170138" cy="479539"/>
          </a:xfrm>
          <a:prstGeom prst="rect">
            <a:avLst/>
          </a:prstGeom>
        </p:spPr>
        <p:txBody>
          <a:bodyPr/>
          <a:lstStyle/>
          <a:p>
            <a:fld id="{D0045E92-BA56-46AB-AB63-972D302A282D}" type="slidenum">
              <a:rPr lang="en-US"/>
            </a:fld>
            <a:endParaRPr lang="en-US"/>
          </a:p>
        </p:txBody>
      </p:sp>
      <p:sp>
        <p:nvSpPr>
          <p:cNvPr id="256002" name="Rectangle 2"/>
          <p:cNvSpPr>
            <a:spLocks noGrp="1" noRot="1" noChangeAspect="1" noChangeArrowheads="1" noTextEdit="1"/>
          </p:cNvSpPr>
          <p:nvPr>
            <p:ph type="sldImg"/>
          </p:nvPr>
        </p:nvSpPr>
        <p:spPr/>
      </p:sp>
      <p:sp>
        <p:nvSpPr>
          <p:cNvPr id="256003" name="Rectangle 3"/>
          <p:cNvSpPr>
            <a:spLocks noGrp="1" noChangeArrowheads="1"/>
          </p:cNvSpPr>
          <p:nvPr>
            <p:ph type="body" idx="1"/>
          </p:nvPr>
        </p:nvSpPr>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panose="020B0604020202020204" pitchFamily="34" charset="0"/>
                <a:ea typeface="MS PGothic" panose="020B0600070205080204" pitchFamily="1" charset="-128"/>
              </a:defRPr>
            </a:lvl1pPr>
            <a:lvl2pPr marL="804545" indent="-309245">
              <a:defRPr sz="2600">
                <a:solidFill>
                  <a:schemeClr val="tx1"/>
                </a:solidFill>
                <a:latin typeface="Arial" panose="020B0604020202020204" pitchFamily="34" charset="0"/>
                <a:ea typeface="MS PGothic" panose="020B0600070205080204" pitchFamily="1" charset="-128"/>
              </a:defRPr>
            </a:lvl2pPr>
            <a:lvl3pPr marL="1238250" indent="-247650">
              <a:defRPr sz="2600">
                <a:solidFill>
                  <a:schemeClr val="tx1"/>
                </a:solidFill>
                <a:latin typeface="Arial" panose="020B0604020202020204" pitchFamily="34" charset="0"/>
                <a:ea typeface="MS PGothic" panose="020B0600070205080204" pitchFamily="1" charset="-128"/>
              </a:defRPr>
            </a:lvl3pPr>
            <a:lvl4pPr marL="1732915" indent="-247650">
              <a:defRPr sz="2600">
                <a:solidFill>
                  <a:schemeClr val="tx1"/>
                </a:solidFill>
                <a:latin typeface="Arial" panose="020B0604020202020204" pitchFamily="34" charset="0"/>
                <a:ea typeface="MS PGothic" panose="020B0600070205080204" pitchFamily="1" charset="-128"/>
              </a:defRPr>
            </a:lvl4pPr>
            <a:lvl5pPr marL="2228215" indent="-247650">
              <a:defRPr sz="2600">
                <a:solidFill>
                  <a:schemeClr val="tx1"/>
                </a:solidFill>
                <a:latin typeface="Arial" panose="020B0604020202020204" pitchFamily="34" charset="0"/>
                <a:ea typeface="MS PGothic" panose="020B0600070205080204" pitchFamily="1" charset="-128"/>
              </a:defRPr>
            </a:lvl5pPr>
            <a:lvl6pPr marL="2723515" indent="-24765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6pPr>
            <a:lvl7pPr marL="3218815" indent="-24765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7pPr>
            <a:lvl8pPr marL="3714115" indent="-24765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8pPr>
            <a:lvl9pPr marL="4209415" indent="-24765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9pPr>
          </a:lstStyle>
          <a:p>
            <a:fld id="{5C5D31E8-9CAC-4769-9763-8BEA83BE8A62}" type="slidenum">
              <a:rPr lang="en-US" sz="1300"/>
            </a:fld>
            <a:endParaRPr lang="en-US" sz="1300"/>
          </a:p>
        </p:txBody>
      </p:sp>
      <p:sp>
        <p:nvSpPr>
          <p:cNvPr id="98307" name="Rectangle 2"/>
          <p:cNvSpPr>
            <a:spLocks noGrp="1" noRot="1" noChangeAspect="1" noChangeArrowheads="1" noTextEdit="1"/>
          </p:cNvSpPr>
          <p:nvPr>
            <p:ph type="sldImg"/>
          </p:nvPr>
        </p:nvSpPr>
        <p:spPr>
          <a:solidFill>
            <a:srgbClr val="FFFFFF"/>
          </a:solidFill>
        </p:spPr>
      </p:sp>
      <p:sp>
        <p:nvSpPr>
          <p:cNvPr id="98308" name="Rectangle 3"/>
          <p:cNvSpPr>
            <a:spLocks noGrp="1" noChangeArrowheads="1"/>
          </p:cNvSpPr>
          <p:nvPr>
            <p:ph type="body" idx="1"/>
          </p:nvPr>
        </p:nvSpPr>
        <p:spPr>
          <a:xfrm>
            <a:off x="709931" y="4856163"/>
            <a:ext cx="5679440" cy="4600575"/>
          </a:xfrm>
          <a:solidFill>
            <a:srgbClr val="FFFFFF"/>
          </a:solidFill>
          <a:ln>
            <a:noFill/>
          </a:ln>
        </p:spPr>
        <p:txBody>
          <a:bodyPr/>
          <a:lstStyle/>
          <a:p>
            <a:pPr eaLnBrk="1" hangingPunct="1"/>
            <a:endParaRPr lang="en-US" dirty="0">
              <a:ea typeface="MS PGothic" panose="020B0600070205080204" pitchFamily="1" charset="-128"/>
            </a:endParaRPr>
          </a:p>
        </p:txBody>
      </p:sp>
      <p:sp>
        <p:nvSpPr>
          <p:cNvPr id="2" name="Header Placeholder 1"/>
          <p:cNvSpPr>
            <a:spLocks noGrp="1"/>
          </p:cNvSpPr>
          <p:nvPr>
            <p:ph type="hdr" sz="quarter" idx="10"/>
          </p:nvPr>
        </p:nvSpPr>
        <p:spPr/>
        <p:txBody>
          <a:bodyPr/>
          <a:lstStyle/>
          <a:p>
            <a:r>
              <a:rPr lang="en-AU"/>
              <a:t>FINM2401 Lecture 1</a:t>
            </a:r>
            <a:endParaRPr lang="ru-R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600">
                <a:solidFill>
                  <a:schemeClr val="tx1"/>
                </a:solidFill>
                <a:latin typeface="Arial" panose="020B0604020202020204" pitchFamily="34" charset="0"/>
                <a:ea typeface="MS PGothic" panose="020B0600070205080204" pitchFamily="1" charset="-128"/>
              </a:defRPr>
            </a:lvl1pPr>
            <a:lvl2pPr marL="789305" indent="-303530" defTabSz="990600" eaLnBrk="0" hangingPunct="0">
              <a:defRPr sz="2600">
                <a:solidFill>
                  <a:schemeClr val="tx1"/>
                </a:solidFill>
                <a:latin typeface="Arial" panose="020B0604020202020204" pitchFamily="34" charset="0"/>
                <a:ea typeface="MS PGothic" panose="020B0600070205080204" pitchFamily="1" charset="-128"/>
              </a:defRPr>
            </a:lvl2pPr>
            <a:lvl3pPr marL="1214755" indent="-243205" defTabSz="990600" eaLnBrk="0" hangingPunct="0">
              <a:defRPr sz="2600">
                <a:solidFill>
                  <a:schemeClr val="tx1"/>
                </a:solidFill>
                <a:latin typeface="Arial" panose="020B0604020202020204" pitchFamily="34" charset="0"/>
                <a:ea typeface="MS PGothic" panose="020B0600070205080204" pitchFamily="1" charset="-128"/>
              </a:defRPr>
            </a:lvl3pPr>
            <a:lvl4pPr marL="1700530" indent="-243205" defTabSz="990600" eaLnBrk="0" hangingPunct="0">
              <a:defRPr sz="2600">
                <a:solidFill>
                  <a:schemeClr val="tx1"/>
                </a:solidFill>
                <a:latin typeface="Arial" panose="020B0604020202020204" pitchFamily="34" charset="0"/>
                <a:ea typeface="MS PGothic" panose="020B0600070205080204" pitchFamily="1" charset="-128"/>
              </a:defRPr>
            </a:lvl4pPr>
            <a:lvl5pPr marL="2186940" indent="-243205" defTabSz="990600" eaLnBrk="0" hangingPunct="0">
              <a:defRPr sz="2600">
                <a:solidFill>
                  <a:schemeClr val="tx1"/>
                </a:solidFill>
                <a:latin typeface="Arial" panose="020B0604020202020204" pitchFamily="34" charset="0"/>
                <a:ea typeface="MS PGothic" panose="020B0600070205080204" pitchFamily="1" charset="-128"/>
              </a:defRPr>
            </a:lvl5pPr>
            <a:lvl6pPr marL="2672715"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6pPr>
            <a:lvl7pPr marL="3158490"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7pPr>
            <a:lvl8pPr marL="3644265"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8pPr>
            <a:lvl9pPr marL="4130040"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9pPr>
          </a:lstStyle>
          <a:p>
            <a:pPr eaLnBrk="1" hangingPunct="1"/>
            <a:fld id="{0EEC476B-6BC5-4042-8901-300408D7D446}" type="slidenum">
              <a:rPr lang="en-US" altLang="en-US" sz="1300"/>
            </a:fld>
            <a:endParaRPr lang="en-US" altLang="en-US" sz="1300"/>
          </a:p>
        </p:txBody>
      </p:sp>
      <p:sp>
        <p:nvSpPr>
          <p:cNvPr id="65539" name="Rectangle 2"/>
          <p:cNvSpPr>
            <a:spLocks noGrp="1" noRot="1" noChangeAspect="1" noChangeArrowheads="1" noTextEdit="1"/>
          </p:cNvSpPr>
          <p:nvPr>
            <p:ph type="sldImg"/>
          </p:nvPr>
        </p:nvSpPr>
        <p:spPr/>
      </p:sp>
      <p:sp>
        <p:nvSpPr>
          <p:cNvPr id="65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dirty="0" smtClean="0">
              <a:ea typeface="MS PGothic" panose="020B0600070205080204" pitchFamily="1"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600">
                <a:solidFill>
                  <a:schemeClr val="tx1"/>
                </a:solidFill>
                <a:latin typeface="Arial" panose="020B0604020202020204" pitchFamily="34" charset="0"/>
                <a:ea typeface="MS PGothic" panose="020B0600070205080204" pitchFamily="1" charset="-128"/>
              </a:defRPr>
            </a:lvl1pPr>
            <a:lvl2pPr marL="789305" indent="-303530" defTabSz="990600" eaLnBrk="0" hangingPunct="0">
              <a:defRPr sz="2600">
                <a:solidFill>
                  <a:schemeClr val="tx1"/>
                </a:solidFill>
                <a:latin typeface="Arial" panose="020B0604020202020204" pitchFamily="34" charset="0"/>
                <a:ea typeface="MS PGothic" panose="020B0600070205080204" pitchFamily="1" charset="-128"/>
              </a:defRPr>
            </a:lvl2pPr>
            <a:lvl3pPr marL="1214755" indent="-243205" defTabSz="990600" eaLnBrk="0" hangingPunct="0">
              <a:defRPr sz="2600">
                <a:solidFill>
                  <a:schemeClr val="tx1"/>
                </a:solidFill>
                <a:latin typeface="Arial" panose="020B0604020202020204" pitchFamily="34" charset="0"/>
                <a:ea typeface="MS PGothic" panose="020B0600070205080204" pitchFamily="1" charset="-128"/>
              </a:defRPr>
            </a:lvl3pPr>
            <a:lvl4pPr marL="1700530" indent="-243205" defTabSz="990600" eaLnBrk="0" hangingPunct="0">
              <a:defRPr sz="2600">
                <a:solidFill>
                  <a:schemeClr val="tx1"/>
                </a:solidFill>
                <a:latin typeface="Arial" panose="020B0604020202020204" pitchFamily="34" charset="0"/>
                <a:ea typeface="MS PGothic" panose="020B0600070205080204" pitchFamily="1" charset="-128"/>
              </a:defRPr>
            </a:lvl4pPr>
            <a:lvl5pPr marL="2186940" indent="-243205" defTabSz="990600" eaLnBrk="0" hangingPunct="0">
              <a:defRPr sz="2600">
                <a:solidFill>
                  <a:schemeClr val="tx1"/>
                </a:solidFill>
                <a:latin typeface="Arial" panose="020B0604020202020204" pitchFamily="34" charset="0"/>
                <a:ea typeface="MS PGothic" panose="020B0600070205080204" pitchFamily="1" charset="-128"/>
              </a:defRPr>
            </a:lvl5pPr>
            <a:lvl6pPr marL="2672715"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6pPr>
            <a:lvl7pPr marL="3158490"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7pPr>
            <a:lvl8pPr marL="3644265"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8pPr>
            <a:lvl9pPr marL="4130040"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9pPr>
          </a:lstStyle>
          <a:p>
            <a:pPr eaLnBrk="1" hangingPunct="1"/>
            <a:fld id="{D846F82F-D112-4D4E-8AA0-D0658CBE3584}" type="slidenum">
              <a:rPr lang="en-US" altLang="en-US" sz="1300"/>
            </a:fld>
            <a:endParaRPr lang="en-US" altLang="en-US" sz="1300"/>
          </a:p>
        </p:txBody>
      </p:sp>
      <p:sp>
        <p:nvSpPr>
          <p:cNvPr id="66563" name="Rectangle 2"/>
          <p:cNvSpPr>
            <a:spLocks noGrp="1" noRot="1" noChangeAspect="1" noChangeArrowheads="1" noTextEdit="1"/>
          </p:cNvSpPr>
          <p:nvPr>
            <p:ph type="sldImg"/>
          </p:nvPr>
        </p:nvSpPr>
        <p:spPr/>
      </p:sp>
      <p:sp>
        <p:nvSpPr>
          <p:cNvPr id="665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smtClean="0">
              <a:ea typeface="MS PGothic" panose="020B0600070205080204" pitchFamily="1"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600">
                <a:solidFill>
                  <a:schemeClr val="tx1"/>
                </a:solidFill>
                <a:latin typeface="Arial" panose="020B0604020202020204" pitchFamily="34" charset="0"/>
                <a:ea typeface="MS PGothic" panose="020B0600070205080204" pitchFamily="1" charset="-128"/>
              </a:defRPr>
            </a:lvl1pPr>
            <a:lvl2pPr marL="789305" indent="-303530" defTabSz="990600" eaLnBrk="0" hangingPunct="0">
              <a:defRPr sz="2600">
                <a:solidFill>
                  <a:schemeClr val="tx1"/>
                </a:solidFill>
                <a:latin typeface="Arial" panose="020B0604020202020204" pitchFamily="34" charset="0"/>
                <a:ea typeface="MS PGothic" panose="020B0600070205080204" pitchFamily="1" charset="-128"/>
              </a:defRPr>
            </a:lvl2pPr>
            <a:lvl3pPr marL="1214755" indent="-243205" defTabSz="990600" eaLnBrk="0" hangingPunct="0">
              <a:defRPr sz="2600">
                <a:solidFill>
                  <a:schemeClr val="tx1"/>
                </a:solidFill>
                <a:latin typeface="Arial" panose="020B0604020202020204" pitchFamily="34" charset="0"/>
                <a:ea typeface="MS PGothic" panose="020B0600070205080204" pitchFamily="1" charset="-128"/>
              </a:defRPr>
            </a:lvl3pPr>
            <a:lvl4pPr marL="1700530" indent="-243205" defTabSz="990600" eaLnBrk="0" hangingPunct="0">
              <a:defRPr sz="2600">
                <a:solidFill>
                  <a:schemeClr val="tx1"/>
                </a:solidFill>
                <a:latin typeface="Arial" panose="020B0604020202020204" pitchFamily="34" charset="0"/>
                <a:ea typeface="MS PGothic" panose="020B0600070205080204" pitchFamily="1" charset="-128"/>
              </a:defRPr>
            </a:lvl4pPr>
            <a:lvl5pPr marL="2186940" indent="-243205" defTabSz="990600" eaLnBrk="0" hangingPunct="0">
              <a:defRPr sz="2600">
                <a:solidFill>
                  <a:schemeClr val="tx1"/>
                </a:solidFill>
                <a:latin typeface="Arial" panose="020B0604020202020204" pitchFamily="34" charset="0"/>
                <a:ea typeface="MS PGothic" panose="020B0600070205080204" pitchFamily="1" charset="-128"/>
              </a:defRPr>
            </a:lvl5pPr>
            <a:lvl6pPr marL="2672715"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6pPr>
            <a:lvl7pPr marL="3158490"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7pPr>
            <a:lvl8pPr marL="3644265"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8pPr>
            <a:lvl9pPr marL="4130040"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9pPr>
          </a:lstStyle>
          <a:p>
            <a:pPr eaLnBrk="1" hangingPunct="1"/>
            <a:fld id="{D846F82F-D112-4D4E-8AA0-D0658CBE3584}" type="slidenum">
              <a:rPr lang="en-US" altLang="en-US" sz="1300"/>
            </a:fld>
            <a:endParaRPr lang="en-US" altLang="en-US" sz="1300"/>
          </a:p>
        </p:txBody>
      </p:sp>
      <p:sp>
        <p:nvSpPr>
          <p:cNvPr id="66563" name="Rectangle 2"/>
          <p:cNvSpPr>
            <a:spLocks noGrp="1" noRot="1" noChangeAspect="1" noChangeArrowheads="1" noTextEdit="1"/>
          </p:cNvSpPr>
          <p:nvPr>
            <p:ph type="sldImg"/>
          </p:nvPr>
        </p:nvSpPr>
        <p:spPr/>
      </p:sp>
      <p:sp>
        <p:nvSpPr>
          <p:cNvPr id="665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smtClean="0">
              <a:ea typeface="MS PGothic" panose="020B0600070205080204" pitchFamily="1"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600">
                <a:solidFill>
                  <a:schemeClr val="tx1"/>
                </a:solidFill>
                <a:latin typeface="Arial" panose="020B0604020202020204" pitchFamily="34" charset="0"/>
                <a:ea typeface="MS PGothic" panose="020B0600070205080204" pitchFamily="1" charset="-128"/>
              </a:defRPr>
            </a:lvl1pPr>
            <a:lvl2pPr marL="789305" indent="-303530" defTabSz="990600" eaLnBrk="0" hangingPunct="0">
              <a:defRPr sz="2600">
                <a:solidFill>
                  <a:schemeClr val="tx1"/>
                </a:solidFill>
                <a:latin typeface="Arial" panose="020B0604020202020204" pitchFamily="34" charset="0"/>
                <a:ea typeface="MS PGothic" panose="020B0600070205080204" pitchFamily="1" charset="-128"/>
              </a:defRPr>
            </a:lvl2pPr>
            <a:lvl3pPr marL="1214755" indent="-243205" defTabSz="990600" eaLnBrk="0" hangingPunct="0">
              <a:defRPr sz="2600">
                <a:solidFill>
                  <a:schemeClr val="tx1"/>
                </a:solidFill>
                <a:latin typeface="Arial" panose="020B0604020202020204" pitchFamily="34" charset="0"/>
                <a:ea typeface="MS PGothic" panose="020B0600070205080204" pitchFamily="1" charset="-128"/>
              </a:defRPr>
            </a:lvl3pPr>
            <a:lvl4pPr marL="1700530" indent="-243205" defTabSz="990600" eaLnBrk="0" hangingPunct="0">
              <a:defRPr sz="2600">
                <a:solidFill>
                  <a:schemeClr val="tx1"/>
                </a:solidFill>
                <a:latin typeface="Arial" panose="020B0604020202020204" pitchFamily="34" charset="0"/>
                <a:ea typeface="MS PGothic" panose="020B0600070205080204" pitchFamily="1" charset="-128"/>
              </a:defRPr>
            </a:lvl4pPr>
            <a:lvl5pPr marL="2186940" indent="-243205" defTabSz="990600" eaLnBrk="0" hangingPunct="0">
              <a:defRPr sz="2600">
                <a:solidFill>
                  <a:schemeClr val="tx1"/>
                </a:solidFill>
                <a:latin typeface="Arial" panose="020B0604020202020204" pitchFamily="34" charset="0"/>
                <a:ea typeface="MS PGothic" panose="020B0600070205080204" pitchFamily="1" charset="-128"/>
              </a:defRPr>
            </a:lvl5pPr>
            <a:lvl6pPr marL="2672715"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6pPr>
            <a:lvl7pPr marL="3158490"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7pPr>
            <a:lvl8pPr marL="3644265"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8pPr>
            <a:lvl9pPr marL="4130040"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9pPr>
          </a:lstStyle>
          <a:p>
            <a:pPr eaLnBrk="1" hangingPunct="1"/>
            <a:fld id="{0EEC476B-6BC5-4042-8901-300408D7D446}" type="slidenum">
              <a:rPr lang="en-US" altLang="en-US" sz="1300"/>
            </a:fld>
            <a:endParaRPr lang="en-US" altLang="en-US" sz="1300"/>
          </a:p>
        </p:txBody>
      </p:sp>
      <p:sp>
        <p:nvSpPr>
          <p:cNvPr id="65539" name="Rectangle 2"/>
          <p:cNvSpPr>
            <a:spLocks noGrp="1" noRot="1" noChangeAspect="1" noChangeArrowheads="1" noTextEdit="1"/>
          </p:cNvSpPr>
          <p:nvPr>
            <p:ph type="sldImg"/>
          </p:nvPr>
        </p:nvSpPr>
        <p:spPr/>
      </p:sp>
      <p:sp>
        <p:nvSpPr>
          <p:cNvPr id="65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smtClean="0">
              <a:ea typeface="MS PGothic" panose="020B0600070205080204" pitchFamily="1"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ea typeface="MS PGothic" panose="020B0600070205080204" pitchFamily="1" charset="-128"/>
              </a:defRPr>
            </a:lvl1pPr>
            <a:lvl2pPr marL="770255" indent="-295910">
              <a:defRPr sz="2500">
                <a:solidFill>
                  <a:schemeClr val="tx1"/>
                </a:solidFill>
                <a:latin typeface="Arial" panose="020B0604020202020204" pitchFamily="34" charset="0"/>
                <a:ea typeface="MS PGothic" panose="020B0600070205080204" pitchFamily="1" charset="-128"/>
              </a:defRPr>
            </a:lvl2pPr>
            <a:lvl3pPr marL="1184910" indent="-236855">
              <a:defRPr sz="2500">
                <a:solidFill>
                  <a:schemeClr val="tx1"/>
                </a:solidFill>
                <a:latin typeface="Arial" panose="020B0604020202020204" pitchFamily="34" charset="0"/>
                <a:ea typeface="MS PGothic" panose="020B0600070205080204" pitchFamily="1" charset="-128"/>
              </a:defRPr>
            </a:lvl3pPr>
            <a:lvl4pPr marL="1658620" indent="-236855">
              <a:defRPr sz="2500">
                <a:solidFill>
                  <a:schemeClr val="tx1"/>
                </a:solidFill>
                <a:latin typeface="Arial" panose="020B0604020202020204" pitchFamily="34" charset="0"/>
                <a:ea typeface="MS PGothic" panose="020B0600070205080204" pitchFamily="1" charset="-128"/>
              </a:defRPr>
            </a:lvl4pPr>
            <a:lvl5pPr marL="2132330" indent="-236855">
              <a:defRPr sz="2500">
                <a:solidFill>
                  <a:schemeClr val="tx1"/>
                </a:solidFill>
                <a:latin typeface="Arial" panose="020B0604020202020204" pitchFamily="34" charset="0"/>
                <a:ea typeface="MS PGothic" panose="020B0600070205080204" pitchFamily="1" charset="-128"/>
              </a:defRPr>
            </a:lvl5pPr>
            <a:lvl6pPr marL="260604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6pPr>
            <a:lvl7pPr marL="307975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7pPr>
            <a:lvl8pPr marL="355409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8pPr>
            <a:lvl9pPr marL="402780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9pPr>
          </a:lstStyle>
          <a:p>
            <a:fld id="{DD54BB93-BCED-4F5E-9FA5-68029CC20779}" type="slidenum">
              <a:rPr lang="en-US" sz="1200"/>
            </a:fld>
            <a:endParaRPr lang="en-US" sz="1200"/>
          </a:p>
        </p:txBody>
      </p:sp>
      <p:sp>
        <p:nvSpPr>
          <p:cNvPr id="80899" name="Rectangle 2"/>
          <p:cNvSpPr>
            <a:spLocks noGrp="1" noRot="1" noChangeAspect="1" noChangeArrowheads="1" noTextEdit="1"/>
          </p:cNvSpPr>
          <p:nvPr>
            <p:ph type="sldImg"/>
          </p:nvPr>
        </p:nvSpPr>
        <p:spPr>
          <a:solidFill>
            <a:srgbClr val="FFFFFF"/>
          </a:solidFill>
        </p:spPr>
      </p:sp>
      <p:sp>
        <p:nvSpPr>
          <p:cNvPr id="80900" name="Rectangle 3"/>
          <p:cNvSpPr>
            <a:spLocks noGrp="1" noChangeArrowheads="1"/>
          </p:cNvSpPr>
          <p:nvPr>
            <p:ph type="body" idx="1"/>
          </p:nvPr>
        </p:nvSpPr>
        <p:spPr>
          <a:xfrm>
            <a:off x="709931" y="4861442"/>
            <a:ext cx="5679440" cy="4605576"/>
          </a:xfrm>
          <a:solidFill>
            <a:srgbClr val="FFFFFF"/>
          </a:solidFill>
          <a:ln>
            <a:noFill/>
          </a:ln>
        </p:spPr>
        <p:txBody>
          <a:bodyPr/>
          <a:lstStyle/>
          <a:p>
            <a:pPr eaLnBrk="1" hangingPunct="1"/>
            <a:endParaRPr lang="en-US" dirty="0" smtClean="0">
              <a:ea typeface="MS PGothic" panose="020B0600070205080204" pitchFamily="1" charset="-128"/>
            </a:endParaRPr>
          </a:p>
        </p:txBody>
      </p:sp>
      <p:sp>
        <p:nvSpPr>
          <p:cNvPr id="2" name="Date Placeholder 1"/>
          <p:cNvSpPr>
            <a:spLocks noGrp="1"/>
          </p:cNvSpPr>
          <p:nvPr>
            <p:ph type="dt" idx="10"/>
          </p:nvPr>
        </p:nvSpPr>
        <p:spPr/>
        <p:txBody>
          <a:bodyPr/>
          <a:lstStyle/>
          <a:p>
            <a:r>
              <a:rPr lang="ru-RU" smtClean="0"/>
              <a:t>Lecture 3</a:t>
            </a:r>
            <a:endParaRPr lang="ru-RU"/>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ea typeface="MS PGothic" panose="020B0600070205080204" pitchFamily="1" charset="-128"/>
              </a:defRPr>
            </a:lvl1pPr>
            <a:lvl2pPr marL="770255" indent="-295910">
              <a:defRPr sz="2500">
                <a:solidFill>
                  <a:schemeClr val="tx1"/>
                </a:solidFill>
                <a:latin typeface="Arial" panose="020B0604020202020204" pitchFamily="34" charset="0"/>
                <a:ea typeface="MS PGothic" panose="020B0600070205080204" pitchFamily="1" charset="-128"/>
              </a:defRPr>
            </a:lvl2pPr>
            <a:lvl3pPr marL="1184910" indent="-236855">
              <a:defRPr sz="2500">
                <a:solidFill>
                  <a:schemeClr val="tx1"/>
                </a:solidFill>
                <a:latin typeface="Arial" panose="020B0604020202020204" pitchFamily="34" charset="0"/>
                <a:ea typeface="MS PGothic" panose="020B0600070205080204" pitchFamily="1" charset="-128"/>
              </a:defRPr>
            </a:lvl3pPr>
            <a:lvl4pPr marL="1658620" indent="-236855">
              <a:defRPr sz="2500">
                <a:solidFill>
                  <a:schemeClr val="tx1"/>
                </a:solidFill>
                <a:latin typeface="Arial" panose="020B0604020202020204" pitchFamily="34" charset="0"/>
                <a:ea typeface="MS PGothic" panose="020B0600070205080204" pitchFamily="1" charset="-128"/>
              </a:defRPr>
            </a:lvl4pPr>
            <a:lvl5pPr marL="2132330" indent="-236855">
              <a:defRPr sz="2500">
                <a:solidFill>
                  <a:schemeClr val="tx1"/>
                </a:solidFill>
                <a:latin typeface="Arial" panose="020B0604020202020204" pitchFamily="34" charset="0"/>
                <a:ea typeface="MS PGothic" panose="020B0600070205080204" pitchFamily="1" charset="-128"/>
              </a:defRPr>
            </a:lvl5pPr>
            <a:lvl6pPr marL="260604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6pPr>
            <a:lvl7pPr marL="307975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7pPr>
            <a:lvl8pPr marL="355409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8pPr>
            <a:lvl9pPr marL="402780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9pPr>
          </a:lstStyle>
          <a:p>
            <a:fld id="{7F5635CA-F3A2-4049-ADF8-16AE36AD8C25}" type="slidenum">
              <a:rPr lang="en-US" sz="1200"/>
            </a:fld>
            <a:endParaRPr lang="en-US" sz="1200"/>
          </a:p>
        </p:txBody>
      </p:sp>
      <p:sp>
        <p:nvSpPr>
          <p:cNvPr id="76803" name="Rectangle 2"/>
          <p:cNvSpPr>
            <a:spLocks noGrp="1" noRot="1" noChangeAspect="1" noChangeArrowheads="1" noTextEdit="1"/>
          </p:cNvSpPr>
          <p:nvPr>
            <p:ph type="sldImg"/>
          </p:nvPr>
        </p:nvSpPr>
        <p:spPr>
          <a:solidFill>
            <a:srgbClr val="FFFFFF"/>
          </a:solidFill>
        </p:spPr>
      </p:sp>
      <p:sp>
        <p:nvSpPr>
          <p:cNvPr id="76804" name="Rectangle 3"/>
          <p:cNvSpPr>
            <a:spLocks noGrp="1" noChangeArrowheads="1"/>
          </p:cNvSpPr>
          <p:nvPr>
            <p:ph type="body" idx="1"/>
          </p:nvPr>
        </p:nvSpPr>
        <p:spPr>
          <a:xfrm>
            <a:off x="709931" y="4861442"/>
            <a:ext cx="5679440" cy="4605576"/>
          </a:xfrm>
          <a:solidFill>
            <a:srgbClr val="FFFFFF"/>
          </a:solidFill>
          <a:ln>
            <a:noFill/>
          </a:ln>
        </p:spPr>
        <p:txBody>
          <a:bodyPr/>
          <a:lstStyle/>
          <a:p>
            <a:pPr eaLnBrk="1" hangingPunct="1"/>
            <a:endParaRPr lang="en-US" baseline="0" dirty="0" smtClean="0">
              <a:ea typeface="MS PGothic" panose="020B0600070205080204" pitchFamily="1" charset="-128"/>
            </a:endParaRPr>
          </a:p>
        </p:txBody>
      </p:sp>
      <p:sp>
        <p:nvSpPr>
          <p:cNvPr id="2" name="Date Placeholder 1"/>
          <p:cNvSpPr>
            <a:spLocks noGrp="1"/>
          </p:cNvSpPr>
          <p:nvPr>
            <p:ph type="dt" idx="10"/>
          </p:nvPr>
        </p:nvSpPr>
        <p:spPr/>
        <p:txBody>
          <a:bodyPr/>
          <a:lstStyle/>
          <a:p>
            <a:r>
              <a:rPr lang="ru-RU" smtClean="0"/>
              <a:t>Lecture 3</a:t>
            </a:r>
            <a:endParaRPr lang="ru-RU"/>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600">
                <a:solidFill>
                  <a:schemeClr val="tx1"/>
                </a:solidFill>
                <a:latin typeface="Arial" panose="020B0604020202020204" pitchFamily="34" charset="0"/>
                <a:ea typeface="MS PGothic" panose="020B0600070205080204" pitchFamily="1" charset="-128"/>
              </a:defRPr>
            </a:lvl1pPr>
            <a:lvl2pPr marL="789305" indent="-303530" defTabSz="990600" eaLnBrk="0" hangingPunct="0">
              <a:defRPr sz="2600">
                <a:solidFill>
                  <a:schemeClr val="tx1"/>
                </a:solidFill>
                <a:latin typeface="Arial" panose="020B0604020202020204" pitchFamily="34" charset="0"/>
                <a:ea typeface="MS PGothic" panose="020B0600070205080204" pitchFamily="1" charset="-128"/>
              </a:defRPr>
            </a:lvl2pPr>
            <a:lvl3pPr marL="1214755" indent="-243205" defTabSz="990600" eaLnBrk="0" hangingPunct="0">
              <a:defRPr sz="2600">
                <a:solidFill>
                  <a:schemeClr val="tx1"/>
                </a:solidFill>
                <a:latin typeface="Arial" panose="020B0604020202020204" pitchFamily="34" charset="0"/>
                <a:ea typeface="MS PGothic" panose="020B0600070205080204" pitchFamily="1" charset="-128"/>
              </a:defRPr>
            </a:lvl3pPr>
            <a:lvl4pPr marL="1700530" indent="-243205" defTabSz="990600" eaLnBrk="0" hangingPunct="0">
              <a:defRPr sz="2600">
                <a:solidFill>
                  <a:schemeClr val="tx1"/>
                </a:solidFill>
                <a:latin typeface="Arial" panose="020B0604020202020204" pitchFamily="34" charset="0"/>
                <a:ea typeface="MS PGothic" panose="020B0600070205080204" pitchFamily="1" charset="-128"/>
              </a:defRPr>
            </a:lvl4pPr>
            <a:lvl5pPr marL="2186940" indent="-243205" defTabSz="990600" eaLnBrk="0" hangingPunct="0">
              <a:defRPr sz="2600">
                <a:solidFill>
                  <a:schemeClr val="tx1"/>
                </a:solidFill>
                <a:latin typeface="Arial" panose="020B0604020202020204" pitchFamily="34" charset="0"/>
                <a:ea typeface="MS PGothic" panose="020B0600070205080204" pitchFamily="1" charset="-128"/>
              </a:defRPr>
            </a:lvl5pPr>
            <a:lvl6pPr marL="2672715"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6pPr>
            <a:lvl7pPr marL="3158490"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7pPr>
            <a:lvl8pPr marL="3644265"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8pPr>
            <a:lvl9pPr marL="4130040"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9pPr>
          </a:lstStyle>
          <a:p>
            <a:pPr eaLnBrk="1" hangingPunct="1"/>
            <a:fld id="{D846F82F-D112-4D4E-8AA0-D0658CBE3584}" type="slidenum">
              <a:rPr lang="en-US" altLang="en-US" sz="1300"/>
            </a:fld>
            <a:endParaRPr lang="en-US" altLang="en-US" sz="1300"/>
          </a:p>
        </p:txBody>
      </p:sp>
      <p:sp>
        <p:nvSpPr>
          <p:cNvPr id="66563" name="Rectangle 2"/>
          <p:cNvSpPr>
            <a:spLocks noGrp="1" noRot="1" noChangeAspect="1" noChangeArrowheads="1" noTextEdit="1"/>
          </p:cNvSpPr>
          <p:nvPr>
            <p:ph type="sldImg"/>
          </p:nvPr>
        </p:nvSpPr>
        <p:spPr/>
      </p:sp>
      <p:sp>
        <p:nvSpPr>
          <p:cNvPr id="665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smtClean="0">
              <a:ea typeface="MS PGothic" panose="020B0600070205080204" pitchFamily="1"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600">
                <a:solidFill>
                  <a:schemeClr val="tx1"/>
                </a:solidFill>
                <a:latin typeface="Arial" panose="020B0604020202020204" pitchFamily="34" charset="0"/>
                <a:ea typeface="MS PGothic" panose="020B0600070205080204" pitchFamily="1" charset="-128"/>
              </a:defRPr>
            </a:lvl1pPr>
            <a:lvl2pPr marL="789305" indent="-303530" defTabSz="990600" eaLnBrk="0" hangingPunct="0">
              <a:defRPr sz="2600">
                <a:solidFill>
                  <a:schemeClr val="tx1"/>
                </a:solidFill>
                <a:latin typeface="Arial" panose="020B0604020202020204" pitchFamily="34" charset="0"/>
                <a:ea typeface="MS PGothic" panose="020B0600070205080204" pitchFamily="1" charset="-128"/>
              </a:defRPr>
            </a:lvl2pPr>
            <a:lvl3pPr marL="1214755" indent="-243205" defTabSz="990600" eaLnBrk="0" hangingPunct="0">
              <a:defRPr sz="2600">
                <a:solidFill>
                  <a:schemeClr val="tx1"/>
                </a:solidFill>
                <a:latin typeface="Arial" panose="020B0604020202020204" pitchFamily="34" charset="0"/>
                <a:ea typeface="MS PGothic" panose="020B0600070205080204" pitchFamily="1" charset="-128"/>
              </a:defRPr>
            </a:lvl3pPr>
            <a:lvl4pPr marL="1700530" indent="-243205" defTabSz="990600" eaLnBrk="0" hangingPunct="0">
              <a:defRPr sz="2600">
                <a:solidFill>
                  <a:schemeClr val="tx1"/>
                </a:solidFill>
                <a:latin typeface="Arial" panose="020B0604020202020204" pitchFamily="34" charset="0"/>
                <a:ea typeface="MS PGothic" panose="020B0600070205080204" pitchFamily="1" charset="-128"/>
              </a:defRPr>
            </a:lvl4pPr>
            <a:lvl5pPr marL="2186940" indent="-243205" defTabSz="990600" eaLnBrk="0" hangingPunct="0">
              <a:defRPr sz="2600">
                <a:solidFill>
                  <a:schemeClr val="tx1"/>
                </a:solidFill>
                <a:latin typeface="Arial" panose="020B0604020202020204" pitchFamily="34" charset="0"/>
                <a:ea typeface="MS PGothic" panose="020B0600070205080204" pitchFamily="1" charset="-128"/>
              </a:defRPr>
            </a:lvl5pPr>
            <a:lvl6pPr marL="2672715"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6pPr>
            <a:lvl7pPr marL="3158490"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7pPr>
            <a:lvl8pPr marL="3644265"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8pPr>
            <a:lvl9pPr marL="4130040"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9pPr>
          </a:lstStyle>
          <a:p>
            <a:pPr eaLnBrk="1" hangingPunct="1"/>
            <a:fld id="{D846F82F-D112-4D4E-8AA0-D0658CBE3584}" type="slidenum">
              <a:rPr lang="en-US" altLang="en-US" sz="1300"/>
            </a:fld>
            <a:endParaRPr lang="en-US" altLang="en-US" sz="1300"/>
          </a:p>
        </p:txBody>
      </p:sp>
      <p:sp>
        <p:nvSpPr>
          <p:cNvPr id="66563" name="Rectangle 2"/>
          <p:cNvSpPr>
            <a:spLocks noGrp="1" noRot="1" noChangeAspect="1" noChangeArrowheads="1" noTextEdit="1"/>
          </p:cNvSpPr>
          <p:nvPr>
            <p:ph type="sldImg"/>
          </p:nvPr>
        </p:nvSpPr>
        <p:spPr/>
      </p:sp>
      <p:sp>
        <p:nvSpPr>
          <p:cNvPr id="665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smtClean="0">
              <a:ea typeface="MS PGothic" panose="020B0600070205080204" pitchFamily="1"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600">
                <a:solidFill>
                  <a:schemeClr val="tx1"/>
                </a:solidFill>
                <a:latin typeface="Arial" panose="020B0604020202020204" pitchFamily="34" charset="0"/>
                <a:ea typeface="MS PGothic" panose="020B0600070205080204" pitchFamily="1" charset="-128"/>
              </a:defRPr>
            </a:lvl1pPr>
            <a:lvl2pPr marL="789305" indent="-303530" defTabSz="990600" eaLnBrk="0" hangingPunct="0">
              <a:defRPr sz="2600">
                <a:solidFill>
                  <a:schemeClr val="tx1"/>
                </a:solidFill>
                <a:latin typeface="Arial" panose="020B0604020202020204" pitchFamily="34" charset="0"/>
                <a:ea typeface="MS PGothic" panose="020B0600070205080204" pitchFamily="1" charset="-128"/>
              </a:defRPr>
            </a:lvl2pPr>
            <a:lvl3pPr marL="1214755" indent="-243205" defTabSz="990600" eaLnBrk="0" hangingPunct="0">
              <a:defRPr sz="2600">
                <a:solidFill>
                  <a:schemeClr val="tx1"/>
                </a:solidFill>
                <a:latin typeface="Arial" panose="020B0604020202020204" pitchFamily="34" charset="0"/>
                <a:ea typeface="MS PGothic" panose="020B0600070205080204" pitchFamily="1" charset="-128"/>
              </a:defRPr>
            </a:lvl3pPr>
            <a:lvl4pPr marL="1700530" indent="-243205" defTabSz="990600" eaLnBrk="0" hangingPunct="0">
              <a:defRPr sz="2600">
                <a:solidFill>
                  <a:schemeClr val="tx1"/>
                </a:solidFill>
                <a:latin typeface="Arial" panose="020B0604020202020204" pitchFamily="34" charset="0"/>
                <a:ea typeface="MS PGothic" panose="020B0600070205080204" pitchFamily="1" charset="-128"/>
              </a:defRPr>
            </a:lvl4pPr>
            <a:lvl5pPr marL="2186940" indent="-243205" defTabSz="990600" eaLnBrk="0" hangingPunct="0">
              <a:defRPr sz="2600">
                <a:solidFill>
                  <a:schemeClr val="tx1"/>
                </a:solidFill>
                <a:latin typeface="Arial" panose="020B0604020202020204" pitchFamily="34" charset="0"/>
                <a:ea typeface="MS PGothic" panose="020B0600070205080204" pitchFamily="1" charset="-128"/>
              </a:defRPr>
            </a:lvl5pPr>
            <a:lvl6pPr marL="2672715"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6pPr>
            <a:lvl7pPr marL="3158490"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7pPr>
            <a:lvl8pPr marL="3644265"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8pPr>
            <a:lvl9pPr marL="4130040"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9pPr>
          </a:lstStyle>
          <a:p>
            <a:pPr eaLnBrk="1" hangingPunct="1"/>
            <a:fld id="{D846F82F-D112-4D4E-8AA0-D0658CBE3584}" type="slidenum">
              <a:rPr lang="en-US" altLang="en-US" sz="1300"/>
            </a:fld>
            <a:endParaRPr lang="en-US" altLang="en-US" sz="1300"/>
          </a:p>
        </p:txBody>
      </p:sp>
      <p:sp>
        <p:nvSpPr>
          <p:cNvPr id="66563" name="Rectangle 2"/>
          <p:cNvSpPr>
            <a:spLocks noGrp="1" noRot="1" noChangeAspect="1" noChangeArrowheads="1" noTextEdit="1"/>
          </p:cNvSpPr>
          <p:nvPr>
            <p:ph type="sldImg"/>
          </p:nvPr>
        </p:nvSpPr>
        <p:spPr/>
      </p:sp>
      <p:sp>
        <p:nvSpPr>
          <p:cNvPr id="665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dirty="0" smtClean="0">
                <a:ea typeface="MS PGothic" panose="020B0600070205080204" pitchFamily="1" charset="-128"/>
              </a:rPr>
              <a:t>Monthly</a:t>
            </a:r>
            <a:endParaRPr lang="en-AU" altLang="en-US" dirty="0" smtClean="0">
              <a:ea typeface="MS PGothic" panose="020B0600070205080204" pitchFamily="1" charset="-128"/>
            </a:endParaRPr>
          </a:p>
          <a:p>
            <a:pPr eaLnBrk="1" hangingPunct="1"/>
            <a:r>
              <a:rPr lang="en-AU" altLang="en-US" dirty="0" smtClean="0">
                <a:ea typeface="MS PGothic" panose="020B0600070205080204" pitchFamily="1" charset="-128"/>
              </a:rPr>
              <a:t>Quarterly</a:t>
            </a:r>
            <a:endParaRPr lang="en-AU" altLang="en-US" dirty="0" smtClean="0">
              <a:ea typeface="MS PGothic" panose="020B0600070205080204" pitchFamily="1" charset="-128"/>
            </a:endParaRPr>
          </a:p>
          <a:p>
            <a:pPr eaLnBrk="1" hangingPunct="1"/>
            <a:r>
              <a:rPr lang="en-AU" altLang="en-US" dirty="0" smtClean="0">
                <a:ea typeface="MS PGothic" panose="020B0600070205080204" pitchFamily="1" charset="-128"/>
              </a:rPr>
              <a:t>No – need to convert rate to a monthly</a:t>
            </a:r>
            <a:r>
              <a:rPr lang="en-AU" altLang="en-US" baseline="0" dirty="0" smtClean="0">
                <a:ea typeface="MS PGothic" panose="020B0600070205080204" pitchFamily="1" charset="-128"/>
              </a:rPr>
              <a:t> rate</a:t>
            </a:r>
            <a:endParaRPr lang="en-AU" altLang="en-US" dirty="0" smtClean="0">
              <a:ea typeface="MS PGothic" panose="020B0600070205080204" pitchFamily="1"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600">
                <a:solidFill>
                  <a:schemeClr val="tx1"/>
                </a:solidFill>
                <a:latin typeface="Arial" panose="020B0604020202020204" pitchFamily="34" charset="0"/>
                <a:ea typeface="MS PGothic" panose="020B0600070205080204" pitchFamily="1" charset="-128"/>
              </a:defRPr>
            </a:lvl1pPr>
            <a:lvl2pPr marL="789305" indent="-303530" defTabSz="990600" eaLnBrk="0" hangingPunct="0">
              <a:defRPr sz="2600">
                <a:solidFill>
                  <a:schemeClr val="tx1"/>
                </a:solidFill>
                <a:latin typeface="Arial" panose="020B0604020202020204" pitchFamily="34" charset="0"/>
                <a:ea typeface="MS PGothic" panose="020B0600070205080204" pitchFamily="1" charset="-128"/>
              </a:defRPr>
            </a:lvl2pPr>
            <a:lvl3pPr marL="1214755" indent="-243205" defTabSz="990600" eaLnBrk="0" hangingPunct="0">
              <a:defRPr sz="2600">
                <a:solidFill>
                  <a:schemeClr val="tx1"/>
                </a:solidFill>
                <a:latin typeface="Arial" panose="020B0604020202020204" pitchFamily="34" charset="0"/>
                <a:ea typeface="MS PGothic" panose="020B0600070205080204" pitchFamily="1" charset="-128"/>
              </a:defRPr>
            </a:lvl3pPr>
            <a:lvl4pPr marL="1700530" indent="-243205" defTabSz="990600" eaLnBrk="0" hangingPunct="0">
              <a:defRPr sz="2600">
                <a:solidFill>
                  <a:schemeClr val="tx1"/>
                </a:solidFill>
                <a:latin typeface="Arial" panose="020B0604020202020204" pitchFamily="34" charset="0"/>
                <a:ea typeface="MS PGothic" panose="020B0600070205080204" pitchFamily="1" charset="-128"/>
              </a:defRPr>
            </a:lvl4pPr>
            <a:lvl5pPr marL="2186940" indent="-243205" defTabSz="990600" eaLnBrk="0" hangingPunct="0">
              <a:defRPr sz="2600">
                <a:solidFill>
                  <a:schemeClr val="tx1"/>
                </a:solidFill>
                <a:latin typeface="Arial" panose="020B0604020202020204" pitchFamily="34" charset="0"/>
                <a:ea typeface="MS PGothic" panose="020B0600070205080204" pitchFamily="1" charset="-128"/>
              </a:defRPr>
            </a:lvl5pPr>
            <a:lvl6pPr marL="2672715"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6pPr>
            <a:lvl7pPr marL="3158490"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7pPr>
            <a:lvl8pPr marL="3644265"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8pPr>
            <a:lvl9pPr marL="4130040"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9pPr>
          </a:lstStyle>
          <a:p>
            <a:pPr eaLnBrk="1" hangingPunct="1"/>
            <a:fld id="{D846F82F-D112-4D4E-8AA0-D0658CBE3584}" type="slidenum">
              <a:rPr lang="en-US" altLang="en-US" sz="1300"/>
            </a:fld>
            <a:endParaRPr lang="en-US" altLang="en-US" sz="1300"/>
          </a:p>
        </p:txBody>
      </p:sp>
      <p:sp>
        <p:nvSpPr>
          <p:cNvPr id="66563" name="Rectangle 2"/>
          <p:cNvSpPr>
            <a:spLocks noGrp="1" noRot="1" noChangeAspect="1" noChangeArrowheads="1" noTextEdit="1"/>
          </p:cNvSpPr>
          <p:nvPr>
            <p:ph type="sldImg"/>
          </p:nvPr>
        </p:nvSpPr>
        <p:spPr/>
      </p:sp>
      <p:sp>
        <p:nvSpPr>
          <p:cNvPr id="665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dirty="0" smtClean="0">
                <a:ea typeface="MS PGothic" panose="020B0600070205080204" pitchFamily="1" charset="-128"/>
              </a:rPr>
              <a:t>Monthly</a:t>
            </a:r>
            <a:endParaRPr lang="en-AU" altLang="en-US" dirty="0" smtClean="0">
              <a:ea typeface="MS PGothic" panose="020B0600070205080204" pitchFamily="1" charset="-128"/>
            </a:endParaRPr>
          </a:p>
          <a:p>
            <a:pPr eaLnBrk="1" hangingPunct="1"/>
            <a:r>
              <a:rPr lang="en-AU" altLang="en-US" dirty="0" smtClean="0">
                <a:ea typeface="MS PGothic" panose="020B0600070205080204" pitchFamily="1" charset="-128"/>
              </a:rPr>
              <a:t>Quarterly</a:t>
            </a:r>
            <a:endParaRPr lang="en-AU" altLang="en-US" dirty="0" smtClean="0">
              <a:ea typeface="MS PGothic" panose="020B0600070205080204" pitchFamily="1" charset="-128"/>
            </a:endParaRPr>
          </a:p>
          <a:p>
            <a:pPr eaLnBrk="1" hangingPunct="1"/>
            <a:r>
              <a:rPr lang="en-AU" altLang="en-US" dirty="0" smtClean="0">
                <a:ea typeface="MS PGothic" panose="020B0600070205080204" pitchFamily="1" charset="-128"/>
              </a:rPr>
              <a:t>No – need to convert rate to a monthly</a:t>
            </a:r>
            <a:r>
              <a:rPr lang="en-AU" altLang="en-US" baseline="0" dirty="0" smtClean="0">
                <a:ea typeface="MS PGothic" panose="020B0600070205080204" pitchFamily="1" charset="-128"/>
              </a:rPr>
              <a:t> rate</a:t>
            </a:r>
            <a:endParaRPr lang="en-AU" altLang="en-US" dirty="0" smtClean="0">
              <a:ea typeface="MS PGothic" panose="020B0600070205080204"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panose="020B0604020202020204" pitchFamily="34" charset="0"/>
                <a:ea typeface="MS PGothic" panose="020B0600070205080204" pitchFamily="1" charset="-128"/>
              </a:defRPr>
            </a:lvl1pPr>
            <a:lvl2pPr marL="804545" indent="-309245">
              <a:defRPr sz="2600">
                <a:solidFill>
                  <a:schemeClr val="tx1"/>
                </a:solidFill>
                <a:latin typeface="Arial" panose="020B0604020202020204" pitchFamily="34" charset="0"/>
                <a:ea typeface="MS PGothic" panose="020B0600070205080204" pitchFamily="1" charset="-128"/>
              </a:defRPr>
            </a:lvl2pPr>
            <a:lvl3pPr marL="1238250" indent="-247650">
              <a:defRPr sz="2600">
                <a:solidFill>
                  <a:schemeClr val="tx1"/>
                </a:solidFill>
                <a:latin typeface="Arial" panose="020B0604020202020204" pitchFamily="34" charset="0"/>
                <a:ea typeface="MS PGothic" panose="020B0600070205080204" pitchFamily="1" charset="-128"/>
              </a:defRPr>
            </a:lvl3pPr>
            <a:lvl4pPr marL="1732915" indent="-247650">
              <a:defRPr sz="2600">
                <a:solidFill>
                  <a:schemeClr val="tx1"/>
                </a:solidFill>
                <a:latin typeface="Arial" panose="020B0604020202020204" pitchFamily="34" charset="0"/>
                <a:ea typeface="MS PGothic" panose="020B0600070205080204" pitchFamily="1" charset="-128"/>
              </a:defRPr>
            </a:lvl4pPr>
            <a:lvl5pPr marL="2228215" indent="-247650">
              <a:defRPr sz="2600">
                <a:solidFill>
                  <a:schemeClr val="tx1"/>
                </a:solidFill>
                <a:latin typeface="Arial" panose="020B0604020202020204" pitchFamily="34" charset="0"/>
                <a:ea typeface="MS PGothic" panose="020B0600070205080204" pitchFamily="1" charset="-128"/>
              </a:defRPr>
            </a:lvl5pPr>
            <a:lvl6pPr marL="2723515" indent="-24765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6pPr>
            <a:lvl7pPr marL="3218815" indent="-24765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7pPr>
            <a:lvl8pPr marL="3714115" indent="-24765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8pPr>
            <a:lvl9pPr marL="4209415" indent="-24765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9pPr>
          </a:lstStyle>
          <a:p>
            <a:fld id="{53DC1D7F-3FF8-498D-8322-66CEFF2A5717}" type="slidenum">
              <a:rPr lang="en-US" sz="1300"/>
            </a:fld>
            <a:endParaRPr lang="en-US" sz="1300"/>
          </a:p>
        </p:txBody>
      </p:sp>
      <p:sp>
        <p:nvSpPr>
          <p:cNvPr id="99331" name="Rectangle 2"/>
          <p:cNvSpPr>
            <a:spLocks noGrp="1" noRot="1" noChangeAspect="1" noChangeArrowheads="1" noTextEdit="1"/>
          </p:cNvSpPr>
          <p:nvPr>
            <p:ph type="sldImg"/>
          </p:nvPr>
        </p:nvSpPr>
        <p:spPr>
          <a:solidFill>
            <a:srgbClr val="FFFFFF"/>
          </a:solidFill>
        </p:spPr>
      </p:sp>
      <p:sp>
        <p:nvSpPr>
          <p:cNvPr id="99332" name="Rectangle 3"/>
          <p:cNvSpPr>
            <a:spLocks noGrp="1" noChangeArrowheads="1"/>
          </p:cNvSpPr>
          <p:nvPr>
            <p:ph type="body" idx="1"/>
          </p:nvPr>
        </p:nvSpPr>
        <p:spPr>
          <a:xfrm>
            <a:off x="709931" y="4856163"/>
            <a:ext cx="5679440" cy="4600575"/>
          </a:xfrm>
          <a:solidFill>
            <a:srgbClr val="FFFFFF"/>
          </a:solidFill>
          <a:ln>
            <a:noFill/>
          </a:ln>
        </p:spPr>
        <p:txBody>
          <a:bodyPr/>
          <a:lstStyle/>
          <a:p>
            <a:pPr eaLnBrk="1" hangingPunct="1"/>
            <a:r>
              <a:rPr lang="en-US" dirty="0">
                <a:ea typeface="MS PGothic" panose="020B0600070205080204" pitchFamily="1" charset="-128"/>
              </a:rPr>
              <a:t>Discuss possible strategies:</a:t>
            </a:r>
            <a:endParaRPr lang="en-US" dirty="0">
              <a:ea typeface="MS PGothic" panose="020B0600070205080204" pitchFamily="1" charset="-128"/>
            </a:endParaRPr>
          </a:p>
          <a:p>
            <a:pPr marL="185420" indent="-185420">
              <a:buFont typeface="Arial" panose="020B0604020202020204" pitchFamily="34" charset="0"/>
              <a:buChar char="•"/>
            </a:pPr>
            <a:r>
              <a:rPr lang="en-US" dirty="0">
                <a:ea typeface="MS PGothic" panose="020B0600070205080204" pitchFamily="1" charset="-128"/>
              </a:rPr>
              <a:t>Could compute</a:t>
            </a:r>
            <a:r>
              <a:rPr lang="en-US" baseline="0" dirty="0">
                <a:ea typeface="MS PGothic" panose="020B0600070205080204" pitchFamily="1" charset="-128"/>
              </a:rPr>
              <a:t> how much platinum she could purchase with money from selling the gold (or vice versa)</a:t>
            </a:r>
            <a:endParaRPr lang="en-US" baseline="0" dirty="0">
              <a:ea typeface="MS PGothic" panose="020B0600070205080204" pitchFamily="1" charset="-128"/>
            </a:endParaRPr>
          </a:p>
          <a:p>
            <a:pPr marL="185420" indent="-185420">
              <a:buFont typeface="Arial" panose="020B0604020202020204" pitchFamily="34" charset="0"/>
              <a:buChar char="•"/>
            </a:pPr>
            <a:r>
              <a:rPr lang="en-US" baseline="0" dirty="0">
                <a:ea typeface="MS PGothic" panose="020B0600070205080204" pitchFamily="1" charset="-128"/>
              </a:rPr>
              <a:t>Could look up prices of both metals in terms of some other commodity (i.e. barter economy)</a:t>
            </a:r>
            <a:endParaRPr lang="en-US" baseline="0" dirty="0">
              <a:ea typeface="MS PGothic" panose="020B0600070205080204" pitchFamily="1" charset="-128"/>
            </a:endParaRPr>
          </a:p>
          <a:p>
            <a:pPr marL="185420" indent="-185420">
              <a:buFont typeface="Arial" panose="020B0604020202020204" pitchFamily="34" charset="0"/>
              <a:buChar char="•"/>
            </a:pPr>
            <a:r>
              <a:rPr lang="en-US" baseline="0" dirty="0">
                <a:ea typeface="MS PGothic" panose="020B0600070205080204" pitchFamily="1" charset="-128"/>
              </a:rPr>
              <a:t>Could look up prices of both metals in GBP, AUD, JPY, </a:t>
            </a:r>
            <a:r>
              <a:rPr lang="en-US" baseline="0" dirty="0" err="1">
                <a:ea typeface="MS PGothic" panose="020B0600070205080204" pitchFamily="1" charset="-128"/>
              </a:rPr>
              <a:t>etc</a:t>
            </a:r>
            <a:endParaRPr lang="en-US" dirty="0">
              <a:ea typeface="MS PGothic" panose="020B0600070205080204" pitchFamily="1" charset="-128"/>
            </a:endParaRPr>
          </a:p>
        </p:txBody>
      </p:sp>
      <p:sp>
        <p:nvSpPr>
          <p:cNvPr id="2" name="Header Placeholder 1"/>
          <p:cNvSpPr>
            <a:spLocks noGrp="1"/>
          </p:cNvSpPr>
          <p:nvPr>
            <p:ph type="hdr" sz="quarter" idx="10"/>
          </p:nvPr>
        </p:nvSpPr>
        <p:spPr/>
        <p:txBody>
          <a:bodyPr/>
          <a:lstStyle/>
          <a:p>
            <a:r>
              <a:rPr lang="en-AU"/>
              <a:t>FINM2401 Lecture 1</a:t>
            </a:r>
            <a:endParaRPr lang="ru-RU"/>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427" y="9120172"/>
            <a:ext cx="3170138" cy="479539"/>
          </a:xfrm>
          <a:prstGeom prst="rect">
            <a:avLst/>
          </a:prstGeom>
        </p:spPr>
        <p:txBody>
          <a:bodyPr/>
          <a:lstStyle/>
          <a:p>
            <a:fld id="{D0045E92-BA56-46AB-AB63-972D302A282D}" type="slidenum">
              <a:rPr lang="en-US"/>
            </a:fld>
            <a:endParaRPr lang="en-US"/>
          </a:p>
        </p:txBody>
      </p:sp>
      <p:sp>
        <p:nvSpPr>
          <p:cNvPr id="256002" name="Rectangle 2"/>
          <p:cNvSpPr>
            <a:spLocks noGrp="1" noRot="1" noChangeAspect="1" noChangeArrowheads="1" noTextEdit="1"/>
          </p:cNvSpPr>
          <p:nvPr>
            <p:ph type="sldImg"/>
          </p:nvPr>
        </p:nvSpPr>
        <p:spPr/>
      </p:sp>
      <p:sp>
        <p:nvSpPr>
          <p:cNvPr id="256003" name="Rectangle 3"/>
          <p:cNvSpPr>
            <a:spLocks noGrp="1" noChangeArrowheads="1"/>
          </p:cNvSpPr>
          <p:nvPr>
            <p:ph type="body" idx="1"/>
          </p:nvPr>
        </p:nvSpPr>
        <p:spPr/>
        <p:txBody>
          <a:bodyPr/>
          <a:lstStyle/>
          <a:p>
            <a:endParaRPr lang="en-AU"/>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ea typeface="MS PGothic" panose="020B0600070205080204" pitchFamily="1" charset="-128"/>
              </a:defRPr>
            </a:lvl1pPr>
            <a:lvl2pPr marL="770255" indent="-295910">
              <a:defRPr sz="2500">
                <a:solidFill>
                  <a:schemeClr val="tx1"/>
                </a:solidFill>
                <a:latin typeface="Arial" panose="020B0604020202020204" pitchFamily="34" charset="0"/>
                <a:ea typeface="MS PGothic" panose="020B0600070205080204" pitchFamily="1" charset="-128"/>
              </a:defRPr>
            </a:lvl2pPr>
            <a:lvl3pPr marL="1184910" indent="-236855">
              <a:defRPr sz="2500">
                <a:solidFill>
                  <a:schemeClr val="tx1"/>
                </a:solidFill>
                <a:latin typeface="Arial" panose="020B0604020202020204" pitchFamily="34" charset="0"/>
                <a:ea typeface="MS PGothic" panose="020B0600070205080204" pitchFamily="1" charset="-128"/>
              </a:defRPr>
            </a:lvl3pPr>
            <a:lvl4pPr marL="1658620" indent="-236855">
              <a:defRPr sz="2500">
                <a:solidFill>
                  <a:schemeClr val="tx1"/>
                </a:solidFill>
                <a:latin typeface="Arial" panose="020B0604020202020204" pitchFamily="34" charset="0"/>
                <a:ea typeface="MS PGothic" panose="020B0600070205080204" pitchFamily="1" charset="-128"/>
              </a:defRPr>
            </a:lvl4pPr>
            <a:lvl5pPr marL="2132330" indent="-236855">
              <a:defRPr sz="2500">
                <a:solidFill>
                  <a:schemeClr val="tx1"/>
                </a:solidFill>
                <a:latin typeface="Arial" panose="020B0604020202020204" pitchFamily="34" charset="0"/>
                <a:ea typeface="MS PGothic" panose="020B0600070205080204" pitchFamily="1" charset="-128"/>
              </a:defRPr>
            </a:lvl5pPr>
            <a:lvl6pPr marL="260604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6pPr>
            <a:lvl7pPr marL="307975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7pPr>
            <a:lvl8pPr marL="355409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8pPr>
            <a:lvl9pPr marL="402780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9pPr>
          </a:lstStyle>
          <a:p>
            <a:fld id="{34AE1312-0046-48F9-B1B4-A4CAB61C11B9}" type="slidenum">
              <a:rPr lang="en-US" sz="1200"/>
            </a:fld>
            <a:endParaRPr lang="en-US" sz="1200"/>
          </a:p>
        </p:txBody>
      </p:sp>
      <p:sp>
        <p:nvSpPr>
          <p:cNvPr id="172035" name="Rectangle 2"/>
          <p:cNvSpPr>
            <a:spLocks noGrp="1" noRot="1" noChangeAspect="1" noChangeArrowheads="1" noTextEdit="1"/>
          </p:cNvSpPr>
          <p:nvPr>
            <p:ph type="sldImg"/>
          </p:nvPr>
        </p:nvSpPr>
        <p:spPr>
          <a:solidFill>
            <a:srgbClr val="FFFFFF"/>
          </a:solidFill>
        </p:spPr>
      </p:sp>
      <p:sp>
        <p:nvSpPr>
          <p:cNvPr id="172036" name="Rectangle 3"/>
          <p:cNvSpPr>
            <a:spLocks noGrp="1" noChangeArrowheads="1"/>
          </p:cNvSpPr>
          <p:nvPr>
            <p:ph type="body" idx="1"/>
          </p:nvPr>
        </p:nvSpPr>
        <p:spPr>
          <a:xfrm>
            <a:off x="709931" y="4856163"/>
            <a:ext cx="5679440" cy="4600575"/>
          </a:xfrm>
          <a:solidFill>
            <a:srgbClr val="FFFFFF"/>
          </a:solidFill>
          <a:ln>
            <a:noFill/>
          </a:ln>
        </p:spPr>
        <p:txBody>
          <a:bodyPr/>
          <a:lstStyle/>
          <a:p>
            <a:pPr eaLnBrk="1" hangingPunct="1"/>
            <a:r>
              <a:rPr lang="en-US" baseline="0" dirty="0">
                <a:ea typeface="MS PGothic" panose="020B0600070205080204" pitchFamily="1" charset="-128"/>
              </a:rPr>
              <a:t>So if r is the correct interest rate (market clearing), then we know that the perpetuity (C) with a PV of 100 is 100x5% or PV x r</a:t>
            </a:r>
            <a:endParaRPr lang="en-US" baseline="0" dirty="0">
              <a:ea typeface="MS PGothic" panose="020B0600070205080204" pitchFamily="1" charset="-128"/>
            </a:endParaRPr>
          </a:p>
          <a:p>
            <a:pPr eaLnBrk="1" hangingPunct="1"/>
            <a:endParaRPr lang="en-US" dirty="0">
              <a:ea typeface="MS PGothic" panose="020B0600070205080204" pitchFamily="1" charset="-128"/>
            </a:endParaRPr>
          </a:p>
        </p:txBody>
      </p:sp>
      <p:sp>
        <p:nvSpPr>
          <p:cNvPr id="2" name="Footer Placeholder 1"/>
          <p:cNvSpPr>
            <a:spLocks noGrp="1"/>
          </p:cNvSpPr>
          <p:nvPr>
            <p:ph type="ftr" sz="quarter" idx="10"/>
          </p:nvPr>
        </p:nvSpPr>
        <p:spPr/>
        <p:txBody>
          <a:bodyPr/>
          <a:lstStyle/>
          <a:p>
            <a:r>
              <a:rPr lang="en-AU"/>
              <a:t>Semester 1 2012</a:t>
            </a:r>
            <a:endParaRPr lang="ru-RU"/>
          </a:p>
        </p:txBody>
      </p:sp>
      <p:sp>
        <p:nvSpPr>
          <p:cNvPr id="3" name="Header Placeholder 2"/>
          <p:cNvSpPr>
            <a:spLocks noGrp="1"/>
          </p:cNvSpPr>
          <p:nvPr>
            <p:ph type="hdr" sz="quarter" idx="11"/>
          </p:nvPr>
        </p:nvSpPr>
        <p:spPr/>
        <p:txBody>
          <a:bodyPr/>
          <a:lstStyle/>
          <a:p>
            <a:r>
              <a:rPr lang="en-AU"/>
              <a:t>FINM2401</a:t>
            </a:r>
            <a:endParaRPr lang="ru-RU"/>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ea typeface="MS PGothic" panose="020B0600070205080204" pitchFamily="1" charset="-128"/>
              </a:defRPr>
            </a:lvl1pPr>
            <a:lvl2pPr marL="770255" indent="-295910">
              <a:defRPr sz="2500">
                <a:solidFill>
                  <a:schemeClr val="tx1"/>
                </a:solidFill>
                <a:latin typeface="Arial" panose="020B0604020202020204" pitchFamily="34" charset="0"/>
                <a:ea typeface="MS PGothic" panose="020B0600070205080204" pitchFamily="1" charset="-128"/>
              </a:defRPr>
            </a:lvl2pPr>
            <a:lvl3pPr marL="1184910" indent="-236855">
              <a:defRPr sz="2500">
                <a:solidFill>
                  <a:schemeClr val="tx1"/>
                </a:solidFill>
                <a:latin typeface="Arial" panose="020B0604020202020204" pitchFamily="34" charset="0"/>
                <a:ea typeface="MS PGothic" panose="020B0600070205080204" pitchFamily="1" charset="-128"/>
              </a:defRPr>
            </a:lvl3pPr>
            <a:lvl4pPr marL="1658620" indent="-236855">
              <a:defRPr sz="2500">
                <a:solidFill>
                  <a:schemeClr val="tx1"/>
                </a:solidFill>
                <a:latin typeface="Arial" panose="020B0604020202020204" pitchFamily="34" charset="0"/>
                <a:ea typeface="MS PGothic" panose="020B0600070205080204" pitchFamily="1" charset="-128"/>
              </a:defRPr>
            </a:lvl4pPr>
            <a:lvl5pPr marL="2132330" indent="-236855">
              <a:defRPr sz="2500">
                <a:solidFill>
                  <a:schemeClr val="tx1"/>
                </a:solidFill>
                <a:latin typeface="Arial" panose="020B0604020202020204" pitchFamily="34" charset="0"/>
                <a:ea typeface="MS PGothic" panose="020B0600070205080204" pitchFamily="1" charset="-128"/>
              </a:defRPr>
            </a:lvl5pPr>
            <a:lvl6pPr marL="260604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6pPr>
            <a:lvl7pPr marL="307975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7pPr>
            <a:lvl8pPr marL="355409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8pPr>
            <a:lvl9pPr marL="402780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9pPr>
          </a:lstStyle>
          <a:p>
            <a:fld id="{34AE1312-0046-48F9-B1B4-A4CAB61C11B9}" type="slidenum">
              <a:rPr lang="en-US" sz="1200"/>
            </a:fld>
            <a:endParaRPr lang="en-US" sz="1200"/>
          </a:p>
        </p:txBody>
      </p:sp>
      <p:sp>
        <p:nvSpPr>
          <p:cNvPr id="172035" name="Rectangle 2"/>
          <p:cNvSpPr>
            <a:spLocks noGrp="1" noRot="1" noChangeAspect="1" noChangeArrowheads="1" noTextEdit="1"/>
          </p:cNvSpPr>
          <p:nvPr>
            <p:ph type="sldImg"/>
          </p:nvPr>
        </p:nvSpPr>
        <p:spPr>
          <a:solidFill>
            <a:srgbClr val="FFFFFF"/>
          </a:solidFill>
        </p:spPr>
      </p:sp>
      <p:sp>
        <p:nvSpPr>
          <p:cNvPr id="172036" name="Rectangle 3"/>
          <p:cNvSpPr>
            <a:spLocks noGrp="1" noChangeArrowheads="1"/>
          </p:cNvSpPr>
          <p:nvPr>
            <p:ph type="body" idx="1"/>
          </p:nvPr>
        </p:nvSpPr>
        <p:spPr>
          <a:xfrm>
            <a:off x="709931" y="4856163"/>
            <a:ext cx="5679440" cy="4600575"/>
          </a:xfrm>
          <a:solidFill>
            <a:srgbClr val="FFFFFF"/>
          </a:solidFill>
          <a:ln>
            <a:noFill/>
          </a:ln>
        </p:spPr>
        <p:txBody>
          <a:bodyPr/>
          <a:lstStyle/>
          <a:p>
            <a:pPr eaLnBrk="1" hangingPunct="1"/>
            <a:r>
              <a:rPr lang="en-US" dirty="0">
                <a:ea typeface="MS PGothic" panose="020B0600070205080204" pitchFamily="1" charset="-128"/>
              </a:rPr>
              <a:t>No subscript because all the C’s are the</a:t>
            </a:r>
            <a:r>
              <a:rPr lang="en-US" baseline="0" dirty="0">
                <a:ea typeface="MS PGothic" panose="020B0600070205080204" pitchFamily="1" charset="-128"/>
              </a:rPr>
              <a:t> same</a:t>
            </a:r>
            <a:endParaRPr lang="en-US" baseline="0" dirty="0">
              <a:ea typeface="MS PGothic" panose="020B0600070205080204" pitchFamily="1" charset="-128"/>
            </a:endParaRPr>
          </a:p>
          <a:p>
            <a:pPr eaLnBrk="1" hangingPunct="1"/>
            <a:endParaRPr lang="en-US" dirty="0">
              <a:ea typeface="MS PGothic" panose="020B0600070205080204" pitchFamily="1" charset="-128"/>
            </a:endParaRPr>
          </a:p>
        </p:txBody>
      </p:sp>
      <p:sp>
        <p:nvSpPr>
          <p:cNvPr id="2" name="Footer Placeholder 1"/>
          <p:cNvSpPr>
            <a:spLocks noGrp="1"/>
          </p:cNvSpPr>
          <p:nvPr>
            <p:ph type="ftr" sz="quarter" idx="10"/>
          </p:nvPr>
        </p:nvSpPr>
        <p:spPr/>
        <p:txBody>
          <a:bodyPr/>
          <a:lstStyle/>
          <a:p>
            <a:r>
              <a:rPr lang="en-AU"/>
              <a:t>Semester 1 2012</a:t>
            </a:r>
            <a:endParaRPr lang="ru-RU"/>
          </a:p>
        </p:txBody>
      </p:sp>
      <p:sp>
        <p:nvSpPr>
          <p:cNvPr id="3" name="Header Placeholder 2"/>
          <p:cNvSpPr>
            <a:spLocks noGrp="1"/>
          </p:cNvSpPr>
          <p:nvPr>
            <p:ph type="hdr" sz="quarter" idx="11"/>
          </p:nvPr>
        </p:nvSpPr>
        <p:spPr/>
        <p:txBody>
          <a:bodyPr/>
          <a:lstStyle/>
          <a:p>
            <a:r>
              <a:rPr lang="en-AU"/>
              <a:t>FINM2401</a:t>
            </a:r>
            <a:endParaRPr lang="ru-RU"/>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F82CFFB-F513-4651-9D7D-439B96577122}" type="slidenum">
              <a:rPr lang="ru-RU" smtClean="0"/>
            </a:fld>
            <a:endParaRPr lang="ru-RU"/>
          </a:p>
        </p:txBody>
      </p:sp>
      <p:sp>
        <p:nvSpPr>
          <p:cNvPr id="5" name="Footer Placeholder 4"/>
          <p:cNvSpPr>
            <a:spLocks noGrp="1"/>
          </p:cNvSpPr>
          <p:nvPr>
            <p:ph type="ftr" sz="quarter" idx="11"/>
          </p:nvPr>
        </p:nvSpPr>
        <p:spPr/>
        <p:txBody>
          <a:bodyPr/>
          <a:lstStyle/>
          <a:p>
            <a:r>
              <a:rPr lang="en-AU"/>
              <a:t>Semester 1 2012</a:t>
            </a:r>
            <a:endParaRPr lang="ru-RU"/>
          </a:p>
        </p:txBody>
      </p:sp>
      <p:sp>
        <p:nvSpPr>
          <p:cNvPr id="6" name="Header Placeholder 5"/>
          <p:cNvSpPr>
            <a:spLocks noGrp="1"/>
          </p:cNvSpPr>
          <p:nvPr>
            <p:ph type="hdr" sz="quarter" idx="12"/>
          </p:nvPr>
        </p:nvSpPr>
        <p:spPr/>
        <p:txBody>
          <a:bodyPr/>
          <a:lstStyle/>
          <a:p>
            <a:r>
              <a:rPr lang="en-AU"/>
              <a:t>FINM2401</a:t>
            </a:r>
            <a:endParaRPr lang="ru-RU"/>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F82CFFB-F513-4651-9D7D-439B96577122}" type="slidenum">
              <a:rPr lang="ru-RU" smtClean="0"/>
            </a:fld>
            <a:endParaRPr lang="ru-RU"/>
          </a:p>
        </p:txBody>
      </p:sp>
      <p:sp>
        <p:nvSpPr>
          <p:cNvPr id="5" name="Footer Placeholder 4"/>
          <p:cNvSpPr>
            <a:spLocks noGrp="1"/>
          </p:cNvSpPr>
          <p:nvPr>
            <p:ph type="ftr" sz="quarter" idx="11"/>
          </p:nvPr>
        </p:nvSpPr>
        <p:spPr/>
        <p:txBody>
          <a:bodyPr/>
          <a:lstStyle/>
          <a:p>
            <a:r>
              <a:rPr lang="en-AU"/>
              <a:t>Semester 1 2012</a:t>
            </a:r>
            <a:endParaRPr lang="ru-RU"/>
          </a:p>
        </p:txBody>
      </p:sp>
      <p:sp>
        <p:nvSpPr>
          <p:cNvPr id="6" name="Header Placeholder 5"/>
          <p:cNvSpPr>
            <a:spLocks noGrp="1"/>
          </p:cNvSpPr>
          <p:nvPr>
            <p:ph type="hdr" sz="quarter" idx="12"/>
          </p:nvPr>
        </p:nvSpPr>
        <p:spPr/>
        <p:txBody>
          <a:bodyPr/>
          <a:lstStyle/>
          <a:p>
            <a:r>
              <a:rPr lang="en-AU"/>
              <a:t>FINM2401</a:t>
            </a:r>
            <a:endParaRPr lang="ru-RU"/>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ea typeface="MS PGothic" panose="020B0600070205080204" pitchFamily="1" charset="-128"/>
              </a:defRPr>
            </a:lvl1pPr>
            <a:lvl2pPr marL="770255" indent="-295910">
              <a:defRPr sz="2500">
                <a:solidFill>
                  <a:schemeClr val="tx1"/>
                </a:solidFill>
                <a:latin typeface="Arial" panose="020B0604020202020204" pitchFamily="34" charset="0"/>
                <a:ea typeface="MS PGothic" panose="020B0600070205080204" pitchFamily="1" charset="-128"/>
              </a:defRPr>
            </a:lvl2pPr>
            <a:lvl3pPr marL="1184910" indent="-236855">
              <a:defRPr sz="2500">
                <a:solidFill>
                  <a:schemeClr val="tx1"/>
                </a:solidFill>
                <a:latin typeface="Arial" panose="020B0604020202020204" pitchFamily="34" charset="0"/>
                <a:ea typeface="MS PGothic" panose="020B0600070205080204" pitchFamily="1" charset="-128"/>
              </a:defRPr>
            </a:lvl3pPr>
            <a:lvl4pPr marL="1658620" indent="-236855">
              <a:defRPr sz="2500">
                <a:solidFill>
                  <a:schemeClr val="tx1"/>
                </a:solidFill>
                <a:latin typeface="Arial" panose="020B0604020202020204" pitchFamily="34" charset="0"/>
                <a:ea typeface="MS PGothic" panose="020B0600070205080204" pitchFamily="1" charset="-128"/>
              </a:defRPr>
            </a:lvl4pPr>
            <a:lvl5pPr marL="2132330" indent="-236855">
              <a:defRPr sz="2500">
                <a:solidFill>
                  <a:schemeClr val="tx1"/>
                </a:solidFill>
                <a:latin typeface="Arial" panose="020B0604020202020204" pitchFamily="34" charset="0"/>
                <a:ea typeface="MS PGothic" panose="020B0600070205080204" pitchFamily="1" charset="-128"/>
              </a:defRPr>
            </a:lvl5pPr>
            <a:lvl6pPr marL="260604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6pPr>
            <a:lvl7pPr marL="307975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7pPr>
            <a:lvl8pPr marL="355409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8pPr>
            <a:lvl9pPr marL="402780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9pPr>
          </a:lstStyle>
          <a:p>
            <a:fld id="{34AE1312-0046-48F9-B1B4-A4CAB61C11B9}" type="slidenum">
              <a:rPr lang="en-US" sz="1200"/>
            </a:fld>
            <a:endParaRPr lang="en-US" sz="1200"/>
          </a:p>
        </p:txBody>
      </p:sp>
      <p:sp>
        <p:nvSpPr>
          <p:cNvPr id="172035" name="Rectangle 2"/>
          <p:cNvSpPr>
            <a:spLocks noGrp="1" noRot="1" noChangeAspect="1" noChangeArrowheads="1" noTextEdit="1"/>
          </p:cNvSpPr>
          <p:nvPr>
            <p:ph type="sldImg"/>
          </p:nvPr>
        </p:nvSpPr>
        <p:spPr>
          <a:solidFill>
            <a:srgbClr val="FFFFFF"/>
          </a:solidFill>
        </p:spPr>
      </p:sp>
      <p:sp>
        <p:nvSpPr>
          <p:cNvPr id="172036" name="Rectangle 3"/>
          <p:cNvSpPr>
            <a:spLocks noGrp="1" noChangeArrowheads="1"/>
          </p:cNvSpPr>
          <p:nvPr>
            <p:ph type="body" idx="1"/>
          </p:nvPr>
        </p:nvSpPr>
        <p:spPr>
          <a:xfrm>
            <a:off x="709931" y="4856163"/>
            <a:ext cx="5679440" cy="4600575"/>
          </a:xfrm>
          <a:solidFill>
            <a:srgbClr val="FFFFFF"/>
          </a:solidFill>
          <a:ln>
            <a:noFill/>
          </a:ln>
        </p:spPr>
        <p:txBody>
          <a:bodyPr/>
          <a:lstStyle/>
          <a:p>
            <a:pPr eaLnBrk="1" hangingPunct="1"/>
            <a:r>
              <a:rPr lang="en-US" dirty="0">
                <a:ea typeface="MS PGothic" panose="020B0600070205080204" pitchFamily="1" charset="-128"/>
              </a:rPr>
              <a:t>No subscript because all the C’s are the</a:t>
            </a:r>
            <a:r>
              <a:rPr lang="en-US" baseline="0" dirty="0">
                <a:ea typeface="MS PGothic" panose="020B0600070205080204" pitchFamily="1" charset="-128"/>
              </a:rPr>
              <a:t> same</a:t>
            </a:r>
            <a:endParaRPr lang="en-US" baseline="0" dirty="0">
              <a:ea typeface="MS PGothic" panose="020B0600070205080204" pitchFamily="1" charset="-128"/>
            </a:endParaRPr>
          </a:p>
          <a:p>
            <a:pPr eaLnBrk="1" hangingPunct="1"/>
            <a:endParaRPr lang="en-US" dirty="0">
              <a:ea typeface="MS PGothic" panose="020B0600070205080204" pitchFamily="1" charset="-128"/>
            </a:endParaRPr>
          </a:p>
        </p:txBody>
      </p:sp>
      <p:sp>
        <p:nvSpPr>
          <p:cNvPr id="2" name="Footer Placeholder 1"/>
          <p:cNvSpPr>
            <a:spLocks noGrp="1"/>
          </p:cNvSpPr>
          <p:nvPr>
            <p:ph type="ftr" sz="quarter" idx="10"/>
          </p:nvPr>
        </p:nvSpPr>
        <p:spPr/>
        <p:txBody>
          <a:bodyPr/>
          <a:lstStyle/>
          <a:p>
            <a:r>
              <a:rPr lang="en-AU"/>
              <a:t>Semester 1 2012</a:t>
            </a:r>
            <a:endParaRPr lang="ru-RU"/>
          </a:p>
        </p:txBody>
      </p:sp>
      <p:sp>
        <p:nvSpPr>
          <p:cNvPr id="3" name="Header Placeholder 2"/>
          <p:cNvSpPr>
            <a:spLocks noGrp="1"/>
          </p:cNvSpPr>
          <p:nvPr>
            <p:ph type="hdr" sz="quarter" idx="11"/>
          </p:nvPr>
        </p:nvSpPr>
        <p:spPr/>
        <p:txBody>
          <a:bodyPr/>
          <a:lstStyle/>
          <a:p>
            <a:r>
              <a:rPr lang="en-AU"/>
              <a:t>FINM2401</a:t>
            </a:r>
            <a:endParaRPr lang="ru-RU"/>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ea typeface="MS PGothic" panose="020B0600070205080204" pitchFamily="1" charset="-128"/>
              </a:defRPr>
            </a:lvl1pPr>
            <a:lvl2pPr marL="770255" indent="-295910">
              <a:defRPr sz="2500">
                <a:solidFill>
                  <a:schemeClr val="tx1"/>
                </a:solidFill>
                <a:latin typeface="Arial" panose="020B0604020202020204" pitchFamily="34" charset="0"/>
                <a:ea typeface="MS PGothic" panose="020B0600070205080204" pitchFamily="1" charset="-128"/>
              </a:defRPr>
            </a:lvl2pPr>
            <a:lvl3pPr marL="1184910" indent="-236855">
              <a:defRPr sz="2500">
                <a:solidFill>
                  <a:schemeClr val="tx1"/>
                </a:solidFill>
                <a:latin typeface="Arial" panose="020B0604020202020204" pitchFamily="34" charset="0"/>
                <a:ea typeface="MS PGothic" panose="020B0600070205080204" pitchFamily="1" charset="-128"/>
              </a:defRPr>
            </a:lvl3pPr>
            <a:lvl4pPr marL="1658620" indent="-236855">
              <a:defRPr sz="2500">
                <a:solidFill>
                  <a:schemeClr val="tx1"/>
                </a:solidFill>
                <a:latin typeface="Arial" panose="020B0604020202020204" pitchFamily="34" charset="0"/>
                <a:ea typeface="MS PGothic" panose="020B0600070205080204" pitchFamily="1" charset="-128"/>
              </a:defRPr>
            </a:lvl4pPr>
            <a:lvl5pPr marL="2132330" indent="-236855">
              <a:defRPr sz="2500">
                <a:solidFill>
                  <a:schemeClr val="tx1"/>
                </a:solidFill>
                <a:latin typeface="Arial" panose="020B0604020202020204" pitchFamily="34" charset="0"/>
                <a:ea typeface="MS PGothic" panose="020B0600070205080204" pitchFamily="1" charset="-128"/>
              </a:defRPr>
            </a:lvl5pPr>
            <a:lvl6pPr marL="260604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6pPr>
            <a:lvl7pPr marL="307975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7pPr>
            <a:lvl8pPr marL="355409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8pPr>
            <a:lvl9pPr marL="402780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9pPr>
          </a:lstStyle>
          <a:p>
            <a:fld id="{34AE1312-0046-48F9-B1B4-A4CAB61C11B9}" type="slidenum">
              <a:rPr lang="en-US" sz="1200"/>
            </a:fld>
            <a:endParaRPr lang="en-US" sz="1200"/>
          </a:p>
        </p:txBody>
      </p:sp>
      <p:sp>
        <p:nvSpPr>
          <p:cNvPr id="172035" name="Rectangle 2"/>
          <p:cNvSpPr>
            <a:spLocks noGrp="1" noRot="1" noChangeAspect="1" noChangeArrowheads="1" noTextEdit="1"/>
          </p:cNvSpPr>
          <p:nvPr>
            <p:ph type="sldImg"/>
          </p:nvPr>
        </p:nvSpPr>
        <p:spPr>
          <a:solidFill>
            <a:srgbClr val="FFFFFF"/>
          </a:solidFill>
        </p:spPr>
      </p:sp>
      <p:sp>
        <p:nvSpPr>
          <p:cNvPr id="172036" name="Rectangle 3"/>
          <p:cNvSpPr>
            <a:spLocks noGrp="1" noChangeArrowheads="1"/>
          </p:cNvSpPr>
          <p:nvPr>
            <p:ph type="body" idx="1"/>
          </p:nvPr>
        </p:nvSpPr>
        <p:spPr>
          <a:xfrm>
            <a:off x="709931" y="4856163"/>
            <a:ext cx="5679440" cy="4600575"/>
          </a:xfrm>
          <a:solidFill>
            <a:srgbClr val="FFFFFF"/>
          </a:solidFill>
          <a:ln>
            <a:noFill/>
          </a:ln>
        </p:spPr>
        <p:txBody>
          <a:bodyPr/>
          <a:lstStyle/>
          <a:p>
            <a:pPr eaLnBrk="1" hangingPunct="1"/>
            <a:endParaRPr lang="en-US" dirty="0">
              <a:ea typeface="MS PGothic" panose="020B0600070205080204" pitchFamily="1" charset="-128"/>
            </a:endParaRPr>
          </a:p>
        </p:txBody>
      </p:sp>
      <p:sp>
        <p:nvSpPr>
          <p:cNvPr id="2" name="Footer Placeholder 1"/>
          <p:cNvSpPr>
            <a:spLocks noGrp="1"/>
          </p:cNvSpPr>
          <p:nvPr>
            <p:ph type="ftr" sz="quarter" idx="10"/>
          </p:nvPr>
        </p:nvSpPr>
        <p:spPr/>
        <p:txBody>
          <a:bodyPr/>
          <a:lstStyle/>
          <a:p>
            <a:r>
              <a:rPr lang="en-AU"/>
              <a:t>Semester 1 2012</a:t>
            </a:r>
            <a:endParaRPr lang="ru-RU"/>
          </a:p>
        </p:txBody>
      </p:sp>
      <p:sp>
        <p:nvSpPr>
          <p:cNvPr id="3" name="Header Placeholder 2"/>
          <p:cNvSpPr>
            <a:spLocks noGrp="1"/>
          </p:cNvSpPr>
          <p:nvPr>
            <p:ph type="hdr" sz="quarter" idx="11"/>
          </p:nvPr>
        </p:nvSpPr>
        <p:spPr/>
        <p:txBody>
          <a:bodyPr/>
          <a:lstStyle/>
          <a:p>
            <a:r>
              <a:rPr lang="en-AU"/>
              <a:t>FINM2401</a:t>
            </a:r>
            <a:endParaRPr lang="ru-RU"/>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ea typeface="MS PGothic" panose="020B0600070205080204" pitchFamily="1" charset="-128"/>
              </a:defRPr>
            </a:lvl1pPr>
            <a:lvl2pPr marL="770255" indent="-295910">
              <a:defRPr sz="2500">
                <a:solidFill>
                  <a:schemeClr val="tx1"/>
                </a:solidFill>
                <a:latin typeface="Arial" panose="020B0604020202020204" pitchFamily="34" charset="0"/>
                <a:ea typeface="MS PGothic" panose="020B0600070205080204" pitchFamily="1" charset="-128"/>
              </a:defRPr>
            </a:lvl2pPr>
            <a:lvl3pPr marL="1184910" indent="-236855">
              <a:defRPr sz="2500">
                <a:solidFill>
                  <a:schemeClr val="tx1"/>
                </a:solidFill>
                <a:latin typeface="Arial" panose="020B0604020202020204" pitchFamily="34" charset="0"/>
                <a:ea typeface="MS PGothic" panose="020B0600070205080204" pitchFamily="1" charset="-128"/>
              </a:defRPr>
            </a:lvl3pPr>
            <a:lvl4pPr marL="1658620" indent="-236855">
              <a:defRPr sz="2500">
                <a:solidFill>
                  <a:schemeClr val="tx1"/>
                </a:solidFill>
                <a:latin typeface="Arial" panose="020B0604020202020204" pitchFamily="34" charset="0"/>
                <a:ea typeface="MS PGothic" panose="020B0600070205080204" pitchFamily="1" charset="-128"/>
              </a:defRPr>
            </a:lvl4pPr>
            <a:lvl5pPr marL="2132330" indent="-236855">
              <a:defRPr sz="2500">
                <a:solidFill>
                  <a:schemeClr val="tx1"/>
                </a:solidFill>
                <a:latin typeface="Arial" panose="020B0604020202020204" pitchFamily="34" charset="0"/>
                <a:ea typeface="MS PGothic" panose="020B0600070205080204" pitchFamily="1" charset="-128"/>
              </a:defRPr>
            </a:lvl5pPr>
            <a:lvl6pPr marL="260604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6pPr>
            <a:lvl7pPr marL="307975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7pPr>
            <a:lvl8pPr marL="355409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8pPr>
            <a:lvl9pPr marL="402780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9pPr>
          </a:lstStyle>
          <a:p>
            <a:fld id="{34AE1312-0046-48F9-B1B4-A4CAB61C11B9}" type="slidenum">
              <a:rPr lang="en-US" sz="1200"/>
            </a:fld>
            <a:endParaRPr lang="en-US" sz="1200"/>
          </a:p>
        </p:txBody>
      </p:sp>
      <p:sp>
        <p:nvSpPr>
          <p:cNvPr id="172035" name="Rectangle 2"/>
          <p:cNvSpPr>
            <a:spLocks noGrp="1" noRot="1" noChangeAspect="1" noChangeArrowheads="1" noTextEdit="1"/>
          </p:cNvSpPr>
          <p:nvPr>
            <p:ph type="sldImg"/>
          </p:nvPr>
        </p:nvSpPr>
        <p:spPr>
          <a:solidFill>
            <a:srgbClr val="FFFFFF"/>
          </a:solidFill>
        </p:spPr>
      </p:sp>
      <p:sp>
        <p:nvSpPr>
          <p:cNvPr id="172036" name="Rectangle 3"/>
          <p:cNvSpPr>
            <a:spLocks noGrp="1" noChangeArrowheads="1"/>
          </p:cNvSpPr>
          <p:nvPr>
            <p:ph type="body" idx="1"/>
          </p:nvPr>
        </p:nvSpPr>
        <p:spPr>
          <a:xfrm>
            <a:off x="709931" y="4856163"/>
            <a:ext cx="5679440" cy="4600575"/>
          </a:xfrm>
          <a:solidFill>
            <a:srgbClr val="FFFFFF"/>
          </a:solidFill>
          <a:ln>
            <a:noFill/>
          </a:ln>
        </p:spPr>
        <p:txBody>
          <a:bodyPr/>
          <a:lstStyle/>
          <a:p>
            <a:pPr eaLnBrk="1" hangingPunct="1"/>
            <a:r>
              <a:rPr lang="en-US" baseline="0" dirty="0">
                <a:ea typeface="MS PGothic" panose="020B0600070205080204" pitchFamily="1" charset="-128"/>
              </a:rPr>
              <a:t>So if r is the correct interest rate (market clearing), then we know that the annuity (C) with a PV of (100 – PV(100 in N years) is 100x5% or PV x r</a:t>
            </a:r>
            <a:endParaRPr lang="en-US" baseline="0" dirty="0">
              <a:ea typeface="MS PGothic" panose="020B0600070205080204" pitchFamily="1" charset="-128"/>
            </a:endParaRPr>
          </a:p>
          <a:p>
            <a:pPr eaLnBrk="1" hangingPunct="1"/>
            <a:endParaRPr lang="en-US" dirty="0">
              <a:ea typeface="MS PGothic" panose="020B0600070205080204" pitchFamily="1" charset="-128"/>
            </a:endParaRPr>
          </a:p>
          <a:p>
            <a:pPr eaLnBrk="1" hangingPunct="1"/>
            <a:r>
              <a:rPr lang="en-US" baseline="0" dirty="0">
                <a:ea typeface="MS PGothic" panose="020B0600070205080204" pitchFamily="1" charset="-128"/>
              </a:rPr>
              <a:t>NB: the formula will be on your formula</a:t>
            </a:r>
            <a:r>
              <a:rPr lang="en-US" dirty="0">
                <a:ea typeface="MS PGothic" panose="020B0600070205080204" pitchFamily="1" charset="-128"/>
              </a:rPr>
              <a:t> sheet in the format highlighted in blue.  However it may be quicker in your calculator to use the format with –n in the exponent</a:t>
            </a:r>
            <a:endParaRPr lang="en-US" baseline="0" dirty="0">
              <a:ea typeface="MS PGothic" panose="020B0600070205080204" pitchFamily="1" charset="-128"/>
            </a:endParaRPr>
          </a:p>
          <a:p>
            <a:pPr eaLnBrk="1" hangingPunct="1"/>
            <a:endParaRPr lang="en-US" dirty="0">
              <a:ea typeface="MS PGothic" panose="020B0600070205080204" pitchFamily="1" charset="-128"/>
            </a:endParaRPr>
          </a:p>
        </p:txBody>
      </p:sp>
      <p:sp>
        <p:nvSpPr>
          <p:cNvPr id="2" name="Footer Placeholder 1"/>
          <p:cNvSpPr>
            <a:spLocks noGrp="1"/>
          </p:cNvSpPr>
          <p:nvPr>
            <p:ph type="ftr" sz="quarter" idx="10"/>
          </p:nvPr>
        </p:nvSpPr>
        <p:spPr/>
        <p:txBody>
          <a:bodyPr/>
          <a:lstStyle/>
          <a:p>
            <a:r>
              <a:rPr lang="en-AU"/>
              <a:t>Semester 1 2012</a:t>
            </a:r>
            <a:endParaRPr lang="ru-RU"/>
          </a:p>
        </p:txBody>
      </p:sp>
      <p:sp>
        <p:nvSpPr>
          <p:cNvPr id="3" name="Header Placeholder 2"/>
          <p:cNvSpPr>
            <a:spLocks noGrp="1"/>
          </p:cNvSpPr>
          <p:nvPr>
            <p:ph type="hdr" sz="quarter" idx="11"/>
          </p:nvPr>
        </p:nvSpPr>
        <p:spPr/>
        <p:txBody>
          <a:bodyPr/>
          <a:lstStyle/>
          <a:p>
            <a:r>
              <a:rPr lang="en-AU"/>
              <a:t>FINM2401</a:t>
            </a:r>
            <a:endParaRPr lang="ru-RU"/>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F82CFFB-F513-4651-9D7D-439B96577122}" type="slidenum">
              <a:rPr lang="ru-RU" smtClean="0"/>
            </a:fld>
            <a:endParaRPr lang="ru-RU"/>
          </a:p>
        </p:txBody>
      </p:sp>
      <p:sp>
        <p:nvSpPr>
          <p:cNvPr id="5" name="Footer Placeholder 4"/>
          <p:cNvSpPr>
            <a:spLocks noGrp="1"/>
          </p:cNvSpPr>
          <p:nvPr>
            <p:ph type="ftr" sz="quarter" idx="11"/>
          </p:nvPr>
        </p:nvSpPr>
        <p:spPr/>
        <p:txBody>
          <a:bodyPr/>
          <a:lstStyle/>
          <a:p>
            <a:r>
              <a:rPr lang="en-AU"/>
              <a:t>Semester 1 2012</a:t>
            </a:r>
            <a:endParaRPr lang="ru-RU"/>
          </a:p>
        </p:txBody>
      </p:sp>
      <p:sp>
        <p:nvSpPr>
          <p:cNvPr id="6" name="Header Placeholder 5"/>
          <p:cNvSpPr>
            <a:spLocks noGrp="1"/>
          </p:cNvSpPr>
          <p:nvPr>
            <p:ph type="hdr" sz="quarter" idx="12"/>
          </p:nvPr>
        </p:nvSpPr>
        <p:spPr/>
        <p:txBody>
          <a:bodyPr/>
          <a:lstStyle/>
          <a:p>
            <a:r>
              <a:rPr lang="en-AU"/>
              <a:t>FINM2401</a:t>
            </a:r>
            <a:endParaRPr lang="ru-RU"/>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F82CFFB-F513-4651-9D7D-439B96577122}" type="slidenum">
              <a:rPr lang="ru-RU" smtClean="0"/>
            </a:fld>
            <a:endParaRPr lang="ru-RU"/>
          </a:p>
        </p:txBody>
      </p:sp>
      <p:sp>
        <p:nvSpPr>
          <p:cNvPr id="5" name="Footer Placeholder 4"/>
          <p:cNvSpPr>
            <a:spLocks noGrp="1"/>
          </p:cNvSpPr>
          <p:nvPr>
            <p:ph type="ftr" sz="quarter" idx="11"/>
          </p:nvPr>
        </p:nvSpPr>
        <p:spPr/>
        <p:txBody>
          <a:bodyPr/>
          <a:lstStyle/>
          <a:p>
            <a:r>
              <a:rPr lang="en-AU"/>
              <a:t>Semester 1 2012</a:t>
            </a:r>
            <a:endParaRPr lang="ru-RU"/>
          </a:p>
        </p:txBody>
      </p:sp>
      <p:sp>
        <p:nvSpPr>
          <p:cNvPr id="6" name="Header Placeholder 5"/>
          <p:cNvSpPr>
            <a:spLocks noGrp="1"/>
          </p:cNvSpPr>
          <p:nvPr>
            <p:ph type="hdr" sz="quarter" idx="12"/>
          </p:nvPr>
        </p:nvSpPr>
        <p:spPr/>
        <p:txBody>
          <a:bodyPr/>
          <a:lstStyle/>
          <a:p>
            <a:r>
              <a:rPr lang="en-AU"/>
              <a:t>FINM2401</a:t>
            </a:r>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panose="020B0604020202020204" pitchFamily="34" charset="0"/>
                <a:ea typeface="MS PGothic" panose="020B0600070205080204" pitchFamily="1" charset="-128"/>
              </a:defRPr>
            </a:lvl1pPr>
            <a:lvl2pPr marL="804545" indent="-309245">
              <a:defRPr sz="2600">
                <a:solidFill>
                  <a:schemeClr val="tx1"/>
                </a:solidFill>
                <a:latin typeface="Arial" panose="020B0604020202020204" pitchFamily="34" charset="0"/>
                <a:ea typeface="MS PGothic" panose="020B0600070205080204" pitchFamily="1" charset="-128"/>
              </a:defRPr>
            </a:lvl2pPr>
            <a:lvl3pPr marL="1238250" indent="-247650">
              <a:defRPr sz="2600">
                <a:solidFill>
                  <a:schemeClr val="tx1"/>
                </a:solidFill>
                <a:latin typeface="Arial" panose="020B0604020202020204" pitchFamily="34" charset="0"/>
                <a:ea typeface="MS PGothic" panose="020B0600070205080204" pitchFamily="1" charset="-128"/>
              </a:defRPr>
            </a:lvl3pPr>
            <a:lvl4pPr marL="1732915" indent="-247650">
              <a:defRPr sz="2600">
                <a:solidFill>
                  <a:schemeClr val="tx1"/>
                </a:solidFill>
                <a:latin typeface="Arial" panose="020B0604020202020204" pitchFamily="34" charset="0"/>
                <a:ea typeface="MS PGothic" panose="020B0600070205080204" pitchFamily="1" charset="-128"/>
              </a:defRPr>
            </a:lvl4pPr>
            <a:lvl5pPr marL="2228215" indent="-247650">
              <a:defRPr sz="2600">
                <a:solidFill>
                  <a:schemeClr val="tx1"/>
                </a:solidFill>
                <a:latin typeface="Arial" panose="020B0604020202020204" pitchFamily="34" charset="0"/>
                <a:ea typeface="MS PGothic" panose="020B0600070205080204" pitchFamily="1" charset="-128"/>
              </a:defRPr>
            </a:lvl5pPr>
            <a:lvl6pPr marL="2723515" indent="-24765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6pPr>
            <a:lvl7pPr marL="3218815" indent="-24765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7pPr>
            <a:lvl8pPr marL="3714115" indent="-24765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8pPr>
            <a:lvl9pPr marL="4209415" indent="-24765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1" charset="-128"/>
              </a:defRPr>
            </a:lvl9pPr>
          </a:lstStyle>
          <a:p>
            <a:fld id="{61C542B5-58D0-499C-85B4-CDDC428B94D2}" type="slidenum">
              <a:rPr lang="en-US" sz="1300"/>
            </a:fld>
            <a:endParaRPr lang="en-US" sz="1300"/>
          </a:p>
        </p:txBody>
      </p:sp>
      <p:sp>
        <p:nvSpPr>
          <p:cNvPr id="100355" name="Rectangle 2"/>
          <p:cNvSpPr>
            <a:spLocks noGrp="1" noRot="1" noChangeAspect="1" noChangeArrowheads="1" noTextEdit="1"/>
          </p:cNvSpPr>
          <p:nvPr>
            <p:ph type="sldImg"/>
          </p:nvPr>
        </p:nvSpPr>
        <p:spPr>
          <a:solidFill>
            <a:srgbClr val="FFFFFF"/>
          </a:solidFill>
        </p:spPr>
      </p:sp>
      <p:sp>
        <p:nvSpPr>
          <p:cNvPr id="100356" name="Rectangle 3"/>
          <p:cNvSpPr>
            <a:spLocks noGrp="1" noChangeArrowheads="1"/>
          </p:cNvSpPr>
          <p:nvPr>
            <p:ph type="body" idx="1"/>
          </p:nvPr>
        </p:nvSpPr>
        <p:spPr>
          <a:xfrm>
            <a:off x="709931" y="4856163"/>
            <a:ext cx="5679440" cy="4600575"/>
          </a:xfrm>
          <a:solidFill>
            <a:srgbClr val="FFFFFF"/>
          </a:solidFill>
          <a:ln>
            <a:noFill/>
          </a:ln>
        </p:spPr>
        <p:txBody>
          <a:bodyPr/>
          <a:lstStyle/>
          <a:p>
            <a:pPr eaLnBrk="1" hangingPunct="1"/>
            <a:endParaRPr lang="en-US" dirty="0">
              <a:ea typeface="MS PGothic" panose="020B0600070205080204" pitchFamily="1" charset="-128"/>
            </a:endParaRPr>
          </a:p>
        </p:txBody>
      </p:sp>
      <p:sp>
        <p:nvSpPr>
          <p:cNvPr id="2" name="Header Placeholder 1"/>
          <p:cNvSpPr>
            <a:spLocks noGrp="1"/>
          </p:cNvSpPr>
          <p:nvPr>
            <p:ph type="hdr" sz="quarter" idx="10"/>
          </p:nvPr>
        </p:nvSpPr>
        <p:spPr/>
        <p:txBody>
          <a:bodyPr/>
          <a:lstStyle/>
          <a:p>
            <a:r>
              <a:rPr lang="en-AU"/>
              <a:t>FINM2401 Lecture 1</a:t>
            </a:r>
            <a:endParaRPr lang="ru-RU"/>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F82CFFB-F513-4651-9D7D-439B96577122}" type="slidenum">
              <a:rPr lang="ru-RU" smtClean="0"/>
            </a:fld>
            <a:endParaRPr lang="ru-RU"/>
          </a:p>
        </p:txBody>
      </p:sp>
      <p:sp>
        <p:nvSpPr>
          <p:cNvPr id="5" name="Footer Placeholder 4"/>
          <p:cNvSpPr>
            <a:spLocks noGrp="1"/>
          </p:cNvSpPr>
          <p:nvPr>
            <p:ph type="ftr" sz="quarter" idx="11"/>
          </p:nvPr>
        </p:nvSpPr>
        <p:spPr/>
        <p:txBody>
          <a:bodyPr/>
          <a:lstStyle/>
          <a:p>
            <a:r>
              <a:rPr lang="en-AU"/>
              <a:t>Semester 1 2012</a:t>
            </a:r>
            <a:endParaRPr lang="ru-RU"/>
          </a:p>
        </p:txBody>
      </p:sp>
      <p:sp>
        <p:nvSpPr>
          <p:cNvPr id="6" name="Header Placeholder 5"/>
          <p:cNvSpPr>
            <a:spLocks noGrp="1"/>
          </p:cNvSpPr>
          <p:nvPr>
            <p:ph type="hdr" sz="quarter" idx="12"/>
          </p:nvPr>
        </p:nvSpPr>
        <p:spPr/>
        <p:txBody>
          <a:bodyPr/>
          <a:lstStyle/>
          <a:p>
            <a:r>
              <a:rPr lang="en-AU"/>
              <a:t>FINM2401</a:t>
            </a:r>
            <a:endParaRPr lang="ru-RU"/>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would timeline change?  (1</a:t>
            </a:r>
            <a:r>
              <a:rPr lang="en-US" baseline="30000" dirty="0"/>
              <a:t>st</a:t>
            </a:r>
            <a:r>
              <a:rPr lang="en-US" dirty="0"/>
              <a:t> click animates moving each payment back one period)</a:t>
            </a:r>
            <a:endParaRPr lang="en-AU" dirty="0"/>
          </a:p>
        </p:txBody>
      </p:sp>
      <p:sp>
        <p:nvSpPr>
          <p:cNvPr id="4" name="Slide Number Placeholder 3"/>
          <p:cNvSpPr>
            <a:spLocks noGrp="1"/>
          </p:cNvSpPr>
          <p:nvPr>
            <p:ph type="sldNum" sz="quarter" idx="10"/>
          </p:nvPr>
        </p:nvSpPr>
        <p:spPr/>
        <p:txBody>
          <a:bodyPr/>
          <a:lstStyle/>
          <a:p>
            <a:fld id="{5F82CFFB-F513-4651-9D7D-439B96577122}" type="slidenum">
              <a:rPr lang="ru-RU" smtClean="0"/>
            </a:fld>
            <a:endParaRPr lang="ru-RU"/>
          </a:p>
        </p:txBody>
      </p:sp>
      <p:sp>
        <p:nvSpPr>
          <p:cNvPr id="5" name="Footer Placeholder 4"/>
          <p:cNvSpPr>
            <a:spLocks noGrp="1"/>
          </p:cNvSpPr>
          <p:nvPr>
            <p:ph type="ftr" sz="quarter" idx="11"/>
          </p:nvPr>
        </p:nvSpPr>
        <p:spPr/>
        <p:txBody>
          <a:bodyPr/>
          <a:lstStyle/>
          <a:p>
            <a:r>
              <a:rPr lang="en-AU"/>
              <a:t>Semester 1 2012</a:t>
            </a:r>
            <a:endParaRPr lang="ru-RU"/>
          </a:p>
        </p:txBody>
      </p:sp>
      <p:sp>
        <p:nvSpPr>
          <p:cNvPr id="6" name="Header Placeholder 5"/>
          <p:cNvSpPr>
            <a:spLocks noGrp="1"/>
          </p:cNvSpPr>
          <p:nvPr>
            <p:ph type="hdr" sz="quarter" idx="12"/>
          </p:nvPr>
        </p:nvSpPr>
        <p:spPr/>
        <p:txBody>
          <a:bodyPr/>
          <a:lstStyle/>
          <a:p>
            <a:r>
              <a:rPr lang="en-AU"/>
              <a:t>FINM2401</a:t>
            </a:r>
            <a:endParaRPr lang="ru-RU"/>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ea typeface="MS PGothic" panose="020B0600070205080204" pitchFamily="1" charset="-128"/>
              </a:defRPr>
            </a:lvl1pPr>
            <a:lvl2pPr marL="770255" indent="-295910">
              <a:defRPr sz="2500">
                <a:solidFill>
                  <a:schemeClr val="tx1"/>
                </a:solidFill>
                <a:latin typeface="Arial" panose="020B0604020202020204" pitchFamily="34" charset="0"/>
                <a:ea typeface="MS PGothic" panose="020B0600070205080204" pitchFamily="1" charset="-128"/>
              </a:defRPr>
            </a:lvl2pPr>
            <a:lvl3pPr marL="1184910" indent="-236855">
              <a:defRPr sz="2500">
                <a:solidFill>
                  <a:schemeClr val="tx1"/>
                </a:solidFill>
                <a:latin typeface="Arial" panose="020B0604020202020204" pitchFamily="34" charset="0"/>
                <a:ea typeface="MS PGothic" panose="020B0600070205080204" pitchFamily="1" charset="-128"/>
              </a:defRPr>
            </a:lvl3pPr>
            <a:lvl4pPr marL="1658620" indent="-236855">
              <a:defRPr sz="2500">
                <a:solidFill>
                  <a:schemeClr val="tx1"/>
                </a:solidFill>
                <a:latin typeface="Arial" panose="020B0604020202020204" pitchFamily="34" charset="0"/>
                <a:ea typeface="MS PGothic" panose="020B0600070205080204" pitchFamily="1" charset="-128"/>
              </a:defRPr>
            </a:lvl4pPr>
            <a:lvl5pPr marL="2132330" indent="-236855">
              <a:defRPr sz="2500">
                <a:solidFill>
                  <a:schemeClr val="tx1"/>
                </a:solidFill>
                <a:latin typeface="Arial" panose="020B0604020202020204" pitchFamily="34" charset="0"/>
                <a:ea typeface="MS PGothic" panose="020B0600070205080204" pitchFamily="1" charset="-128"/>
              </a:defRPr>
            </a:lvl5pPr>
            <a:lvl6pPr marL="260604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6pPr>
            <a:lvl7pPr marL="307975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7pPr>
            <a:lvl8pPr marL="355409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8pPr>
            <a:lvl9pPr marL="402780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9pPr>
          </a:lstStyle>
          <a:p>
            <a:fld id="{08EC27B4-9383-4669-891E-1B6F090600A3}" type="slidenum">
              <a:rPr lang="en-US" sz="1200"/>
            </a:fld>
            <a:endParaRPr lang="en-US" sz="1200"/>
          </a:p>
        </p:txBody>
      </p:sp>
      <p:sp>
        <p:nvSpPr>
          <p:cNvPr id="183299" name="Rectangle 2"/>
          <p:cNvSpPr>
            <a:spLocks noGrp="1" noRot="1" noChangeAspect="1" noChangeArrowheads="1" noTextEdit="1"/>
          </p:cNvSpPr>
          <p:nvPr>
            <p:ph type="sldImg"/>
          </p:nvPr>
        </p:nvSpPr>
        <p:spPr/>
      </p:sp>
      <p:sp>
        <p:nvSpPr>
          <p:cNvPr id="183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ea typeface="MS PGothic" panose="020B0600070205080204" pitchFamily="1" charset="-128"/>
            </a:endParaRPr>
          </a:p>
        </p:txBody>
      </p:sp>
      <p:sp>
        <p:nvSpPr>
          <p:cNvPr id="2" name="Footer Placeholder 1"/>
          <p:cNvSpPr>
            <a:spLocks noGrp="1"/>
          </p:cNvSpPr>
          <p:nvPr>
            <p:ph type="ftr" sz="quarter" idx="10"/>
          </p:nvPr>
        </p:nvSpPr>
        <p:spPr/>
        <p:txBody>
          <a:bodyPr/>
          <a:lstStyle/>
          <a:p>
            <a:r>
              <a:rPr lang="en-AU"/>
              <a:t>Semester 1 2012</a:t>
            </a:r>
            <a:endParaRPr lang="ru-RU"/>
          </a:p>
        </p:txBody>
      </p:sp>
      <p:sp>
        <p:nvSpPr>
          <p:cNvPr id="3" name="Header Placeholder 2"/>
          <p:cNvSpPr>
            <a:spLocks noGrp="1"/>
          </p:cNvSpPr>
          <p:nvPr>
            <p:ph type="hdr" sz="quarter" idx="11"/>
          </p:nvPr>
        </p:nvSpPr>
        <p:spPr/>
        <p:txBody>
          <a:bodyPr/>
          <a:lstStyle/>
          <a:p>
            <a:r>
              <a:rPr lang="en-AU"/>
              <a:t>FINM2401</a:t>
            </a:r>
            <a:endParaRPr lang="ru-RU"/>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F82CFFB-F513-4651-9D7D-439B96577122}" type="slidenum">
              <a:rPr lang="ru-RU" smtClean="0"/>
            </a:fld>
            <a:endParaRPr lang="ru-RU"/>
          </a:p>
        </p:txBody>
      </p:sp>
      <p:sp>
        <p:nvSpPr>
          <p:cNvPr id="5" name="Footer Placeholder 4"/>
          <p:cNvSpPr>
            <a:spLocks noGrp="1"/>
          </p:cNvSpPr>
          <p:nvPr>
            <p:ph type="ftr" sz="quarter" idx="11"/>
          </p:nvPr>
        </p:nvSpPr>
        <p:spPr/>
        <p:txBody>
          <a:bodyPr/>
          <a:lstStyle/>
          <a:p>
            <a:r>
              <a:rPr lang="en-AU"/>
              <a:t>Semester 1 2012</a:t>
            </a:r>
            <a:endParaRPr lang="ru-RU"/>
          </a:p>
        </p:txBody>
      </p:sp>
      <p:sp>
        <p:nvSpPr>
          <p:cNvPr id="6" name="Header Placeholder 5"/>
          <p:cNvSpPr>
            <a:spLocks noGrp="1"/>
          </p:cNvSpPr>
          <p:nvPr>
            <p:ph type="hdr" sz="quarter" idx="12"/>
          </p:nvPr>
        </p:nvSpPr>
        <p:spPr/>
        <p:txBody>
          <a:bodyPr/>
          <a:lstStyle/>
          <a:p>
            <a:r>
              <a:rPr lang="en-AU"/>
              <a:t>FINM2401</a:t>
            </a:r>
            <a:endParaRPr lang="ru-RU"/>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Discuss why</a:t>
            </a:r>
            <a:r>
              <a:rPr lang="en-AU" baseline="0" dirty="0"/>
              <a:t> earlier payments will earn more interest, therefore FV will increase.</a:t>
            </a:r>
            <a:endParaRPr lang="en-AU" dirty="0"/>
          </a:p>
        </p:txBody>
      </p:sp>
      <p:sp>
        <p:nvSpPr>
          <p:cNvPr id="4" name="Slide Number Placeholder 3"/>
          <p:cNvSpPr>
            <a:spLocks noGrp="1"/>
          </p:cNvSpPr>
          <p:nvPr>
            <p:ph type="sldNum" sz="quarter" idx="10"/>
          </p:nvPr>
        </p:nvSpPr>
        <p:spPr/>
        <p:txBody>
          <a:bodyPr/>
          <a:lstStyle/>
          <a:p>
            <a:fld id="{5F82CFFB-F513-4651-9D7D-439B96577122}" type="slidenum">
              <a:rPr lang="ru-RU" smtClean="0"/>
            </a:fld>
            <a:endParaRPr lang="ru-RU"/>
          </a:p>
        </p:txBody>
      </p:sp>
      <p:sp>
        <p:nvSpPr>
          <p:cNvPr id="5" name="Footer Placeholder 4"/>
          <p:cNvSpPr>
            <a:spLocks noGrp="1"/>
          </p:cNvSpPr>
          <p:nvPr>
            <p:ph type="ftr" sz="quarter" idx="11"/>
          </p:nvPr>
        </p:nvSpPr>
        <p:spPr/>
        <p:txBody>
          <a:bodyPr/>
          <a:lstStyle/>
          <a:p>
            <a:r>
              <a:rPr lang="en-AU"/>
              <a:t>Semester 1 2012</a:t>
            </a:r>
            <a:endParaRPr lang="ru-RU"/>
          </a:p>
        </p:txBody>
      </p:sp>
      <p:sp>
        <p:nvSpPr>
          <p:cNvPr id="6" name="Header Placeholder 5"/>
          <p:cNvSpPr>
            <a:spLocks noGrp="1"/>
          </p:cNvSpPr>
          <p:nvPr>
            <p:ph type="hdr" sz="quarter" idx="12"/>
          </p:nvPr>
        </p:nvSpPr>
        <p:spPr/>
        <p:txBody>
          <a:bodyPr/>
          <a:lstStyle/>
          <a:p>
            <a:r>
              <a:rPr lang="en-AU"/>
              <a:t>FINM2401</a:t>
            </a:r>
            <a:endParaRPr lang="ru-RU"/>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Compared to payments at the end of each quarter, we lose the payment in period 80 (which earned no interest), and gain a payment</a:t>
            </a:r>
            <a:r>
              <a:rPr lang="en-US" baseline="0" dirty="0"/>
              <a:t> in period 0 (today) which earns 80 quarters of interest.  Alternatively, each payment earns one period more interest.</a:t>
            </a:r>
            <a:endParaRPr lang="en-US" baseline="0" dirty="0"/>
          </a:p>
          <a:p>
            <a:endParaRPr lang="en-AU" dirty="0"/>
          </a:p>
        </p:txBody>
      </p:sp>
      <p:sp>
        <p:nvSpPr>
          <p:cNvPr id="4" name="Slide Number Placeholder 3"/>
          <p:cNvSpPr>
            <a:spLocks noGrp="1"/>
          </p:cNvSpPr>
          <p:nvPr>
            <p:ph type="sldNum" sz="quarter" idx="10"/>
          </p:nvPr>
        </p:nvSpPr>
        <p:spPr/>
        <p:txBody>
          <a:bodyPr/>
          <a:lstStyle/>
          <a:p>
            <a:fld id="{5F82CFFB-F513-4651-9D7D-439B96577122}" type="slidenum">
              <a:rPr lang="ru-RU" smtClean="0"/>
            </a:fld>
            <a:endParaRPr lang="ru-RU"/>
          </a:p>
        </p:txBody>
      </p:sp>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9572" y="5779203"/>
            <a:ext cx="3684953" cy="2965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AU"/>
              <a:t>Semester 1 2012</a:t>
            </a:r>
            <a:endParaRPr lang="ru-RU"/>
          </a:p>
        </p:txBody>
      </p:sp>
      <p:sp>
        <p:nvSpPr>
          <p:cNvPr id="6" name="Header Placeholder 5"/>
          <p:cNvSpPr>
            <a:spLocks noGrp="1"/>
          </p:cNvSpPr>
          <p:nvPr>
            <p:ph type="hdr" sz="quarter" idx="12"/>
          </p:nvPr>
        </p:nvSpPr>
        <p:spPr/>
        <p:txBody>
          <a:bodyPr/>
          <a:lstStyle/>
          <a:p>
            <a:r>
              <a:rPr lang="en-AU"/>
              <a:t>FINM2401</a:t>
            </a:r>
            <a:endParaRPr lang="ru-RU"/>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ea typeface="MS PGothic" panose="020B0600070205080204" pitchFamily="1" charset="-128"/>
              </a:defRPr>
            </a:lvl1pPr>
            <a:lvl2pPr marL="770255" indent="-295910">
              <a:defRPr sz="2500">
                <a:solidFill>
                  <a:schemeClr val="tx1"/>
                </a:solidFill>
                <a:latin typeface="Arial" panose="020B0604020202020204" pitchFamily="34" charset="0"/>
                <a:ea typeface="MS PGothic" panose="020B0600070205080204" pitchFamily="1" charset="-128"/>
              </a:defRPr>
            </a:lvl2pPr>
            <a:lvl3pPr marL="1184910" indent="-236855">
              <a:defRPr sz="2500">
                <a:solidFill>
                  <a:schemeClr val="tx1"/>
                </a:solidFill>
                <a:latin typeface="Arial" panose="020B0604020202020204" pitchFamily="34" charset="0"/>
                <a:ea typeface="MS PGothic" panose="020B0600070205080204" pitchFamily="1" charset="-128"/>
              </a:defRPr>
            </a:lvl3pPr>
            <a:lvl4pPr marL="1658620" indent="-236855">
              <a:defRPr sz="2500">
                <a:solidFill>
                  <a:schemeClr val="tx1"/>
                </a:solidFill>
                <a:latin typeface="Arial" panose="020B0604020202020204" pitchFamily="34" charset="0"/>
                <a:ea typeface="MS PGothic" panose="020B0600070205080204" pitchFamily="1" charset="-128"/>
              </a:defRPr>
            </a:lvl4pPr>
            <a:lvl5pPr marL="2132330" indent="-236855">
              <a:defRPr sz="2500">
                <a:solidFill>
                  <a:schemeClr val="tx1"/>
                </a:solidFill>
                <a:latin typeface="Arial" panose="020B0604020202020204" pitchFamily="34" charset="0"/>
                <a:ea typeface="MS PGothic" panose="020B0600070205080204" pitchFamily="1" charset="-128"/>
              </a:defRPr>
            </a:lvl5pPr>
            <a:lvl6pPr marL="260604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6pPr>
            <a:lvl7pPr marL="307975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7pPr>
            <a:lvl8pPr marL="355409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8pPr>
            <a:lvl9pPr marL="402780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9pPr>
          </a:lstStyle>
          <a:p>
            <a:fld id="{A066C196-BBF7-47CB-8FD4-BB3836DAEBD1}" type="slidenum">
              <a:rPr lang="en-US" sz="1200"/>
            </a:fld>
            <a:endParaRPr lang="en-US" sz="1200"/>
          </a:p>
        </p:txBody>
      </p:sp>
      <p:sp>
        <p:nvSpPr>
          <p:cNvPr id="188419" name="Rectangle 2"/>
          <p:cNvSpPr>
            <a:spLocks noGrp="1" noRot="1" noChangeAspect="1" noChangeArrowheads="1" noTextEdit="1"/>
          </p:cNvSpPr>
          <p:nvPr>
            <p:ph type="sldImg"/>
          </p:nvPr>
        </p:nvSpPr>
        <p:spPr>
          <a:solidFill>
            <a:srgbClr val="FFFFFF"/>
          </a:solidFill>
        </p:spPr>
      </p:sp>
      <p:sp>
        <p:nvSpPr>
          <p:cNvPr id="188420" name="Rectangle 3"/>
          <p:cNvSpPr>
            <a:spLocks noGrp="1" noChangeArrowheads="1"/>
          </p:cNvSpPr>
          <p:nvPr>
            <p:ph type="body" idx="1"/>
          </p:nvPr>
        </p:nvSpPr>
        <p:spPr>
          <a:xfrm>
            <a:off x="709931" y="4856163"/>
            <a:ext cx="5679440" cy="4600575"/>
          </a:xfrm>
          <a:solidFill>
            <a:srgbClr val="FFFFFF"/>
          </a:solidFill>
          <a:ln>
            <a:noFill/>
          </a:ln>
        </p:spPr>
        <p:txBody>
          <a:bodyPr/>
          <a:lstStyle/>
          <a:p>
            <a:pPr eaLnBrk="1" hangingPunct="1"/>
            <a:r>
              <a:rPr lang="en-US" dirty="0">
                <a:ea typeface="MS PGothic" panose="020B0600070205080204" pitchFamily="1" charset="-128"/>
              </a:rPr>
              <a:t>Note that r must be strictly greater than g (or else denominator is zero or negative)</a:t>
            </a:r>
            <a:endParaRPr lang="en-US" dirty="0">
              <a:ea typeface="MS PGothic" panose="020B0600070205080204" pitchFamily="1" charset="-128"/>
            </a:endParaRPr>
          </a:p>
        </p:txBody>
      </p:sp>
      <p:sp>
        <p:nvSpPr>
          <p:cNvPr id="2" name="Footer Placeholder 1"/>
          <p:cNvSpPr>
            <a:spLocks noGrp="1"/>
          </p:cNvSpPr>
          <p:nvPr>
            <p:ph type="ftr" sz="quarter" idx="10"/>
          </p:nvPr>
        </p:nvSpPr>
        <p:spPr/>
        <p:txBody>
          <a:bodyPr/>
          <a:lstStyle/>
          <a:p>
            <a:r>
              <a:rPr lang="en-AU"/>
              <a:t>Semester 1 2012</a:t>
            </a:r>
            <a:endParaRPr lang="ru-RU"/>
          </a:p>
        </p:txBody>
      </p:sp>
      <p:sp>
        <p:nvSpPr>
          <p:cNvPr id="3" name="Header Placeholder 2"/>
          <p:cNvSpPr>
            <a:spLocks noGrp="1"/>
          </p:cNvSpPr>
          <p:nvPr>
            <p:ph type="hdr" sz="quarter" idx="11"/>
          </p:nvPr>
        </p:nvSpPr>
        <p:spPr/>
        <p:txBody>
          <a:bodyPr/>
          <a:lstStyle/>
          <a:p>
            <a:r>
              <a:rPr lang="en-AU"/>
              <a:t>FINM2401</a:t>
            </a:r>
            <a:endParaRPr lang="ru-RU"/>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F82CFFB-F513-4651-9D7D-439B96577122}" type="slidenum">
              <a:rPr lang="ru-RU" smtClean="0"/>
            </a:fld>
            <a:endParaRPr lang="ru-RU"/>
          </a:p>
        </p:txBody>
      </p:sp>
      <p:sp>
        <p:nvSpPr>
          <p:cNvPr id="5" name="Footer Placeholder 4"/>
          <p:cNvSpPr>
            <a:spLocks noGrp="1"/>
          </p:cNvSpPr>
          <p:nvPr>
            <p:ph type="ftr" sz="quarter" idx="11"/>
          </p:nvPr>
        </p:nvSpPr>
        <p:spPr/>
        <p:txBody>
          <a:bodyPr/>
          <a:lstStyle/>
          <a:p>
            <a:r>
              <a:rPr lang="en-AU"/>
              <a:t>Semester 1 2012</a:t>
            </a:r>
            <a:endParaRPr lang="ru-RU"/>
          </a:p>
        </p:txBody>
      </p:sp>
      <p:sp>
        <p:nvSpPr>
          <p:cNvPr id="6" name="Header Placeholder 5"/>
          <p:cNvSpPr>
            <a:spLocks noGrp="1"/>
          </p:cNvSpPr>
          <p:nvPr>
            <p:ph type="hdr" sz="quarter" idx="12"/>
          </p:nvPr>
        </p:nvSpPr>
        <p:spPr/>
        <p:txBody>
          <a:bodyPr/>
          <a:lstStyle/>
          <a:p>
            <a:r>
              <a:rPr lang="en-AU"/>
              <a:t>FINM2401</a:t>
            </a:r>
            <a:endParaRPr lang="ru-RU"/>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F82CFFB-F513-4651-9D7D-439B96577122}" type="slidenum">
              <a:rPr lang="ru-RU" smtClean="0"/>
            </a:fld>
            <a:endParaRPr lang="ru-RU"/>
          </a:p>
        </p:txBody>
      </p:sp>
      <p:sp>
        <p:nvSpPr>
          <p:cNvPr id="5" name="Footer Placeholder 4"/>
          <p:cNvSpPr>
            <a:spLocks noGrp="1"/>
          </p:cNvSpPr>
          <p:nvPr>
            <p:ph type="ftr" sz="quarter" idx="11"/>
          </p:nvPr>
        </p:nvSpPr>
        <p:spPr/>
        <p:txBody>
          <a:bodyPr/>
          <a:lstStyle/>
          <a:p>
            <a:r>
              <a:rPr lang="en-AU"/>
              <a:t>Semester 1 2012</a:t>
            </a:r>
            <a:endParaRPr lang="ru-RU"/>
          </a:p>
        </p:txBody>
      </p:sp>
      <p:sp>
        <p:nvSpPr>
          <p:cNvPr id="6" name="Header Placeholder 5"/>
          <p:cNvSpPr>
            <a:spLocks noGrp="1"/>
          </p:cNvSpPr>
          <p:nvPr>
            <p:ph type="hdr" sz="quarter" idx="12"/>
          </p:nvPr>
        </p:nvSpPr>
        <p:spPr/>
        <p:txBody>
          <a:bodyPr/>
          <a:lstStyle/>
          <a:p>
            <a:r>
              <a:rPr lang="en-AU"/>
              <a:t>FINM2401</a:t>
            </a:r>
            <a:endParaRPr lang="ru-RU"/>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ea typeface="MS PGothic" panose="020B0600070205080204" pitchFamily="1" charset="-128"/>
              </a:defRPr>
            </a:lvl1pPr>
            <a:lvl2pPr marL="770255" indent="-295910">
              <a:defRPr sz="2500">
                <a:solidFill>
                  <a:schemeClr val="tx1"/>
                </a:solidFill>
                <a:latin typeface="Arial" panose="020B0604020202020204" pitchFamily="34" charset="0"/>
                <a:ea typeface="MS PGothic" panose="020B0600070205080204" pitchFamily="1" charset="-128"/>
              </a:defRPr>
            </a:lvl2pPr>
            <a:lvl3pPr marL="1184910" indent="-236855">
              <a:defRPr sz="2500">
                <a:solidFill>
                  <a:schemeClr val="tx1"/>
                </a:solidFill>
                <a:latin typeface="Arial" panose="020B0604020202020204" pitchFamily="34" charset="0"/>
                <a:ea typeface="MS PGothic" panose="020B0600070205080204" pitchFamily="1" charset="-128"/>
              </a:defRPr>
            </a:lvl3pPr>
            <a:lvl4pPr marL="1658620" indent="-236855">
              <a:defRPr sz="2500">
                <a:solidFill>
                  <a:schemeClr val="tx1"/>
                </a:solidFill>
                <a:latin typeface="Arial" panose="020B0604020202020204" pitchFamily="34" charset="0"/>
                <a:ea typeface="MS PGothic" panose="020B0600070205080204" pitchFamily="1" charset="-128"/>
              </a:defRPr>
            </a:lvl4pPr>
            <a:lvl5pPr marL="2132330" indent="-236855">
              <a:defRPr sz="2500">
                <a:solidFill>
                  <a:schemeClr val="tx1"/>
                </a:solidFill>
                <a:latin typeface="Arial" panose="020B0604020202020204" pitchFamily="34" charset="0"/>
                <a:ea typeface="MS PGothic" panose="020B0600070205080204" pitchFamily="1" charset="-128"/>
              </a:defRPr>
            </a:lvl5pPr>
            <a:lvl6pPr marL="260604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6pPr>
            <a:lvl7pPr marL="307975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7pPr>
            <a:lvl8pPr marL="355409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8pPr>
            <a:lvl9pPr marL="402780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9pPr>
          </a:lstStyle>
          <a:p>
            <a:fld id="{F6635D8B-17B7-48DE-BB87-A80A8C819CF7}" type="slidenum">
              <a:rPr lang="en-US" sz="1200"/>
            </a:fld>
            <a:endParaRPr lang="en-US" sz="1200"/>
          </a:p>
        </p:txBody>
      </p:sp>
      <p:sp>
        <p:nvSpPr>
          <p:cNvPr id="191491" name="Rectangle 2"/>
          <p:cNvSpPr>
            <a:spLocks noGrp="1" noRot="1" noChangeAspect="1" noChangeArrowheads="1" noTextEdit="1"/>
          </p:cNvSpPr>
          <p:nvPr>
            <p:ph type="sldImg"/>
          </p:nvPr>
        </p:nvSpPr>
        <p:spPr>
          <a:solidFill>
            <a:srgbClr val="FFFFFF"/>
          </a:solidFill>
        </p:spPr>
      </p:sp>
      <p:sp>
        <p:nvSpPr>
          <p:cNvPr id="191492" name="Rectangle 3"/>
          <p:cNvSpPr>
            <a:spLocks noGrp="1" noChangeArrowheads="1"/>
          </p:cNvSpPr>
          <p:nvPr>
            <p:ph type="body" idx="1"/>
          </p:nvPr>
        </p:nvSpPr>
        <p:spPr>
          <a:xfrm>
            <a:off x="709931" y="4856163"/>
            <a:ext cx="5679440" cy="4600575"/>
          </a:xfrm>
          <a:solidFill>
            <a:srgbClr val="FFFFFF"/>
          </a:solidFill>
          <a:ln>
            <a:noFill/>
          </a:ln>
        </p:spPr>
        <p:txBody>
          <a:bodyPr/>
          <a:lstStyle/>
          <a:p>
            <a:pPr eaLnBrk="1" hangingPunct="1"/>
            <a:endParaRPr lang="en-US" dirty="0">
              <a:ea typeface="MS PGothic" panose="020B0600070205080204" pitchFamily="1" charset="-128"/>
            </a:endParaRPr>
          </a:p>
        </p:txBody>
      </p:sp>
      <p:sp>
        <p:nvSpPr>
          <p:cNvPr id="2" name="Footer Placeholder 1"/>
          <p:cNvSpPr>
            <a:spLocks noGrp="1"/>
          </p:cNvSpPr>
          <p:nvPr>
            <p:ph type="ftr" sz="quarter" idx="10"/>
          </p:nvPr>
        </p:nvSpPr>
        <p:spPr/>
        <p:txBody>
          <a:bodyPr/>
          <a:lstStyle/>
          <a:p>
            <a:r>
              <a:rPr lang="en-AU"/>
              <a:t>Semester 1 2012</a:t>
            </a:r>
            <a:endParaRPr lang="ru-RU"/>
          </a:p>
        </p:txBody>
      </p:sp>
      <p:sp>
        <p:nvSpPr>
          <p:cNvPr id="3" name="Header Placeholder 2"/>
          <p:cNvSpPr>
            <a:spLocks noGrp="1"/>
          </p:cNvSpPr>
          <p:nvPr>
            <p:ph type="hdr" sz="quarter" idx="11"/>
          </p:nvPr>
        </p:nvSpPr>
        <p:spPr/>
        <p:txBody>
          <a:bodyPr/>
          <a:lstStyle/>
          <a:p>
            <a:r>
              <a:rPr lang="en-AU"/>
              <a:t>FINM2401</a:t>
            </a:r>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F82CFFB-F513-4651-9D7D-439B96577122}" type="slidenum">
              <a:rPr lang="ru-RU" smtClean="0"/>
            </a:fld>
            <a:endParaRPr lang="ru-RU"/>
          </a:p>
        </p:txBody>
      </p:sp>
      <p:sp>
        <p:nvSpPr>
          <p:cNvPr id="5" name="Header Placeholder 4"/>
          <p:cNvSpPr>
            <a:spLocks noGrp="1"/>
          </p:cNvSpPr>
          <p:nvPr>
            <p:ph type="hdr" sz="quarter" idx="11"/>
          </p:nvPr>
        </p:nvSpPr>
        <p:spPr/>
        <p:txBody>
          <a:bodyPr/>
          <a:lstStyle/>
          <a:p>
            <a:r>
              <a:rPr lang="en-AU"/>
              <a:t>FINM2401 Lecture 1</a:t>
            </a:r>
            <a:endParaRPr lang="ru-RU"/>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all contributions</a:t>
            </a:r>
            <a:r>
              <a:rPr lang="en-US" baseline="0" dirty="0"/>
              <a:t> attract tax at 15%.  Income is also taxed at 15%, but due to dividend imputation the effective tax rate may be much lower.</a:t>
            </a:r>
            <a:endParaRPr lang="en-US" baseline="0" dirty="0"/>
          </a:p>
          <a:p>
            <a:endParaRPr lang="en-US" baseline="0" dirty="0"/>
          </a:p>
          <a:p>
            <a:r>
              <a:rPr lang="en-US" baseline="0" dirty="0"/>
              <a:t>60,000 growing at 3% for 40 years implies an ending salary of $195,000+</a:t>
            </a:r>
            <a:endParaRPr lang="en-AU" dirty="0"/>
          </a:p>
        </p:txBody>
      </p:sp>
      <p:sp>
        <p:nvSpPr>
          <p:cNvPr id="4" name="Slide Number Placeholder 3"/>
          <p:cNvSpPr>
            <a:spLocks noGrp="1"/>
          </p:cNvSpPr>
          <p:nvPr>
            <p:ph type="sldNum" sz="quarter" idx="10"/>
          </p:nvPr>
        </p:nvSpPr>
        <p:spPr/>
        <p:txBody>
          <a:bodyPr/>
          <a:lstStyle/>
          <a:p>
            <a:fld id="{5F82CFFB-F513-4651-9D7D-439B96577122}" type="slidenum">
              <a:rPr lang="ru-RU" smtClean="0"/>
            </a:fld>
            <a:endParaRPr lang="ru-RU"/>
          </a:p>
        </p:txBody>
      </p:sp>
      <p:sp>
        <p:nvSpPr>
          <p:cNvPr id="5" name="Footer Placeholder 4"/>
          <p:cNvSpPr>
            <a:spLocks noGrp="1"/>
          </p:cNvSpPr>
          <p:nvPr>
            <p:ph type="ftr" sz="quarter" idx="11"/>
          </p:nvPr>
        </p:nvSpPr>
        <p:spPr/>
        <p:txBody>
          <a:bodyPr/>
          <a:lstStyle/>
          <a:p>
            <a:r>
              <a:rPr lang="en-AU"/>
              <a:t>Semester 1 2012</a:t>
            </a:r>
            <a:endParaRPr lang="ru-RU"/>
          </a:p>
        </p:txBody>
      </p:sp>
      <p:sp>
        <p:nvSpPr>
          <p:cNvPr id="6" name="Header Placeholder 5"/>
          <p:cNvSpPr>
            <a:spLocks noGrp="1"/>
          </p:cNvSpPr>
          <p:nvPr>
            <p:ph type="hdr" sz="quarter" idx="12"/>
          </p:nvPr>
        </p:nvSpPr>
        <p:spPr/>
        <p:txBody>
          <a:bodyPr/>
          <a:lstStyle/>
          <a:p>
            <a:r>
              <a:rPr lang="en-AU"/>
              <a:t>FINM2401</a:t>
            </a:r>
            <a:endParaRPr lang="ru-RU"/>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prices will be higher then too.  $1m may not be enough, but you will probably have savings outside of superannuation as well (such as home equity).</a:t>
            </a:r>
            <a:endParaRPr lang="en-AU" dirty="0"/>
          </a:p>
        </p:txBody>
      </p:sp>
      <p:sp>
        <p:nvSpPr>
          <p:cNvPr id="4" name="Slide Number Placeholder 3"/>
          <p:cNvSpPr>
            <a:spLocks noGrp="1"/>
          </p:cNvSpPr>
          <p:nvPr>
            <p:ph type="sldNum" sz="quarter" idx="10"/>
          </p:nvPr>
        </p:nvSpPr>
        <p:spPr/>
        <p:txBody>
          <a:bodyPr/>
          <a:lstStyle/>
          <a:p>
            <a:fld id="{5F82CFFB-F513-4651-9D7D-439B96577122}" type="slidenum">
              <a:rPr lang="ru-RU" smtClean="0"/>
            </a:fld>
            <a:endParaRPr lang="ru-RU"/>
          </a:p>
        </p:txBody>
      </p:sp>
      <p:sp>
        <p:nvSpPr>
          <p:cNvPr id="5" name="Footer Placeholder 4"/>
          <p:cNvSpPr>
            <a:spLocks noGrp="1"/>
          </p:cNvSpPr>
          <p:nvPr>
            <p:ph type="ftr" sz="quarter" idx="11"/>
          </p:nvPr>
        </p:nvSpPr>
        <p:spPr/>
        <p:txBody>
          <a:bodyPr/>
          <a:lstStyle/>
          <a:p>
            <a:r>
              <a:rPr lang="en-AU"/>
              <a:t>Semester 1 2012</a:t>
            </a:r>
            <a:endParaRPr lang="ru-RU"/>
          </a:p>
        </p:txBody>
      </p:sp>
      <p:sp>
        <p:nvSpPr>
          <p:cNvPr id="6" name="Header Placeholder 5"/>
          <p:cNvSpPr>
            <a:spLocks noGrp="1"/>
          </p:cNvSpPr>
          <p:nvPr>
            <p:ph type="hdr" sz="quarter" idx="12"/>
          </p:nvPr>
        </p:nvSpPr>
        <p:spPr/>
        <p:txBody>
          <a:bodyPr/>
          <a:lstStyle/>
          <a:p>
            <a:r>
              <a:rPr lang="en-AU"/>
              <a:t>FINM2401</a:t>
            </a:r>
            <a:endParaRPr lang="ru-RU"/>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F82CFFB-F513-4651-9D7D-439B96577122}" type="slidenum">
              <a:rPr lang="ru-RU" smtClean="0"/>
            </a:fld>
            <a:endParaRPr lang="ru-RU"/>
          </a:p>
        </p:txBody>
      </p:sp>
      <p:sp>
        <p:nvSpPr>
          <p:cNvPr id="5" name="Footer Placeholder 4"/>
          <p:cNvSpPr>
            <a:spLocks noGrp="1"/>
          </p:cNvSpPr>
          <p:nvPr>
            <p:ph type="ftr" sz="quarter" idx="11"/>
          </p:nvPr>
        </p:nvSpPr>
        <p:spPr/>
        <p:txBody>
          <a:bodyPr/>
          <a:lstStyle/>
          <a:p>
            <a:r>
              <a:rPr lang="en-AU"/>
              <a:t>Semester 1 2012</a:t>
            </a:r>
            <a:endParaRPr lang="ru-RU"/>
          </a:p>
        </p:txBody>
      </p:sp>
      <p:sp>
        <p:nvSpPr>
          <p:cNvPr id="6" name="Header Placeholder 5"/>
          <p:cNvSpPr>
            <a:spLocks noGrp="1"/>
          </p:cNvSpPr>
          <p:nvPr>
            <p:ph type="hdr" sz="quarter" idx="12"/>
          </p:nvPr>
        </p:nvSpPr>
        <p:spPr/>
        <p:txBody>
          <a:bodyPr/>
          <a:lstStyle/>
          <a:p>
            <a:r>
              <a:rPr lang="en-AU"/>
              <a:t>FINM2401</a:t>
            </a:r>
            <a:endParaRPr lang="ru-RU"/>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ea typeface="MS PGothic" panose="020B0600070205080204" pitchFamily="1" charset="-128"/>
              </a:defRPr>
            </a:lvl1pPr>
            <a:lvl2pPr marL="770255" indent="-295910">
              <a:defRPr sz="2500">
                <a:solidFill>
                  <a:schemeClr val="tx1"/>
                </a:solidFill>
                <a:latin typeface="Arial" panose="020B0604020202020204" pitchFamily="34" charset="0"/>
                <a:ea typeface="MS PGothic" panose="020B0600070205080204" pitchFamily="1" charset="-128"/>
              </a:defRPr>
            </a:lvl2pPr>
            <a:lvl3pPr marL="1184910" indent="-236855">
              <a:defRPr sz="2500">
                <a:solidFill>
                  <a:schemeClr val="tx1"/>
                </a:solidFill>
                <a:latin typeface="Arial" panose="020B0604020202020204" pitchFamily="34" charset="0"/>
                <a:ea typeface="MS PGothic" panose="020B0600070205080204" pitchFamily="1" charset="-128"/>
              </a:defRPr>
            </a:lvl3pPr>
            <a:lvl4pPr marL="1658620" indent="-236855">
              <a:defRPr sz="2500">
                <a:solidFill>
                  <a:schemeClr val="tx1"/>
                </a:solidFill>
                <a:latin typeface="Arial" panose="020B0604020202020204" pitchFamily="34" charset="0"/>
                <a:ea typeface="MS PGothic" panose="020B0600070205080204" pitchFamily="1" charset="-128"/>
              </a:defRPr>
            </a:lvl4pPr>
            <a:lvl5pPr marL="2132330" indent="-236855">
              <a:defRPr sz="2500">
                <a:solidFill>
                  <a:schemeClr val="tx1"/>
                </a:solidFill>
                <a:latin typeface="Arial" panose="020B0604020202020204" pitchFamily="34" charset="0"/>
                <a:ea typeface="MS PGothic" panose="020B0600070205080204" pitchFamily="1" charset="-128"/>
              </a:defRPr>
            </a:lvl5pPr>
            <a:lvl6pPr marL="260604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6pPr>
            <a:lvl7pPr marL="307975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7pPr>
            <a:lvl8pPr marL="355409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8pPr>
            <a:lvl9pPr marL="402780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9pPr>
          </a:lstStyle>
          <a:p>
            <a:fld id="{B1FA0B1B-6BE9-4DCE-85BB-1C081D49D2BF}" type="slidenum">
              <a:rPr lang="en-US" sz="1200"/>
            </a:fld>
            <a:endParaRPr lang="en-US" sz="1200"/>
          </a:p>
        </p:txBody>
      </p:sp>
      <p:sp>
        <p:nvSpPr>
          <p:cNvPr id="194563" name="Rectangle 2"/>
          <p:cNvSpPr>
            <a:spLocks noGrp="1" noRot="1" noChangeAspect="1" noChangeArrowheads="1" noTextEdit="1"/>
          </p:cNvSpPr>
          <p:nvPr>
            <p:ph type="sldImg"/>
          </p:nvPr>
        </p:nvSpPr>
        <p:spPr>
          <a:solidFill>
            <a:srgbClr val="FFFFFF"/>
          </a:solidFill>
        </p:spPr>
      </p:sp>
      <p:sp>
        <p:nvSpPr>
          <p:cNvPr id="194564" name="Rectangle 3"/>
          <p:cNvSpPr>
            <a:spLocks noGrp="1" noChangeArrowheads="1"/>
          </p:cNvSpPr>
          <p:nvPr>
            <p:ph type="body" idx="1"/>
          </p:nvPr>
        </p:nvSpPr>
        <p:spPr>
          <a:xfrm>
            <a:off x="709931" y="4856163"/>
            <a:ext cx="5679440" cy="4600575"/>
          </a:xfrm>
          <a:solidFill>
            <a:srgbClr val="FFFFFF"/>
          </a:solidFill>
          <a:ln>
            <a:noFill/>
          </a:ln>
        </p:spPr>
        <p:txBody>
          <a:bodyPr/>
          <a:lstStyle/>
          <a:p>
            <a:pPr eaLnBrk="1" hangingPunct="1"/>
            <a:r>
              <a:rPr lang="en-US" dirty="0">
                <a:ea typeface="MS PGothic" panose="020B0600070205080204" pitchFamily="1" charset="-128"/>
              </a:rPr>
              <a:t>Note that because the equation equals zero, some terms will be positive and some terms will be negative.  Convention is to make outflows negative.  So if you’re borrowing money the payments are negative and the initial amount borrowed is positive.</a:t>
            </a:r>
            <a:endParaRPr lang="en-US" dirty="0">
              <a:ea typeface="MS PGothic" panose="020B0600070205080204" pitchFamily="1" charset="-128"/>
            </a:endParaRPr>
          </a:p>
        </p:txBody>
      </p:sp>
      <p:sp>
        <p:nvSpPr>
          <p:cNvPr id="2" name="Footer Placeholder 1"/>
          <p:cNvSpPr>
            <a:spLocks noGrp="1"/>
          </p:cNvSpPr>
          <p:nvPr>
            <p:ph type="ftr" sz="quarter" idx="10"/>
          </p:nvPr>
        </p:nvSpPr>
        <p:spPr/>
        <p:txBody>
          <a:bodyPr/>
          <a:lstStyle/>
          <a:p>
            <a:r>
              <a:rPr lang="en-AU"/>
              <a:t>Semester 1 2012</a:t>
            </a:r>
            <a:endParaRPr lang="ru-RU"/>
          </a:p>
        </p:txBody>
      </p:sp>
      <p:sp>
        <p:nvSpPr>
          <p:cNvPr id="3" name="Header Placeholder 2"/>
          <p:cNvSpPr>
            <a:spLocks noGrp="1"/>
          </p:cNvSpPr>
          <p:nvPr>
            <p:ph type="hdr" sz="quarter" idx="11"/>
          </p:nvPr>
        </p:nvSpPr>
        <p:spPr/>
        <p:txBody>
          <a:bodyPr/>
          <a:lstStyle/>
          <a:p>
            <a:r>
              <a:rPr lang="en-AU"/>
              <a:t>FINM2401</a:t>
            </a:r>
            <a:endParaRPr lang="ru-RU"/>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Excel formula =FV(0.052,15,-500,0) – the </a:t>
            </a:r>
            <a:r>
              <a:rPr lang="en-US" dirty="0" err="1"/>
              <a:t>pv</a:t>
            </a:r>
            <a:r>
              <a:rPr lang="en-US" dirty="0"/>
              <a:t> is optional</a:t>
            </a:r>
            <a:endParaRPr lang="en-AU" dirty="0"/>
          </a:p>
        </p:txBody>
      </p:sp>
      <p:sp>
        <p:nvSpPr>
          <p:cNvPr id="4" name="Slide Number Placeholder 3"/>
          <p:cNvSpPr>
            <a:spLocks noGrp="1"/>
          </p:cNvSpPr>
          <p:nvPr>
            <p:ph type="sldNum" sz="quarter" idx="10"/>
          </p:nvPr>
        </p:nvSpPr>
        <p:spPr/>
        <p:txBody>
          <a:bodyPr/>
          <a:lstStyle/>
          <a:p>
            <a:fld id="{5F82CFFB-F513-4651-9D7D-439B96577122}" type="slidenum">
              <a:rPr lang="ru-RU" smtClean="0"/>
            </a:fld>
            <a:endParaRPr lang="ru-RU"/>
          </a:p>
        </p:txBody>
      </p:sp>
      <p:sp>
        <p:nvSpPr>
          <p:cNvPr id="5" name="Footer Placeholder 4"/>
          <p:cNvSpPr>
            <a:spLocks noGrp="1"/>
          </p:cNvSpPr>
          <p:nvPr>
            <p:ph type="ftr" sz="quarter" idx="11"/>
          </p:nvPr>
        </p:nvSpPr>
        <p:spPr/>
        <p:txBody>
          <a:bodyPr/>
          <a:lstStyle/>
          <a:p>
            <a:r>
              <a:rPr lang="en-AU"/>
              <a:t>Semester 1 2012</a:t>
            </a:r>
            <a:endParaRPr lang="ru-RU"/>
          </a:p>
        </p:txBody>
      </p:sp>
      <p:sp>
        <p:nvSpPr>
          <p:cNvPr id="6" name="Header Placeholder 5"/>
          <p:cNvSpPr>
            <a:spLocks noGrp="1"/>
          </p:cNvSpPr>
          <p:nvPr>
            <p:ph type="hdr" sz="quarter" idx="12"/>
          </p:nvPr>
        </p:nvSpPr>
        <p:spPr/>
        <p:txBody>
          <a:bodyPr/>
          <a:lstStyle/>
          <a:p>
            <a:r>
              <a:rPr lang="en-AU"/>
              <a:t>FINM2401</a:t>
            </a:r>
            <a:endParaRPr lang="ru-RU"/>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ea typeface="MS PGothic" panose="020B0600070205080204" pitchFamily="1" charset="-128"/>
              </a:defRPr>
            </a:lvl1pPr>
            <a:lvl2pPr marL="770255" indent="-295910">
              <a:defRPr sz="2500">
                <a:solidFill>
                  <a:schemeClr val="tx1"/>
                </a:solidFill>
                <a:latin typeface="Arial" panose="020B0604020202020204" pitchFamily="34" charset="0"/>
                <a:ea typeface="MS PGothic" panose="020B0600070205080204" pitchFamily="1" charset="-128"/>
              </a:defRPr>
            </a:lvl2pPr>
            <a:lvl3pPr marL="1184910" indent="-236855">
              <a:defRPr sz="2500">
                <a:solidFill>
                  <a:schemeClr val="tx1"/>
                </a:solidFill>
                <a:latin typeface="Arial" panose="020B0604020202020204" pitchFamily="34" charset="0"/>
                <a:ea typeface="MS PGothic" panose="020B0600070205080204" pitchFamily="1" charset="-128"/>
              </a:defRPr>
            </a:lvl3pPr>
            <a:lvl4pPr marL="1658620" indent="-236855">
              <a:defRPr sz="2500">
                <a:solidFill>
                  <a:schemeClr val="tx1"/>
                </a:solidFill>
                <a:latin typeface="Arial" panose="020B0604020202020204" pitchFamily="34" charset="0"/>
                <a:ea typeface="MS PGothic" panose="020B0600070205080204" pitchFamily="1" charset="-128"/>
              </a:defRPr>
            </a:lvl4pPr>
            <a:lvl5pPr marL="2132330" indent="-236855">
              <a:defRPr sz="2500">
                <a:solidFill>
                  <a:schemeClr val="tx1"/>
                </a:solidFill>
                <a:latin typeface="Arial" panose="020B0604020202020204" pitchFamily="34" charset="0"/>
                <a:ea typeface="MS PGothic" panose="020B0600070205080204" pitchFamily="1" charset="-128"/>
              </a:defRPr>
            </a:lvl5pPr>
            <a:lvl6pPr marL="260604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6pPr>
            <a:lvl7pPr marL="307975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7pPr>
            <a:lvl8pPr marL="355409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8pPr>
            <a:lvl9pPr marL="402780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9pPr>
          </a:lstStyle>
          <a:p>
            <a:fld id="{87948612-0BDD-44FD-8EC3-4F6083F73F1B}" type="slidenum">
              <a:rPr lang="en-US" sz="1200"/>
            </a:fld>
            <a:endParaRPr lang="en-US" sz="1200"/>
          </a:p>
        </p:txBody>
      </p:sp>
      <p:sp>
        <p:nvSpPr>
          <p:cNvPr id="199683" name="Rectangle 2"/>
          <p:cNvSpPr>
            <a:spLocks noGrp="1" noRot="1" noChangeAspect="1" noChangeArrowheads="1" noTextEdit="1"/>
          </p:cNvSpPr>
          <p:nvPr>
            <p:ph type="sldImg"/>
          </p:nvPr>
        </p:nvSpPr>
        <p:spPr>
          <a:solidFill>
            <a:srgbClr val="FFFFFF"/>
          </a:solidFill>
        </p:spPr>
      </p:sp>
      <p:sp>
        <p:nvSpPr>
          <p:cNvPr id="199684" name="Rectangle 3"/>
          <p:cNvSpPr>
            <a:spLocks noGrp="1" noChangeArrowheads="1"/>
          </p:cNvSpPr>
          <p:nvPr>
            <p:ph type="body" idx="1"/>
          </p:nvPr>
        </p:nvSpPr>
        <p:spPr>
          <a:xfrm>
            <a:off x="709931" y="4856163"/>
            <a:ext cx="5679440" cy="4600575"/>
          </a:xfrm>
          <a:solidFill>
            <a:srgbClr val="FFFFFF"/>
          </a:solidFill>
          <a:ln>
            <a:noFill/>
          </a:ln>
        </p:spPr>
        <p:txBody>
          <a:bodyPr/>
          <a:lstStyle/>
          <a:p>
            <a:pPr eaLnBrk="1" hangingPunct="1"/>
            <a:endParaRPr lang="en-US" dirty="0">
              <a:ea typeface="MS PGothic" panose="020B0600070205080204" pitchFamily="1" charset="-128"/>
            </a:endParaRPr>
          </a:p>
        </p:txBody>
      </p:sp>
      <p:sp>
        <p:nvSpPr>
          <p:cNvPr id="2" name="Footer Placeholder 1"/>
          <p:cNvSpPr>
            <a:spLocks noGrp="1"/>
          </p:cNvSpPr>
          <p:nvPr>
            <p:ph type="ftr" sz="quarter" idx="10"/>
          </p:nvPr>
        </p:nvSpPr>
        <p:spPr/>
        <p:txBody>
          <a:bodyPr/>
          <a:lstStyle/>
          <a:p>
            <a:r>
              <a:rPr lang="en-AU"/>
              <a:t>Semester 1 2012</a:t>
            </a:r>
            <a:endParaRPr lang="ru-RU"/>
          </a:p>
        </p:txBody>
      </p:sp>
      <p:sp>
        <p:nvSpPr>
          <p:cNvPr id="3" name="Header Placeholder 2"/>
          <p:cNvSpPr>
            <a:spLocks noGrp="1"/>
          </p:cNvSpPr>
          <p:nvPr>
            <p:ph type="hdr" sz="quarter" idx="11"/>
          </p:nvPr>
        </p:nvSpPr>
        <p:spPr/>
        <p:txBody>
          <a:bodyPr/>
          <a:lstStyle/>
          <a:p>
            <a:r>
              <a:rPr lang="en-AU"/>
              <a:t>FINM2401</a:t>
            </a:r>
            <a:endParaRPr lang="ru-RU"/>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ea typeface="MS PGothic" panose="020B0600070205080204" pitchFamily="1" charset="-128"/>
              </a:defRPr>
            </a:lvl1pPr>
            <a:lvl2pPr marL="770255" indent="-295910">
              <a:defRPr sz="2500">
                <a:solidFill>
                  <a:schemeClr val="tx1"/>
                </a:solidFill>
                <a:latin typeface="Arial" panose="020B0604020202020204" pitchFamily="34" charset="0"/>
                <a:ea typeface="MS PGothic" panose="020B0600070205080204" pitchFamily="1" charset="-128"/>
              </a:defRPr>
            </a:lvl2pPr>
            <a:lvl3pPr marL="1184910" indent="-236855">
              <a:defRPr sz="2500">
                <a:solidFill>
                  <a:schemeClr val="tx1"/>
                </a:solidFill>
                <a:latin typeface="Arial" panose="020B0604020202020204" pitchFamily="34" charset="0"/>
                <a:ea typeface="MS PGothic" panose="020B0600070205080204" pitchFamily="1" charset="-128"/>
              </a:defRPr>
            </a:lvl3pPr>
            <a:lvl4pPr marL="1658620" indent="-236855">
              <a:defRPr sz="2500">
                <a:solidFill>
                  <a:schemeClr val="tx1"/>
                </a:solidFill>
                <a:latin typeface="Arial" panose="020B0604020202020204" pitchFamily="34" charset="0"/>
                <a:ea typeface="MS PGothic" panose="020B0600070205080204" pitchFamily="1" charset="-128"/>
              </a:defRPr>
            </a:lvl4pPr>
            <a:lvl5pPr marL="2132330" indent="-236855">
              <a:defRPr sz="2500">
                <a:solidFill>
                  <a:schemeClr val="tx1"/>
                </a:solidFill>
                <a:latin typeface="Arial" panose="020B0604020202020204" pitchFamily="34" charset="0"/>
                <a:ea typeface="MS PGothic" panose="020B0600070205080204" pitchFamily="1" charset="-128"/>
              </a:defRPr>
            </a:lvl5pPr>
            <a:lvl6pPr marL="260604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6pPr>
            <a:lvl7pPr marL="307975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7pPr>
            <a:lvl8pPr marL="355409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8pPr>
            <a:lvl9pPr marL="402780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9pPr>
          </a:lstStyle>
          <a:p>
            <a:fld id="{3549C180-D37B-496C-A72C-A3EF712D797B}" type="slidenum">
              <a:rPr lang="en-US" sz="1200"/>
            </a:fld>
            <a:endParaRPr lang="en-US" sz="1200"/>
          </a:p>
        </p:txBody>
      </p:sp>
      <p:sp>
        <p:nvSpPr>
          <p:cNvPr id="202755" name="Rectangle 2"/>
          <p:cNvSpPr>
            <a:spLocks noGrp="1" noRot="1" noChangeAspect="1" noChangeArrowheads="1" noTextEdit="1"/>
          </p:cNvSpPr>
          <p:nvPr>
            <p:ph type="sldImg"/>
          </p:nvPr>
        </p:nvSpPr>
        <p:spPr>
          <a:solidFill>
            <a:srgbClr val="FFFFFF"/>
          </a:solidFill>
        </p:spPr>
      </p:sp>
      <p:sp>
        <p:nvSpPr>
          <p:cNvPr id="202756" name="Rectangle 3"/>
          <p:cNvSpPr>
            <a:spLocks noGrp="1" noChangeArrowheads="1"/>
          </p:cNvSpPr>
          <p:nvPr>
            <p:ph type="body" idx="1"/>
          </p:nvPr>
        </p:nvSpPr>
        <p:spPr>
          <a:xfrm>
            <a:off x="709931" y="4856163"/>
            <a:ext cx="5679440" cy="4600575"/>
          </a:xfrm>
          <a:solidFill>
            <a:srgbClr val="FFFFFF"/>
          </a:solidFill>
          <a:ln>
            <a:noFill/>
          </a:ln>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a:t>In some situations, you know the present value and cash flows of an investment opportunity but you do not know the </a:t>
            </a:r>
            <a:r>
              <a:rPr lang="en-US" b="1" dirty="0"/>
              <a:t>internal rate of return (IRR)</a:t>
            </a:r>
            <a:r>
              <a:rPr lang="en-US" dirty="0"/>
              <a:t>, the interest rate that sets the net present value of the cash flows equal to zero.</a:t>
            </a:r>
            <a:endParaRPr lang="en-US" dirty="0"/>
          </a:p>
          <a:p>
            <a:pPr eaLnBrk="1" hangingPunct="1"/>
            <a:endParaRPr lang="en-US" dirty="0">
              <a:ea typeface="MS PGothic" panose="020B0600070205080204" pitchFamily="1" charset="-128"/>
            </a:endParaRPr>
          </a:p>
        </p:txBody>
      </p:sp>
      <p:sp>
        <p:nvSpPr>
          <p:cNvPr id="2" name="Footer Placeholder 1"/>
          <p:cNvSpPr>
            <a:spLocks noGrp="1"/>
          </p:cNvSpPr>
          <p:nvPr>
            <p:ph type="ftr" sz="quarter" idx="10"/>
          </p:nvPr>
        </p:nvSpPr>
        <p:spPr/>
        <p:txBody>
          <a:bodyPr/>
          <a:lstStyle/>
          <a:p>
            <a:r>
              <a:rPr lang="en-AU"/>
              <a:t>Semester 1 2012</a:t>
            </a:r>
            <a:endParaRPr lang="ru-RU"/>
          </a:p>
        </p:txBody>
      </p:sp>
      <p:sp>
        <p:nvSpPr>
          <p:cNvPr id="3" name="Header Placeholder 2"/>
          <p:cNvSpPr>
            <a:spLocks noGrp="1"/>
          </p:cNvSpPr>
          <p:nvPr>
            <p:ph type="hdr" sz="quarter" idx="11"/>
          </p:nvPr>
        </p:nvSpPr>
        <p:spPr/>
        <p:txBody>
          <a:bodyPr/>
          <a:lstStyle/>
          <a:p>
            <a:r>
              <a:rPr lang="en-AU"/>
              <a:t>FINM2401</a:t>
            </a:r>
            <a:endParaRPr lang="ru-RU"/>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Excel formula: =Rate(10,-2500,20000)</a:t>
            </a:r>
            <a:endParaRPr lang="en-AU" dirty="0"/>
          </a:p>
        </p:txBody>
      </p:sp>
      <p:sp>
        <p:nvSpPr>
          <p:cNvPr id="4" name="Slide Number Placeholder 3"/>
          <p:cNvSpPr>
            <a:spLocks noGrp="1"/>
          </p:cNvSpPr>
          <p:nvPr>
            <p:ph type="sldNum" sz="quarter" idx="10"/>
          </p:nvPr>
        </p:nvSpPr>
        <p:spPr/>
        <p:txBody>
          <a:bodyPr/>
          <a:lstStyle/>
          <a:p>
            <a:fld id="{5F82CFFB-F513-4651-9D7D-439B96577122}" type="slidenum">
              <a:rPr lang="ru-RU" smtClean="0"/>
            </a:fld>
            <a:endParaRPr lang="ru-RU"/>
          </a:p>
        </p:txBody>
      </p:sp>
      <p:sp>
        <p:nvSpPr>
          <p:cNvPr id="5" name="Footer Placeholder 4"/>
          <p:cNvSpPr>
            <a:spLocks noGrp="1"/>
          </p:cNvSpPr>
          <p:nvPr>
            <p:ph type="ftr" sz="quarter" idx="11"/>
          </p:nvPr>
        </p:nvSpPr>
        <p:spPr/>
        <p:txBody>
          <a:bodyPr/>
          <a:lstStyle/>
          <a:p>
            <a:r>
              <a:rPr lang="en-AU"/>
              <a:t>Semester 1 2012</a:t>
            </a:r>
            <a:endParaRPr lang="ru-RU"/>
          </a:p>
        </p:txBody>
      </p:sp>
      <p:sp>
        <p:nvSpPr>
          <p:cNvPr id="6" name="Header Placeholder 5"/>
          <p:cNvSpPr>
            <a:spLocks noGrp="1"/>
          </p:cNvSpPr>
          <p:nvPr>
            <p:ph type="hdr" sz="quarter" idx="12"/>
          </p:nvPr>
        </p:nvSpPr>
        <p:spPr/>
        <p:txBody>
          <a:bodyPr/>
          <a:lstStyle/>
          <a:p>
            <a:r>
              <a:rPr lang="en-AU"/>
              <a:t>FINM2401</a:t>
            </a:r>
            <a:endParaRPr lang="ru-RU"/>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ea typeface="MS PGothic" panose="020B0600070205080204" pitchFamily="1" charset="-128"/>
              </a:defRPr>
            </a:lvl1pPr>
            <a:lvl2pPr marL="770255" indent="-295910">
              <a:defRPr sz="2500">
                <a:solidFill>
                  <a:schemeClr val="tx1"/>
                </a:solidFill>
                <a:latin typeface="Arial" panose="020B0604020202020204" pitchFamily="34" charset="0"/>
                <a:ea typeface="MS PGothic" panose="020B0600070205080204" pitchFamily="1" charset="-128"/>
              </a:defRPr>
            </a:lvl2pPr>
            <a:lvl3pPr marL="1184910" indent="-236855">
              <a:defRPr sz="2500">
                <a:solidFill>
                  <a:schemeClr val="tx1"/>
                </a:solidFill>
                <a:latin typeface="Arial" panose="020B0604020202020204" pitchFamily="34" charset="0"/>
                <a:ea typeface="MS PGothic" panose="020B0600070205080204" pitchFamily="1" charset="-128"/>
              </a:defRPr>
            </a:lvl3pPr>
            <a:lvl4pPr marL="1658620" indent="-236855">
              <a:defRPr sz="2500">
                <a:solidFill>
                  <a:schemeClr val="tx1"/>
                </a:solidFill>
                <a:latin typeface="Arial" panose="020B0604020202020204" pitchFamily="34" charset="0"/>
                <a:ea typeface="MS PGothic" panose="020B0600070205080204" pitchFamily="1" charset="-128"/>
              </a:defRPr>
            </a:lvl4pPr>
            <a:lvl5pPr marL="2132330" indent="-236855">
              <a:defRPr sz="2500">
                <a:solidFill>
                  <a:schemeClr val="tx1"/>
                </a:solidFill>
                <a:latin typeface="Arial" panose="020B0604020202020204" pitchFamily="34" charset="0"/>
                <a:ea typeface="MS PGothic" panose="020B0600070205080204" pitchFamily="1" charset="-128"/>
              </a:defRPr>
            </a:lvl5pPr>
            <a:lvl6pPr marL="260604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6pPr>
            <a:lvl7pPr marL="3079750"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7pPr>
            <a:lvl8pPr marL="355409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8pPr>
            <a:lvl9pPr marL="4027805" indent="-23685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1" charset="-128"/>
              </a:defRPr>
            </a:lvl9pPr>
          </a:lstStyle>
          <a:p>
            <a:fld id="{391B1A58-328E-41CA-8902-3E7A05C29839}" type="slidenum">
              <a:rPr lang="en-US" sz="1200"/>
            </a:fld>
            <a:endParaRPr lang="en-US" sz="1200"/>
          </a:p>
        </p:txBody>
      </p:sp>
      <p:sp>
        <p:nvSpPr>
          <p:cNvPr id="207875" name="Rectangle 2"/>
          <p:cNvSpPr>
            <a:spLocks noGrp="1" noRot="1" noChangeAspect="1" noChangeArrowheads="1" noTextEdit="1"/>
          </p:cNvSpPr>
          <p:nvPr>
            <p:ph type="sldImg"/>
          </p:nvPr>
        </p:nvSpPr>
        <p:spPr>
          <a:solidFill>
            <a:srgbClr val="FFFFFF"/>
          </a:solidFill>
        </p:spPr>
      </p:sp>
      <p:sp>
        <p:nvSpPr>
          <p:cNvPr id="207876" name="Rectangle 3"/>
          <p:cNvSpPr>
            <a:spLocks noGrp="1" noChangeArrowheads="1"/>
          </p:cNvSpPr>
          <p:nvPr>
            <p:ph type="body" idx="1"/>
          </p:nvPr>
        </p:nvSpPr>
        <p:spPr>
          <a:xfrm>
            <a:off x="709931" y="4856163"/>
            <a:ext cx="5679440" cy="4600575"/>
          </a:xfrm>
          <a:solidFill>
            <a:srgbClr val="FFFFFF"/>
          </a:solidFill>
          <a:ln>
            <a:noFill/>
          </a:ln>
        </p:spPr>
        <p:txBody>
          <a:bodyPr/>
          <a:lstStyle/>
          <a:p>
            <a:pPr eaLnBrk="1" hangingPunct="1"/>
            <a:r>
              <a:rPr lang="en-US" dirty="0">
                <a:ea typeface="MS PGothic" panose="020B0600070205080204" pitchFamily="1" charset="-128"/>
              </a:rPr>
              <a:t>If interest</a:t>
            </a:r>
            <a:r>
              <a:rPr lang="en-US" baseline="0" dirty="0">
                <a:ea typeface="MS PGothic" panose="020B0600070205080204" pitchFamily="1" charset="-128"/>
              </a:rPr>
              <a:t> is only paid and credited annually, you’ll have to wait until the end of the 15</a:t>
            </a:r>
            <a:r>
              <a:rPr lang="en-US" baseline="30000" dirty="0">
                <a:ea typeface="MS PGothic" panose="020B0600070205080204" pitchFamily="1" charset="-128"/>
              </a:rPr>
              <a:t>th</a:t>
            </a:r>
            <a:r>
              <a:rPr lang="en-US" baseline="0" dirty="0">
                <a:ea typeface="MS PGothic" panose="020B0600070205080204" pitchFamily="1" charset="-128"/>
              </a:rPr>
              <a:t> year to have over $20,000 (14 years 2.5 months is during year 15).</a:t>
            </a:r>
            <a:endParaRPr lang="en-US" dirty="0">
              <a:ea typeface="MS PGothic" panose="020B0600070205080204" pitchFamily="1" charset="-128"/>
            </a:endParaRPr>
          </a:p>
        </p:txBody>
      </p:sp>
      <p:sp>
        <p:nvSpPr>
          <p:cNvPr id="2" name="Footer Placeholder 1"/>
          <p:cNvSpPr>
            <a:spLocks noGrp="1"/>
          </p:cNvSpPr>
          <p:nvPr>
            <p:ph type="ftr" sz="quarter" idx="10"/>
          </p:nvPr>
        </p:nvSpPr>
        <p:spPr/>
        <p:txBody>
          <a:bodyPr/>
          <a:lstStyle/>
          <a:p>
            <a:r>
              <a:rPr lang="en-AU"/>
              <a:t>Semester 1 2012</a:t>
            </a:r>
            <a:endParaRPr lang="ru-RU"/>
          </a:p>
        </p:txBody>
      </p:sp>
      <p:sp>
        <p:nvSpPr>
          <p:cNvPr id="3" name="Header Placeholder 2"/>
          <p:cNvSpPr>
            <a:spLocks noGrp="1"/>
          </p:cNvSpPr>
          <p:nvPr>
            <p:ph type="hdr" sz="quarter" idx="11"/>
          </p:nvPr>
        </p:nvSpPr>
        <p:spPr/>
        <p:txBody>
          <a:bodyPr/>
          <a:lstStyle/>
          <a:p>
            <a:r>
              <a:rPr lang="en-AU"/>
              <a:t>FINM2401</a:t>
            </a:r>
            <a:endParaRPr lang="ru-RU"/>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Header Placeholder 3"/>
          <p:cNvSpPr>
            <a:spLocks noGrp="1"/>
          </p:cNvSpPr>
          <p:nvPr>
            <p:ph type="hdr" sz="quarter" idx="10"/>
          </p:nvPr>
        </p:nvSpPr>
        <p:spPr/>
        <p:txBody>
          <a:bodyPr/>
          <a:lstStyle/>
          <a:p>
            <a:r>
              <a:rPr lang="en-AU"/>
              <a:t>FINM2401 Lecture 1</a:t>
            </a:r>
            <a:endParaRPr lang="ru-RU"/>
          </a:p>
        </p:txBody>
      </p:sp>
      <p:sp>
        <p:nvSpPr>
          <p:cNvPr id="5" name="Slide Number Placeholder 4"/>
          <p:cNvSpPr>
            <a:spLocks noGrp="1"/>
          </p:cNvSpPr>
          <p:nvPr>
            <p:ph type="sldNum" sz="quarter" idx="11"/>
          </p:nvPr>
        </p:nvSpPr>
        <p:spPr/>
        <p:txBody>
          <a:bodyPr/>
          <a:lstStyle/>
          <a:p>
            <a:fld id="{5F82CFFB-F513-4651-9D7D-439B96577122}" type="slidenum">
              <a:rPr lang="ru-RU" smtClean="0"/>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600">
              <a:defRPr/>
            </a:pPr>
            <a:r>
              <a:rPr lang="en-AU" noProof="0" dirty="0"/>
              <a:t>Solution:</a:t>
            </a:r>
            <a:endParaRPr lang="en-AU" noProof="0" dirty="0"/>
          </a:p>
          <a:p>
            <a:pPr defTabSz="990600">
              <a:defRPr/>
            </a:pPr>
            <a:r>
              <a:rPr lang="en-AU" noProof="0" dirty="0"/>
              <a:t>Competitive markets, not your personal preferences (or the MSRP of the motorcycle), are relevant here:  One Motorcycle with a market value of $12,000 or $10,000 cash.  Instead of taking the cash, you should accept the motorcycle, sell it for $12,000, use $2,000 to pay for your car repairs, and still have $10,000 left over.</a:t>
            </a:r>
            <a:endParaRPr lang="en-AU" noProof="0" dirty="0"/>
          </a:p>
          <a:p>
            <a:pPr defTabSz="990600">
              <a:defRPr/>
            </a:pPr>
            <a:endParaRPr lang="en-US" noProof="0" dirty="0"/>
          </a:p>
          <a:p>
            <a:pPr defTabSz="990600">
              <a:defRPr/>
            </a:pPr>
            <a:r>
              <a:rPr lang="en-US" noProof="0" dirty="0"/>
              <a:t>In fact, the car repairs</a:t>
            </a:r>
            <a:r>
              <a:rPr lang="en-US" baseline="0" noProof="0" dirty="0"/>
              <a:t> are irrelevant to your decision.  All that matters is that you could have $12,000 in cash by selling the motorcycle, or $10,000 in cash by taking the cash prize.  It all boils down to $12,000&gt;$10,000!</a:t>
            </a:r>
            <a:endParaRPr lang="en-US" baseline="0" noProof="0" dirty="0"/>
          </a:p>
          <a:p>
            <a:pPr defTabSz="990600">
              <a:defRPr/>
            </a:pPr>
            <a:endParaRPr lang="en-US" baseline="0" noProof="0" dirty="0"/>
          </a:p>
          <a:p>
            <a:pPr defTabSz="990600">
              <a:defRPr/>
            </a:pPr>
            <a:r>
              <a:rPr lang="en-US" baseline="0" noProof="0" dirty="0"/>
              <a:t>Note that, in finance, we assume you can BUY or SELL anything at the same price.  If you’re selling for 12,000, then someone else is buying at 12,000 – in the absence of market frictions (transaction costs, taxes, restrictions on who can buy or sell), there is only one value for </a:t>
            </a:r>
            <a:r>
              <a:rPr lang="en-US" baseline="0" noProof="0"/>
              <a:t>every asset!</a:t>
            </a:r>
            <a:endParaRPr lang="en-US" baseline="0" noProof="0" dirty="0"/>
          </a:p>
          <a:p>
            <a:pPr defTabSz="990600">
              <a:defRPr/>
            </a:pPr>
            <a:endParaRPr lang="en-US" baseline="0" noProof="0" dirty="0"/>
          </a:p>
          <a:p>
            <a:pPr defTabSz="990600">
              <a:defRPr/>
            </a:pPr>
            <a:r>
              <a:rPr lang="en-US" baseline="0" noProof="0" dirty="0"/>
              <a:t>If you wanted the motorcycle, would MSRP be relevant? Not if the market is competitive and you can buy the motorcycle for the same price as you can sell it for ($12,000).</a:t>
            </a:r>
            <a:endParaRPr lang="en-AU" noProof="0" dirty="0"/>
          </a:p>
          <a:p>
            <a:endParaRPr lang="en-AU" dirty="0"/>
          </a:p>
        </p:txBody>
      </p:sp>
      <p:sp>
        <p:nvSpPr>
          <p:cNvPr id="4" name="Slide Number Placeholder 3"/>
          <p:cNvSpPr>
            <a:spLocks noGrp="1"/>
          </p:cNvSpPr>
          <p:nvPr>
            <p:ph type="sldNum" sz="quarter" idx="10"/>
          </p:nvPr>
        </p:nvSpPr>
        <p:spPr/>
        <p:txBody>
          <a:bodyPr/>
          <a:lstStyle/>
          <a:p>
            <a:fld id="{5F82CFFB-F513-4651-9D7D-439B96577122}" type="slidenum">
              <a:rPr lang="ru-RU" smtClean="0"/>
            </a:fld>
            <a:endParaRPr lang="ru-RU"/>
          </a:p>
        </p:txBody>
      </p:sp>
      <p:sp>
        <p:nvSpPr>
          <p:cNvPr id="5" name="Header Placeholder 4"/>
          <p:cNvSpPr>
            <a:spLocks noGrp="1"/>
          </p:cNvSpPr>
          <p:nvPr>
            <p:ph type="hdr" sz="quarter" idx="11"/>
          </p:nvPr>
        </p:nvSpPr>
        <p:spPr/>
        <p:txBody>
          <a:bodyPr/>
          <a:lstStyle/>
          <a:p>
            <a:r>
              <a:rPr lang="en-AU"/>
              <a:t>FINM2401 Lecture 1</a:t>
            </a:r>
            <a:endParaRPr lang="ru-RU"/>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Correct method is EndYear-BegYear+1 : 65-55+1=11; 85-66+1=20</a:t>
            </a:r>
            <a:endParaRPr lang="en-AU" dirty="0"/>
          </a:p>
        </p:txBody>
      </p:sp>
      <p:sp>
        <p:nvSpPr>
          <p:cNvPr id="4" name="Header Placeholder 3"/>
          <p:cNvSpPr>
            <a:spLocks noGrp="1"/>
          </p:cNvSpPr>
          <p:nvPr>
            <p:ph type="hdr" sz="quarter" idx="10"/>
          </p:nvPr>
        </p:nvSpPr>
        <p:spPr/>
        <p:txBody>
          <a:bodyPr/>
          <a:lstStyle/>
          <a:p>
            <a:r>
              <a:rPr lang="en-AU"/>
              <a:t>FINM2401 Lecture 1</a:t>
            </a:r>
            <a:endParaRPr lang="ru-RU"/>
          </a:p>
        </p:txBody>
      </p:sp>
      <p:sp>
        <p:nvSpPr>
          <p:cNvPr id="5" name="Slide Number Placeholder 4"/>
          <p:cNvSpPr>
            <a:spLocks noGrp="1"/>
          </p:cNvSpPr>
          <p:nvPr>
            <p:ph type="sldNum" sz="quarter" idx="11"/>
          </p:nvPr>
        </p:nvSpPr>
        <p:spPr/>
        <p:txBody>
          <a:bodyPr/>
          <a:lstStyle/>
          <a:p>
            <a:fld id="{5F82CFFB-F513-4651-9D7D-439B96577122}" type="slidenum">
              <a:rPr lang="ru-RU" smtClean="0"/>
            </a:fld>
            <a:endParaRPr lang="ru-RU"/>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Header Placeholder 3"/>
          <p:cNvSpPr>
            <a:spLocks noGrp="1"/>
          </p:cNvSpPr>
          <p:nvPr>
            <p:ph type="hdr" sz="quarter" idx="10"/>
          </p:nvPr>
        </p:nvSpPr>
        <p:spPr/>
        <p:txBody>
          <a:bodyPr/>
          <a:lstStyle/>
          <a:p>
            <a:r>
              <a:rPr lang="en-AU"/>
              <a:t>FINM2401 Lecture 1</a:t>
            </a:r>
            <a:endParaRPr lang="ru-RU"/>
          </a:p>
        </p:txBody>
      </p:sp>
      <p:sp>
        <p:nvSpPr>
          <p:cNvPr id="5" name="Slide Number Placeholder 4"/>
          <p:cNvSpPr>
            <a:spLocks noGrp="1"/>
          </p:cNvSpPr>
          <p:nvPr>
            <p:ph type="sldNum" sz="quarter" idx="11"/>
          </p:nvPr>
        </p:nvSpPr>
        <p:spPr/>
        <p:txBody>
          <a:bodyPr/>
          <a:lstStyle/>
          <a:p>
            <a:fld id="{5F82CFFB-F513-4651-9D7D-439B96577122}" type="slidenum">
              <a:rPr lang="ru-RU" smtClean="0"/>
            </a:fld>
            <a:endParaRPr lang="ru-RU"/>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Header Placeholder 3"/>
          <p:cNvSpPr>
            <a:spLocks noGrp="1"/>
          </p:cNvSpPr>
          <p:nvPr>
            <p:ph type="hdr" sz="quarter" idx="10"/>
          </p:nvPr>
        </p:nvSpPr>
        <p:spPr/>
        <p:txBody>
          <a:bodyPr/>
          <a:lstStyle/>
          <a:p>
            <a:r>
              <a:rPr lang="en-AU"/>
              <a:t>FINM2401 Lecture 1</a:t>
            </a:r>
            <a:endParaRPr lang="ru-RU"/>
          </a:p>
        </p:txBody>
      </p:sp>
      <p:sp>
        <p:nvSpPr>
          <p:cNvPr id="5" name="Slide Number Placeholder 4"/>
          <p:cNvSpPr>
            <a:spLocks noGrp="1"/>
          </p:cNvSpPr>
          <p:nvPr>
            <p:ph type="sldNum" sz="quarter" idx="11"/>
          </p:nvPr>
        </p:nvSpPr>
        <p:spPr/>
        <p:txBody>
          <a:bodyPr/>
          <a:lstStyle/>
          <a:p>
            <a:fld id="{5F82CFFB-F513-4651-9D7D-439B96577122}" type="slidenum">
              <a:rPr lang="ru-RU" smtClean="0"/>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F82CFFB-F513-4651-9D7D-439B96577122}" type="slidenum">
              <a:rPr lang="ru-RU" smtClean="0"/>
            </a:fld>
            <a:endParaRPr lang="ru-RU"/>
          </a:p>
        </p:txBody>
      </p:sp>
      <p:sp>
        <p:nvSpPr>
          <p:cNvPr id="5" name="Header Placeholder 4"/>
          <p:cNvSpPr>
            <a:spLocks noGrp="1"/>
          </p:cNvSpPr>
          <p:nvPr>
            <p:ph type="hdr" sz="quarter" idx="11"/>
          </p:nvPr>
        </p:nvSpPr>
        <p:spPr/>
        <p:txBody>
          <a:bodyPr/>
          <a:lstStyle/>
          <a:p>
            <a:r>
              <a:rPr lang="en-AU"/>
              <a:t>FINM2401 Lecture 1</a:t>
            </a:r>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Thank You">
    <p:spTree>
      <p:nvGrpSpPr>
        <p:cNvPr id="1" name=""/>
        <p:cNvGrpSpPr/>
        <p:nvPr/>
      </p:nvGrpSpPr>
      <p:grpSpPr>
        <a:xfrm>
          <a:off x="0" y="0"/>
          <a:ext cx="0" cy="0"/>
          <a:chOff x="0" y="0"/>
          <a:chExt cx="0" cy="0"/>
        </a:xfrm>
      </p:grpSpPr>
      <p:sp>
        <p:nvSpPr>
          <p:cNvPr id="17" name="Rectangle 16"/>
          <p:cNvSpPr/>
          <p:nvPr/>
        </p:nvSpPr>
        <p:spPr bwMode="invGray">
          <a:xfrm>
            <a:off x="0" y="0"/>
            <a:ext cx="12192000" cy="6858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AU" sz="1350"/>
          </a:p>
        </p:txBody>
      </p:sp>
      <p:sp>
        <p:nvSpPr>
          <p:cNvPr id="2" name="Title 1"/>
          <p:cNvSpPr>
            <a:spLocks noGrp="1"/>
          </p:cNvSpPr>
          <p:nvPr>
            <p:ph type="title"/>
          </p:nvPr>
        </p:nvSpPr>
        <p:spPr bwMode="white">
          <a:xfrm>
            <a:off x="694800" y="1082190"/>
            <a:ext cx="10744005" cy="720081"/>
          </a:xfrm>
          <a:prstGeom prst="rect">
            <a:avLst/>
          </a:prstGeom>
        </p:spPr>
        <p:txBody>
          <a:bodyPr anchor="b">
            <a:noAutofit/>
          </a:bodyPr>
          <a:lstStyle>
            <a:lvl1pPr>
              <a:lnSpc>
                <a:spcPts val="3780"/>
              </a:lnSpc>
              <a:defRPr sz="3150">
                <a:solidFill>
                  <a:schemeClr val="bg1"/>
                </a:solidFill>
              </a:defRPr>
            </a:lvl1pPr>
          </a:lstStyle>
          <a:p>
            <a:r>
              <a:rPr lang="en-US"/>
              <a:t>Click to edit Master title style</a:t>
            </a:r>
            <a:endParaRPr lang="en-AU" dirty="0"/>
          </a:p>
        </p:txBody>
      </p:sp>
      <p:sp>
        <p:nvSpPr>
          <p:cNvPr id="7" name="Text Placeholder 6"/>
          <p:cNvSpPr>
            <a:spLocks noGrp="1"/>
          </p:cNvSpPr>
          <p:nvPr>
            <p:ph type="body" sz="quarter" idx="10" hasCustomPrompt="1"/>
          </p:nvPr>
        </p:nvSpPr>
        <p:spPr bwMode="white">
          <a:xfrm>
            <a:off x="694802" y="1876348"/>
            <a:ext cx="3254263" cy="832577"/>
          </a:xfrm>
          <a:prstGeom prst="rect">
            <a:avLst/>
          </a:prstGeom>
        </p:spPr>
        <p:txBody>
          <a:bodyPr>
            <a:normAutofit/>
          </a:bodyPr>
          <a:lstStyle>
            <a:lvl1pPr marL="0" indent="0">
              <a:lnSpc>
                <a:spcPct val="100000"/>
              </a:lnSpc>
              <a:spcBef>
                <a:spcPts val="0"/>
              </a:spcBef>
              <a:spcAft>
                <a:spcPts val="0"/>
              </a:spcAft>
              <a:buNone/>
              <a:defRPr sz="900">
                <a:solidFill>
                  <a:schemeClr val="bg1"/>
                </a:solidFill>
              </a:defRPr>
            </a:lvl1pPr>
          </a:lstStyle>
          <a:p>
            <a:pPr lvl="0"/>
            <a:r>
              <a:rPr lang="en-US" dirty="0"/>
              <a:t>Click to edit </a:t>
            </a:r>
            <a:br>
              <a:rPr lang="en-US" dirty="0"/>
            </a:br>
            <a:r>
              <a:rPr lang="en-US" dirty="0"/>
              <a:t>Master text styles</a:t>
            </a:r>
            <a:endParaRPr lang="en-US" dirty="0"/>
          </a:p>
        </p:txBody>
      </p:sp>
      <p:sp>
        <p:nvSpPr>
          <p:cNvPr id="11" name="Text Placeholder 6"/>
          <p:cNvSpPr>
            <a:spLocks noGrp="1"/>
          </p:cNvSpPr>
          <p:nvPr>
            <p:ph type="body" sz="quarter" idx="11"/>
          </p:nvPr>
        </p:nvSpPr>
        <p:spPr bwMode="white">
          <a:xfrm>
            <a:off x="1087509" y="2852941"/>
            <a:ext cx="3418763" cy="202889"/>
          </a:xfrm>
          <a:prstGeom prst="rect">
            <a:avLst/>
          </a:prstGeom>
        </p:spPr>
        <p:txBody>
          <a:bodyPr>
            <a:normAutofit/>
          </a:bodyPr>
          <a:lstStyle>
            <a:lvl1pPr marL="0" indent="0">
              <a:lnSpc>
                <a:spcPts val="1125"/>
              </a:lnSpc>
              <a:spcAft>
                <a:spcPts val="0"/>
              </a:spcAft>
              <a:buNone/>
              <a:defRPr sz="715">
                <a:solidFill>
                  <a:schemeClr val="bg1"/>
                </a:solidFill>
              </a:defRPr>
            </a:lvl1pPr>
          </a:lstStyle>
          <a:p>
            <a:pPr lvl="0"/>
            <a:r>
              <a:rPr lang="en-US" dirty="0"/>
              <a:t>Click to edit Master text styles</a:t>
            </a:r>
            <a:endParaRPr lang="en-US" dirty="0"/>
          </a:p>
        </p:txBody>
      </p:sp>
      <p:sp>
        <p:nvSpPr>
          <p:cNvPr id="15" name="Text Placeholder 6"/>
          <p:cNvSpPr>
            <a:spLocks noGrp="1"/>
          </p:cNvSpPr>
          <p:nvPr>
            <p:ph type="body" sz="quarter" idx="12"/>
          </p:nvPr>
        </p:nvSpPr>
        <p:spPr bwMode="white">
          <a:xfrm>
            <a:off x="1087509" y="3125023"/>
            <a:ext cx="3418763" cy="202889"/>
          </a:xfrm>
          <a:prstGeom prst="rect">
            <a:avLst/>
          </a:prstGeom>
        </p:spPr>
        <p:txBody>
          <a:bodyPr>
            <a:normAutofit/>
          </a:bodyPr>
          <a:lstStyle>
            <a:lvl1pPr marL="0" indent="0">
              <a:lnSpc>
                <a:spcPts val="1125"/>
              </a:lnSpc>
              <a:spcAft>
                <a:spcPts val="0"/>
              </a:spcAft>
              <a:buNone/>
              <a:defRPr sz="715">
                <a:solidFill>
                  <a:schemeClr val="bg1"/>
                </a:solidFill>
              </a:defRPr>
            </a:lvl1pPr>
          </a:lstStyle>
          <a:p>
            <a:pPr lvl="0"/>
            <a:r>
              <a:rPr lang="en-US" dirty="0"/>
              <a:t>Click to edit Master text styles</a:t>
            </a:r>
            <a:endParaRPr lang="en-US" dirty="0"/>
          </a:p>
        </p:txBody>
      </p:sp>
      <p:sp>
        <p:nvSpPr>
          <p:cNvPr id="20" name="Right Triangle 3"/>
          <p:cNvSpPr/>
          <p:nvPr/>
        </p:nvSpPr>
        <p:spPr bwMode="white">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1" fmla="*/ 0 w 2555875"/>
              <a:gd name="connsiteY0-2" fmla="*/ 2781300 h 2781300"/>
              <a:gd name="connsiteX1-3" fmla="*/ 0 w 2555875"/>
              <a:gd name="connsiteY1-4" fmla="*/ 0 h 2781300"/>
              <a:gd name="connsiteX2-5" fmla="*/ 2555875 w 2555875"/>
              <a:gd name="connsiteY2-6" fmla="*/ 2781300 h 2781300"/>
              <a:gd name="connsiteX3-7" fmla="*/ 0 w 2555875"/>
              <a:gd name="connsiteY3-8" fmla="*/ 2781300 h 2781300"/>
              <a:gd name="connsiteX0-9" fmla="*/ 0 w 2555875"/>
              <a:gd name="connsiteY0-10" fmla="*/ 2781300 h 2781300"/>
              <a:gd name="connsiteX1-11" fmla="*/ 0 w 2555875"/>
              <a:gd name="connsiteY1-12" fmla="*/ 0 h 2781300"/>
              <a:gd name="connsiteX2-13" fmla="*/ 2555875 w 2555875"/>
              <a:gd name="connsiteY2-14" fmla="*/ 2781300 h 2781300"/>
              <a:gd name="connsiteX3-15" fmla="*/ 0 w 2555875"/>
              <a:gd name="connsiteY3-16" fmla="*/ 2781300 h 2781300"/>
              <a:gd name="connsiteX0-17" fmla="*/ 0 w 2555875"/>
              <a:gd name="connsiteY0-18" fmla="*/ 2781300 h 2781300"/>
              <a:gd name="connsiteX1-19" fmla="*/ 0 w 2555875"/>
              <a:gd name="connsiteY1-20" fmla="*/ 0 h 2781300"/>
              <a:gd name="connsiteX2-21" fmla="*/ 2555875 w 2555875"/>
              <a:gd name="connsiteY2-22" fmla="*/ 2781300 h 2781300"/>
              <a:gd name="connsiteX3-23" fmla="*/ 0 w 2555875"/>
              <a:gd name="connsiteY3-24" fmla="*/ 2781300 h 2781300"/>
              <a:gd name="connsiteX0-25" fmla="*/ 0 w 2555875"/>
              <a:gd name="connsiteY0-26" fmla="*/ 2781300 h 2781300"/>
              <a:gd name="connsiteX1-27" fmla="*/ 0 w 2555875"/>
              <a:gd name="connsiteY1-28" fmla="*/ 0 h 2781300"/>
              <a:gd name="connsiteX2-29" fmla="*/ 2555875 w 2555875"/>
              <a:gd name="connsiteY2-30" fmla="*/ 2781300 h 2781300"/>
              <a:gd name="connsiteX3-31" fmla="*/ 0 w 2555875"/>
              <a:gd name="connsiteY3-32" fmla="*/ 2781300 h 2781300"/>
              <a:gd name="connsiteX0-33" fmla="*/ 0 w 2555875"/>
              <a:gd name="connsiteY0-34" fmla="*/ 2781300 h 2781300"/>
              <a:gd name="connsiteX1-35" fmla="*/ 0 w 2555875"/>
              <a:gd name="connsiteY1-36" fmla="*/ 0 h 2781300"/>
              <a:gd name="connsiteX2-37" fmla="*/ 2555875 w 2555875"/>
              <a:gd name="connsiteY2-38" fmla="*/ 2781300 h 2781300"/>
              <a:gd name="connsiteX3-39" fmla="*/ 0 w 2555875"/>
              <a:gd name="connsiteY3-40" fmla="*/ 2781300 h 2781300"/>
              <a:gd name="connsiteX0-41" fmla="*/ 0 w 2555875"/>
              <a:gd name="connsiteY0-42" fmla="*/ 2781300 h 2781300"/>
              <a:gd name="connsiteX1-43" fmla="*/ 0 w 2555875"/>
              <a:gd name="connsiteY1-44" fmla="*/ 0 h 2781300"/>
              <a:gd name="connsiteX2-45" fmla="*/ 2555875 w 2555875"/>
              <a:gd name="connsiteY2-46" fmla="*/ 2781300 h 2781300"/>
              <a:gd name="connsiteX3-47" fmla="*/ 0 w 2555875"/>
              <a:gd name="connsiteY3-48" fmla="*/ 2781300 h 2781300"/>
              <a:gd name="connsiteX0-49" fmla="*/ 0 w 2555875"/>
              <a:gd name="connsiteY0-50" fmla="*/ 2781300 h 2781300"/>
              <a:gd name="connsiteX1-51" fmla="*/ 0 w 2555875"/>
              <a:gd name="connsiteY1-52" fmla="*/ 0 h 2781300"/>
              <a:gd name="connsiteX2-53" fmla="*/ 2555875 w 2555875"/>
              <a:gd name="connsiteY2-54" fmla="*/ 2781300 h 2781300"/>
              <a:gd name="connsiteX3-55" fmla="*/ 0 w 2555875"/>
              <a:gd name="connsiteY3-56" fmla="*/ 2781300 h 2781300"/>
              <a:gd name="connsiteX0-57" fmla="*/ 0 w 2555875"/>
              <a:gd name="connsiteY0-58" fmla="*/ 2781300 h 2781300"/>
              <a:gd name="connsiteX1-59" fmla="*/ 0 w 2555875"/>
              <a:gd name="connsiteY1-60" fmla="*/ 0 h 2781300"/>
              <a:gd name="connsiteX2-61" fmla="*/ 2555875 w 2555875"/>
              <a:gd name="connsiteY2-62" fmla="*/ 2781300 h 2781300"/>
              <a:gd name="connsiteX3-63" fmla="*/ 0 w 2555875"/>
              <a:gd name="connsiteY3-64" fmla="*/ 2781300 h 2781300"/>
              <a:gd name="connsiteX0-65" fmla="*/ 0 w 2555875"/>
              <a:gd name="connsiteY0-66" fmla="*/ 2781300 h 2781300"/>
              <a:gd name="connsiteX1-67" fmla="*/ 0 w 2555875"/>
              <a:gd name="connsiteY1-68" fmla="*/ 0 h 2781300"/>
              <a:gd name="connsiteX2-69" fmla="*/ 2555875 w 2555875"/>
              <a:gd name="connsiteY2-70" fmla="*/ 2781300 h 2781300"/>
              <a:gd name="connsiteX3-71" fmla="*/ 0 w 2555875"/>
              <a:gd name="connsiteY3-72" fmla="*/ 2781300 h 2781300"/>
              <a:gd name="connsiteX0-73" fmla="*/ 0 w 2555875"/>
              <a:gd name="connsiteY0-74" fmla="*/ 2781300 h 2781300"/>
              <a:gd name="connsiteX1-75" fmla="*/ 0 w 2555875"/>
              <a:gd name="connsiteY1-76" fmla="*/ 0 h 2781300"/>
              <a:gd name="connsiteX2-77" fmla="*/ 2555875 w 2555875"/>
              <a:gd name="connsiteY2-78" fmla="*/ 2781300 h 2781300"/>
              <a:gd name="connsiteX3-79" fmla="*/ 0 w 2555875"/>
              <a:gd name="connsiteY3-80" fmla="*/ 2781300 h 2781300"/>
            </a:gdLst>
            <a:ahLst/>
            <a:cxnLst>
              <a:cxn ang="0">
                <a:pos x="connsiteX0-1" y="connsiteY0-2"/>
              </a:cxn>
              <a:cxn ang="0">
                <a:pos x="connsiteX1-3" y="connsiteY1-4"/>
              </a:cxn>
              <a:cxn ang="0">
                <a:pos x="connsiteX2-5" y="connsiteY2-6"/>
              </a:cxn>
              <a:cxn ang="0">
                <a:pos x="connsiteX3-7" y="connsiteY3-8"/>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3" name="Text Placeholder 6"/>
          <p:cNvSpPr>
            <a:spLocks noGrp="1"/>
          </p:cNvSpPr>
          <p:nvPr>
            <p:ph type="body" sz="quarter" idx="13"/>
          </p:nvPr>
        </p:nvSpPr>
        <p:spPr bwMode="white">
          <a:xfrm>
            <a:off x="1087509" y="3415096"/>
            <a:ext cx="3418763" cy="202889"/>
          </a:xfrm>
          <a:prstGeom prst="rect">
            <a:avLst/>
          </a:prstGeom>
        </p:spPr>
        <p:txBody>
          <a:bodyPr>
            <a:normAutofit/>
          </a:bodyPr>
          <a:lstStyle>
            <a:lvl1pPr marL="0" indent="0">
              <a:lnSpc>
                <a:spcPts val="1125"/>
              </a:lnSpc>
              <a:spcAft>
                <a:spcPts val="0"/>
              </a:spcAft>
              <a:buNone/>
              <a:defRPr sz="715">
                <a:solidFill>
                  <a:schemeClr val="bg1"/>
                </a:solidFill>
              </a:defRPr>
            </a:lvl1pPr>
          </a:lstStyle>
          <a:p>
            <a:pPr lvl="0"/>
            <a:r>
              <a:rPr lang="en-US" dirty="0"/>
              <a:t>Click to edit Master text styles</a:t>
            </a:r>
            <a:endParaRPr lang="en-US" dirty="0"/>
          </a:p>
        </p:txBody>
      </p:sp>
      <p:sp>
        <p:nvSpPr>
          <p:cNvPr id="16" name="Text Placeholder 6"/>
          <p:cNvSpPr>
            <a:spLocks noGrp="1"/>
          </p:cNvSpPr>
          <p:nvPr>
            <p:ph type="body" sz="quarter" idx="14"/>
          </p:nvPr>
        </p:nvSpPr>
        <p:spPr bwMode="white">
          <a:xfrm>
            <a:off x="1087509" y="3687178"/>
            <a:ext cx="3418763" cy="202889"/>
          </a:xfrm>
          <a:prstGeom prst="rect">
            <a:avLst/>
          </a:prstGeom>
        </p:spPr>
        <p:txBody>
          <a:bodyPr>
            <a:normAutofit/>
          </a:bodyPr>
          <a:lstStyle>
            <a:lvl1pPr marL="0" indent="0">
              <a:lnSpc>
                <a:spcPts val="1125"/>
              </a:lnSpc>
              <a:spcAft>
                <a:spcPts val="0"/>
              </a:spcAft>
              <a:buNone/>
              <a:defRPr sz="715">
                <a:solidFill>
                  <a:schemeClr val="bg1"/>
                </a:solidFill>
              </a:defRPr>
            </a:lvl1pPr>
          </a:lstStyle>
          <a:p>
            <a:pPr lvl="0"/>
            <a:r>
              <a:rPr lang="en-US" dirty="0"/>
              <a:t>Click to edit Master text styles</a:t>
            </a:r>
            <a:endParaRPr lang="en-US" dirty="0"/>
          </a:p>
        </p:txBody>
      </p:sp>
      <p:sp>
        <p:nvSpPr>
          <p:cNvPr id="18" name="Text Placeholder 6"/>
          <p:cNvSpPr>
            <a:spLocks noGrp="1"/>
          </p:cNvSpPr>
          <p:nvPr>
            <p:ph type="body" sz="quarter" idx="15"/>
          </p:nvPr>
        </p:nvSpPr>
        <p:spPr bwMode="white">
          <a:xfrm>
            <a:off x="1087509" y="3957495"/>
            <a:ext cx="3418763" cy="202889"/>
          </a:xfrm>
          <a:prstGeom prst="rect">
            <a:avLst/>
          </a:prstGeom>
        </p:spPr>
        <p:txBody>
          <a:bodyPr>
            <a:normAutofit/>
          </a:bodyPr>
          <a:lstStyle>
            <a:lvl1pPr marL="0" indent="0">
              <a:lnSpc>
                <a:spcPts val="1125"/>
              </a:lnSpc>
              <a:spcAft>
                <a:spcPts val="0"/>
              </a:spcAft>
              <a:buNone/>
              <a:defRPr sz="715">
                <a:solidFill>
                  <a:schemeClr val="bg1"/>
                </a:solidFill>
              </a:defRPr>
            </a:lvl1pPr>
          </a:lstStyle>
          <a:p>
            <a:pPr lvl="0"/>
            <a:r>
              <a:rPr lang="en-US" dirty="0"/>
              <a:t>Click to edit Master text styles</a:t>
            </a:r>
            <a:endParaRPr lang="en-US" dirty="0"/>
          </a:p>
        </p:txBody>
      </p:sp>
      <p:sp>
        <p:nvSpPr>
          <p:cNvPr id="19" name="Graphic 1"/>
          <p:cNvSpPr/>
          <p:nvPr/>
        </p:nvSpPr>
        <p:spPr bwMode="white">
          <a:xfrm>
            <a:off x="9912424" y="5571761"/>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sz="1800"/>
          </a:p>
        </p:txBody>
      </p:sp>
      <p:pic>
        <p:nvPicPr>
          <p:cNvPr id="22" name="Picture 21"/>
          <p:cNvPicPr>
            <a:picLocks noChangeAspect="1"/>
          </p:cNvPicPr>
          <p:nvPr/>
        </p:nvPicPr>
        <p:blipFill>
          <a:blip r:embed="rId2"/>
          <a:stretch>
            <a:fillRect/>
          </a:stretch>
        </p:blipFill>
        <p:spPr>
          <a:xfrm>
            <a:off x="695325" y="207631"/>
            <a:ext cx="3204000" cy="4724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Header Only">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511908" y="6381750"/>
            <a:ext cx="11168185" cy="230188"/>
          </a:xfrm>
          <a:prstGeom prst="rect">
            <a:avLst/>
          </a:prstGeom>
          <a:noFill/>
          <a:ln>
            <a:noFill/>
          </a:ln>
        </p:spPr>
        <p:txBody>
          <a:bodyPr>
            <a:spAutoFit/>
          </a:bodyPr>
          <a:lstStyle>
            <a:lvl1pPr>
              <a:defRPr sz="2400">
                <a:solidFill>
                  <a:schemeClr val="bg2"/>
                </a:solidFill>
                <a:latin typeface="Verdana" panose="020B0604030504040204" pitchFamily="4" charset="0"/>
                <a:cs typeface="Arial" panose="020B0604020202020204" pitchFamily="34" charset="0"/>
                <a:sym typeface="Arial" panose="020B0604020202020204" pitchFamily="34" charset="0"/>
              </a:defRPr>
            </a:lvl1pPr>
            <a:lvl2pPr marL="742950" indent="-285750">
              <a:defRPr sz="2400">
                <a:solidFill>
                  <a:schemeClr val="bg2"/>
                </a:solidFill>
                <a:latin typeface="Verdana" panose="020B0604030504040204" pitchFamily="4" charset="0"/>
                <a:cs typeface="Arial" panose="020B0604020202020204" pitchFamily="34" charset="0"/>
                <a:sym typeface="Arial" panose="020B0604020202020204" pitchFamily="34" charset="0"/>
              </a:defRPr>
            </a:lvl2pPr>
            <a:lvl3pPr marL="1143000" indent="-228600">
              <a:defRPr sz="2400">
                <a:solidFill>
                  <a:schemeClr val="bg2"/>
                </a:solidFill>
                <a:latin typeface="Verdana" panose="020B0604030504040204" pitchFamily="4" charset="0"/>
                <a:cs typeface="Arial" panose="020B0604020202020204" pitchFamily="34" charset="0"/>
                <a:sym typeface="Arial" panose="020B0604020202020204" pitchFamily="34" charset="0"/>
              </a:defRPr>
            </a:lvl3pPr>
            <a:lvl4pPr marL="1600200" indent="-228600">
              <a:defRPr sz="2400">
                <a:solidFill>
                  <a:schemeClr val="bg2"/>
                </a:solidFill>
                <a:latin typeface="Verdana" panose="020B0604030504040204" pitchFamily="4" charset="0"/>
                <a:cs typeface="Arial" panose="020B0604020202020204" pitchFamily="34" charset="0"/>
                <a:sym typeface="Arial" panose="020B0604020202020204" pitchFamily="34" charset="0"/>
              </a:defRPr>
            </a:lvl4pPr>
            <a:lvl5pPr marL="2057400" indent="-228600">
              <a:defRPr sz="2400">
                <a:solidFill>
                  <a:schemeClr val="bg2"/>
                </a:solidFill>
                <a:latin typeface="Verdana" panose="020B0604030504040204" pitchFamily="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chemeClr val="bg2"/>
                </a:solidFill>
                <a:latin typeface="Verdana" panose="020B0604030504040204" pitchFamily="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chemeClr val="bg2"/>
                </a:solidFill>
                <a:latin typeface="Verdana" panose="020B0604030504040204" pitchFamily="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chemeClr val="bg2"/>
                </a:solidFill>
                <a:latin typeface="Verdana" panose="020B0604030504040204" pitchFamily="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chemeClr val="bg2"/>
                </a:solidFill>
                <a:latin typeface="Verdana" panose="020B0604030504040204" pitchFamily="4" charset="0"/>
                <a:cs typeface="Arial" panose="020B0604020202020204" pitchFamily="34" charset="0"/>
                <a:sym typeface="Arial" panose="020B0604020202020204" pitchFamily="34" charset="0"/>
              </a:defRPr>
            </a:lvl9pPr>
          </a:lstStyle>
          <a:p>
            <a:pPr eaLnBrk="1" hangingPunct="1">
              <a:defRPr/>
            </a:pPr>
            <a:r>
              <a:rPr lang="en-US" altLang="en-US" sz="900" b="0" i="0" dirty="0">
                <a:solidFill>
                  <a:srgbClr val="4D4D4D"/>
                </a:solidFill>
                <a:latin typeface="Arial" panose="020B0604020202020204" pitchFamily="34" charset="0"/>
              </a:rPr>
              <a:t>Copyright © 2018 Pearson Australia (a division of Pearson Australia Group Pty Ltd) 9781488612589/</a:t>
            </a:r>
            <a:r>
              <a:rPr lang="en-US" altLang="en-US" sz="900" b="0" i="0" dirty="0" err="1">
                <a:solidFill>
                  <a:srgbClr val="4D4D4D"/>
                </a:solidFill>
                <a:latin typeface="Arial" panose="020B0604020202020204" pitchFamily="34" charset="0"/>
              </a:rPr>
              <a:t>Atrill</a:t>
            </a:r>
            <a:r>
              <a:rPr lang="en-US" altLang="en-US" sz="900" b="0" i="0" dirty="0">
                <a:solidFill>
                  <a:srgbClr val="4D4D4D"/>
                </a:solidFill>
                <a:latin typeface="Arial" panose="020B0604020202020204" pitchFamily="34" charset="0"/>
              </a:rPr>
              <a:t>/Accounting for Non-Specialists/7e</a:t>
            </a:r>
            <a:endParaRPr lang="en-AU" altLang="en-US" sz="900" b="0" i="0" dirty="0">
              <a:solidFill>
                <a:srgbClr val="4D4D4D"/>
              </a:solidFill>
              <a:latin typeface="Arial" panose="020B0604020202020204" pitchFamily="34" charset="0"/>
            </a:endParaRPr>
          </a:p>
        </p:txBody>
      </p:sp>
      <p:pic>
        <p:nvPicPr>
          <p:cNvPr id="5" name="Picture 2" descr="P:\digital_HED\au_be_atrill_accounting_6\_DIP\bann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80975"/>
            <a:ext cx="12192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hape 46"/>
          <p:cNvSpPr txBox="1">
            <a:spLocks noGrp="1"/>
          </p:cNvSpPr>
          <p:nvPr>
            <p:ph type="title"/>
          </p:nvPr>
        </p:nvSpPr>
        <p:spPr>
          <a:xfrm>
            <a:off x="486507" y="387350"/>
            <a:ext cx="11164430" cy="900000"/>
          </a:xfrm>
          <a:prstGeom prst="rect">
            <a:avLst/>
          </a:prstGeom>
          <a:noFill/>
          <a:ln>
            <a:noFill/>
          </a:ln>
        </p:spPr>
        <p:txBody>
          <a:bodyPr lIns="91425" tIns="91425" rIns="91425" bIns="91425" anchor="ctr" anchorCtr="0"/>
          <a:lstStyle>
            <a:lvl1pPr algn="l" rtl="0">
              <a:spcBef>
                <a:spcPts val="960"/>
              </a:spcBef>
              <a:spcAft>
                <a:spcPts val="0"/>
              </a:spcAft>
              <a:defRPr sz="3000" b="0" i="0">
                <a:solidFill>
                  <a:srgbClr val="ED6B06"/>
                </a:solidFill>
                <a:latin typeface="Arial" panose="020B0604020202020204" pitchFamily="34" charset="0"/>
                <a:ea typeface="Verdana" panose="020B0604030504040204" pitchFamily="4" charset="0"/>
                <a:cs typeface="Arial" panose="020B0604020202020204" pitchFamily="34" charset="0"/>
              </a:defRPr>
            </a:lvl1pPr>
            <a:lvl2pPr algn="l" rtl="0">
              <a:spcBef>
                <a:spcPts val="960"/>
              </a:spcBef>
              <a:spcAft>
                <a:spcPts val="0"/>
              </a:spcAft>
              <a:defRPr/>
            </a:lvl2pPr>
            <a:lvl3pPr algn="l" rtl="0">
              <a:spcBef>
                <a:spcPts val="960"/>
              </a:spcBef>
              <a:spcAft>
                <a:spcPts val="0"/>
              </a:spcAft>
              <a:defRPr/>
            </a:lvl3pPr>
            <a:lvl4pPr algn="l" rtl="0">
              <a:spcBef>
                <a:spcPts val="960"/>
              </a:spcBef>
              <a:spcAft>
                <a:spcPts val="0"/>
              </a:spcAft>
              <a:defRPr/>
            </a:lvl4pPr>
            <a:lvl5pPr algn="l" rtl="0">
              <a:spcBef>
                <a:spcPts val="960"/>
              </a:spcBef>
              <a:spcAft>
                <a:spcPts val="0"/>
              </a:spcAft>
              <a:defRPr/>
            </a:lvl5pPr>
            <a:lvl6pPr marL="457200" algn="l" rtl="0">
              <a:spcBef>
                <a:spcPts val="960"/>
              </a:spcBef>
              <a:spcAft>
                <a:spcPts val="0"/>
              </a:spcAft>
              <a:defRPr/>
            </a:lvl6pPr>
            <a:lvl7pPr marL="914400" algn="l" rtl="0">
              <a:spcBef>
                <a:spcPts val="960"/>
              </a:spcBef>
              <a:spcAft>
                <a:spcPts val="0"/>
              </a:spcAft>
              <a:defRPr/>
            </a:lvl7pPr>
            <a:lvl8pPr marL="1371600" algn="l" rtl="0">
              <a:spcBef>
                <a:spcPts val="960"/>
              </a:spcBef>
              <a:spcAft>
                <a:spcPts val="0"/>
              </a:spcAft>
              <a:defRPr/>
            </a:lvl8pPr>
            <a:lvl9pPr marL="1828800" algn="l" rtl="0">
              <a:spcBef>
                <a:spcPts val="960"/>
              </a:spcBef>
              <a:spcAft>
                <a:spcPts val="0"/>
              </a:spcAft>
              <a:defRPr/>
            </a:lvl9pPr>
          </a:lstStyle>
          <a:p>
            <a:endParaRPr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showMasterSp="0">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endParaRPr kumimoji="0" lang="en-US"/>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Footer Placeholder 4"/>
          <p:cNvSpPr>
            <a:spLocks noGrp="1"/>
          </p:cNvSpPr>
          <p:nvPr>
            <p:ph type="ftr" sz="quarter" idx="11"/>
          </p:nvPr>
        </p:nvSpPr>
        <p:spPr/>
        <p:txBody>
          <a:bodyPr/>
          <a:lstStyle/>
          <a:p>
            <a:r>
              <a:rPr lang="en-AU"/>
              <a:t>FINM7409</a:t>
            </a:r>
            <a:endParaRPr lang="ru-RU"/>
          </a:p>
        </p:txBody>
      </p:sp>
      <p:sp>
        <p:nvSpPr>
          <p:cNvPr id="4" name="Date Placeholder 3"/>
          <p:cNvSpPr>
            <a:spLocks noGrp="1"/>
          </p:cNvSpPr>
          <p:nvPr>
            <p:ph type="dt" sz="half" idx="10"/>
          </p:nvPr>
        </p:nvSpPr>
        <p:spPr/>
        <p:txBody>
          <a:bodyPr/>
          <a:lstStyle/>
          <a:p>
            <a:endParaRPr lang="ru-RU" dirty="0"/>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4D8021A0-9D5F-4A34-91EE-64829328AFD0}" type="slidenum">
              <a:rPr lang="ru-RU" smtClean="0"/>
            </a:fld>
            <a:endParaRPr lang="ru-RU"/>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Section Divider 2">
    <p:spTree>
      <p:nvGrpSpPr>
        <p:cNvPr id="1" name=""/>
        <p:cNvGrpSpPr/>
        <p:nvPr/>
      </p:nvGrpSpPr>
      <p:grpSpPr>
        <a:xfrm>
          <a:off x="0" y="0"/>
          <a:ext cx="0" cy="0"/>
          <a:chOff x="0" y="0"/>
          <a:chExt cx="0" cy="0"/>
        </a:xfrm>
      </p:grpSpPr>
      <p:sp>
        <p:nvSpPr>
          <p:cNvPr id="9" name="Right Triangle 3"/>
          <p:cNvSpPr/>
          <p:nvPr userDrawn="1"/>
        </p:nvSpPr>
        <p:spPr bwMode="invGray">
          <a:xfrm>
            <a:off x="2" y="4076700"/>
            <a:ext cx="3407833"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1" fmla="*/ 0 w 2555875"/>
              <a:gd name="connsiteY0-2" fmla="*/ 2781300 h 2781300"/>
              <a:gd name="connsiteX1-3" fmla="*/ 0 w 2555875"/>
              <a:gd name="connsiteY1-4" fmla="*/ 0 h 2781300"/>
              <a:gd name="connsiteX2-5" fmla="*/ 2555875 w 2555875"/>
              <a:gd name="connsiteY2-6" fmla="*/ 2781300 h 2781300"/>
              <a:gd name="connsiteX3-7" fmla="*/ 0 w 2555875"/>
              <a:gd name="connsiteY3-8" fmla="*/ 2781300 h 2781300"/>
              <a:gd name="connsiteX0-9" fmla="*/ 0 w 2555875"/>
              <a:gd name="connsiteY0-10" fmla="*/ 2781300 h 2781300"/>
              <a:gd name="connsiteX1-11" fmla="*/ 0 w 2555875"/>
              <a:gd name="connsiteY1-12" fmla="*/ 0 h 2781300"/>
              <a:gd name="connsiteX2-13" fmla="*/ 2555875 w 2555875"/>
              <a:gd name="connsiteY2-14" fmla="*/ 2781300 h 2781300"/>
              <a:gd name="connsiteX3-15" fmla="*/ 0 w 2555875"/>
              <a:gd name="connsiteY3-16" fmla="*/ 2781300 h 2781300"/>
              <a:gd name="connsiteX0-17" fmla="*/ 0 w 2555875"/>
              <a:gd name="connsiteY0-18" fmla="*/ 2781300 h 2781300"/>
              <a:gd name="connsiteX1-19" fmla="*/ 0 w 2555875"/>
              <a:gd name="connsiteY1-20" fmla="*/ 0 h 2781300"/>
              <a:gd name="connsiteX2-21" fmla="*/ 2555875 w 2555875"/>
              <a:gd name="connsiteY2-22" fmla="*/ 2781300 h 2781300"/>
              <a:gd name="connsiteX3-23" fmla="*/ 0 w 2555875"/>
              <a:gd name="connsiteY3-24" fmla="*/ 2781300 h 2781300"/>
              <a:gd name="connsiteX0-25" fmla="*/ 0 w 2555875"/>
              <a:gd name="connsiteY0-26" fmla="*/ 2781300 h 2781300"/>
              <a:gd name="connsiteX1-27" fmla="*/ 0 w 2555875"/>
              <a:gd name="connsiteY1-28" fmla="*/ 0 h 2781300"/>
              <a:gd name="connsiteX2-29" fmla="*/ 2555875 w 2555875"/>
              <a:gd name="connsiteY2-30" fmla="*/ 2781300 h 2781300"/>
              <a:gd name="connsiteX3-31" fmla="*/ 0 w 2555875"/>
              <a:gd name="connsiteY3-32" fmla="*/ 2781300 h 2781300"/>
              <a:gd name="connsiteX0-33" fmla="*/ 0 w 2555875"/>
              <a:gd name="connsiteY0-34" fmla="*/ 2781300 h 2781300"/>
              <a:gd name="connsiteX1-35" fmla="*/ 0 w 2555875"/>
              <a:gd name="connsiteY1-36" fmla="*/ 0 h 2781300"/>
              <a:gd name="connsiteX2-37" fmla="*/ 2555875 w 2555875"/>
              <a:gd name="connsiteY2-38" fmla="*/ 2781300 h 2781300"/>
              <a:gd name="connsiteX3-39" fmla="*/ 0 w 2555875"/>
              <a:gd name="connsiteY3-40" fmla="*/ 2781300 h 2781300"/>
              <a:gd name="connsiteX0-41" fmla="*/ 0 w 2555875"/>
              <a:gd name="connsiteY0-42" fmla="*/ 2781300 h 2781300"/>
              <a:gd name="connsiteX1-43" fmla="*/ 0 w 2555875"/>
              <a:gd name="connsiteY1-44" fmla="*/ 0 h 2781300"/>
              <a:gd name="connsiteX2-45" fmla="*/ 2555875 w 2555875"/>
              <a:gd name="connsiteY2-46" fmla="*/ 2781300 h 2781300"/>
              <a:gd name="connsiteX3-47" fmla="*/ 0 w 2555875"/>
              <a:gd name="connsiteY3-48" fmla="*/ 2781300 h 2781300"/>
              <a:gd name="connsiteX0-49" fmla="*/ 0 w 2555875"/>
              <a:gd name="connsiteY0-50" fmla="*/ 2781300 h 2781300"/>
              <a:gd name="connsiteX1-51" fmla="*/ 0 w 2555875"/>
              <a:gd name="connsiteY1-52" fmla="*/ 0 h 2781300"/>
              <a:gd name="connsiteX2-53" fmla="*/ 2555875 w 2555875"/>
              <a:gd name="connsiteY2-54" fmla="*/ 2781300 h 2781300"/>
              <a:gd name="connsiteX3-55" fmla="*/ 0 w 2555875"/>
              <a:gd name="connsiteY3-56" fmla="*/ 2781300 h 2781300"/>
              <a:gd name="connsiteX0-57" fmla="*/ 0 w 2555875"/>
              <a:gd name="connsiteY0-58" fmla="*/ 2781300 h 2781300"/>
              <a:gd name="connsiteX1-59" fmla="*/ 0 w 2555875"/>
              <a:gd name="connsiteY1-60" fmla="*/ 0 h 2781300"/>
              <a:gd name="connsiteX2-61" fmla="*/ 2555875 w 2555875"/>
              <a:gd name="connsiteY2-62" fmla="*/ 2781300 h 2781300"/>
              <a:gd name="connsiteX3-63" fmla="*/ 0 w 2555875"/>
              <a:gd name="connsiteY3-64" fmla="*/ 2781300 h 2781300"/>
              <a:gd name="connsiteX0-65" fmla="*/ 0 w 2555875"/>
              <a:gd name="connsiteY0-66" fmla="*/ 2781300 h 2781300"/>
              <a:gd name="connsiteX1-67" fmla="*/ 0 w 2555875"/>
              <a:gd name="connsiteY1-68" fmla="*/ 0 h 2781300"/>
              <a:gd name="connsiteX2-69" fmla="*/ 2555875 w 2555875"/>
              <a:gd name="connsiteY2-70" fmla="*/ 2781300 h 2781300"/>
              <a:gd name="connsiteX3-71" fmla="*/ 0 w 2555875"/>
              <a:gd name="connsiteY3-72" fmla="*/ 2781300 h 2781300"/>
              <a:gd name="connsiteX0-73" fmla="*/ 0 w 2555875"/>
              <a:gd name="connsiteY0-74" fmla="*/ 2781300 h 2781300"/>
              <a:gd name="connsiteX1-75" fmla="*/ 0 w 2555875"/>
              <a:gd name="connsiteY1-76" fmla="*/ 0 h 2781300"/>
              <a:gd name="connsiteX2-77" fmla="*/ 2555875 w 2555875"/>
              <a:gd name="connsiteY2-78" fmla="*/ 2781300 h 2781300"/>
              <a:gd name="connsiteX3-79" fmla="*/ 0 w 2555875"/>
              <a:gd name="connsiteY3-80" fmla="*/ 2781300 h 2781300"/>
            </a:gdLst>
            <a:ahLst/>
            <a:cxnLst>
              <a:cxn ang="0">
                <a:pos x="connsiteX0-1" y="connsiteY0-2"/>
              </a:cxn>
              <a:cxn ang="0">
                <a:pos x="connsiteX1-3" y="connsiteY1-4"/>
              </a:cxn>
              <a:cxn ang="0">
                <a:pos x="connsiteX2-5" y="connsiteY2-6"/>
              </a:cxn>
              <a:cxn ang="0">
                <a:pos x="connsiteX3-7" y="connsiteY3-8"/>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1" name="Rectangle 8"/>
          <p:cNvSpPr/>
          <p:nvPr userDrawn="1"/>
        </p:nvSpPr>
        <p:spPr bwMode="invGray">
          <a:xfrm>
            <a:off x="9192249" y="5584173"/>
            <a:ext cx="2999415" cy="1273828"/>
          </a:xfrm>
          <a:custGeom>
            <a:avLst/>
            <a:gdLst>
              <a:gd name="connsiteX0" fmla="*/ 0 w 2267490"/>
              <a:gd name="connsiteY0" fmla="*/ 0 h 1132541"/>
              <a:gd name="connsiteX1" fmla="*/ 2267490 w 2267490"/>
              <a:gd name="connsiteY1" fmla="*/ 0 h 1132541"/>
              <a:gd name="connsiteX2" fmla="*/ 2267490 w 2267490"/>
              <a:gd name="connsiteY2" fmla="*/ 1132541 h 1132541"/>
              <a:gd name="connsiteX3" fmla="*/ 0 w 2267490"/>
              <a:gd name="connsiteY3" fmla="*/ 1132541 h 1132541"/>
              <a:gd name="connsiteX4" fmla="*/ 0 w 2267490"/>
              <a:gd name="connsiteY4" fmla="*/ 0 h 1132541"/>
              <a:gd name="connsiteX0-1" fmla="*/ 0 w 2267490"/>
              <a:gd name="connsiteY0-2" fmla="*/ 1132541 h 1132541"/>
              <a:gd name="connsiteX1-3" fmla="*/ 2267490 w 2267490"/>
              <a:gd name="connsiteY1-4" fmla="*/ 0 h 1132541"/>
              <a:gd name="connsiteX2-5" fmla="*/ 2267490 w 2267490"/>
              <a:gd name="connsiteY2-6" fmla="*/ 1132541 h 1132541"/>
              <a:gd name="connsiteX3-7" fmla="*/ 0 w 2267490"/>
              <a:gd name="connsiteY3-8" fmla="*/ 1132541 h 1132541"/>
              <a:gd name="connsiteX0-9" fmla="*/ 0 w 2291396"/>
              <a:gd name="connsiteY0-10" fmla="*/ 857623 h 1132541"/>
              <a:gd name="connsiteX1-11" fmla="*/ 2291396 w 2291396"/>
              <a:gd name="connsiteY1-12" fmla="*/ 0 h 1132541"/>
              <a:gd name="connsiteX2-13" fmla="*/ 2291396 w 2291396"/>
              <a:gd name="connsiteY2-14" fmla="*/ 1132541 h 1132541"/>
              <a:gd name="connsiteX3-15" fmla="*/ 0 w 2291396"/>
              <a:gd name="connsiteY3-16" fmla="*/ 857623 h 1132541"/>
              <a:gd name="connsiteX0-17" fmla="*/ 0 w 2249561"/>
              <a:gd name="connsiteY0-18" fmla="*/ 845670 h 1132541"/>
              <a:gd name="connsiteX1-19" fmla="*/ 2249561 w 2249561"/>
              <a:gd name="connsiteY1-20" fmla="*/ 0 h 1132541"/>
              <a:gd name="connsiteX2-21" fmla="*/ 2249561 w 2249561"/>
              <a:gd name="connsiteY2-22" fmla="*/ 1132541 h 1132541"/>
              <a:gd name="connsiteX3-23" fmla="*/ 0 w 2249561"/>
              <a:gd name="connsiteY3-24" fmla="*/ 845670 h 1132541"/>
              <a:gd name="connsiteX0-25" fmla="*/ 0 w 2249561"/>
              <a:gd name="connsiteY0-26" fmla="*/ 944560 h 1231431"/>
              <a:gd name="connsiteX1-27" fmla="*/ 2249561 w 2249561"/>
              <a:gd name="connsiteY1-28" fmla="*/ 98890 h 1231431"/>
              <a:gd name="connsiteX2-29" fmla="*/ 2249561 w 2249561"/>
              <a:gd name="connsiteY2-30" fmla="*/ 1231431 h 1231431"/>
              <a:gd name="connsiteX3-31" fmla="*/ 0 w 2249561"/>
              <a:gd name="connsiteY3-32" fmla="*/ 944560 h 1231431"/>
              <a:gd name="connsiteX0-33" fmla="*/ 0 w 2249561"/>
              <a:gd name="connsiteY0-34" fmla="*/ 1212084 h 1498955"/>
              <a:gd name="connsiteX1-35" fmla="*/ 2249561 w 2249561"/>
              <a:gd name="connsiteY1-36" fmla="*/ 366414 h 1498955"/>
              <a:gd name="connsiteX2-37" fmla="*/ 2249561 w 2249561"/>
              <a:gd name="connsiteY2-38" fmla="*/ 1498955 h 1498955"/>
              <a:gd name="connsiteX3-39" fmla="*/ 0 w 2249561"/>
              <a:gd name="connsiteY3-40" fmla="*/ 1212084 h 1498955"/>
              <a:gd name="connsiteX0-41" fmla="*/ 0 w 2249561"/>
              <a:gd name="connsiteY0-42" fmla="*/ 1016618 h 1303489"/>
              <a:gd name="connsiteX1-43" fmla="*/ 2249561 w 2249561"/>
              <a:gd name="connsiteY1-44" fmla="*/ 170948 h 1303489"/>
              <a:gd name="connsiteX2-45" fmla="*/ 2249561 w 2249561"/>
              <a:gd name="connsiteY2-46" fmla="*/ 1303489 h 1303489"/>
              <a:gd name="connsiteX3-47" fmla="*/ 0 w 2249561"/>
              <a:gd name="connsiteY3-48" fmla="*/ 1016618 h 1303489"/>
              <a:gd name="connsiteX0-49" fmla="*/ 0 w 2249561"/>
              <a:gd name="connsiteY0-50" fmla="*/ 1002505 h 1289376"/>
              <a:gd name="connsiteX1-51" fmla="*/ 2249561 w 2249561"/>
              <a:gd name="connsiteY1-52" fmla="*/ 156835 h 1289376"/>
              <a:gd name="connsiteX2-53" fmla="*/ 2249561 w 2249561"/>
              <a:gd name="connsiteY2-54" fmla="*/ 1289376 h 1289376"/>
              <a:gd name="connsiteX3-55" fmla="*/ 0 w 2249561"/>
              <a:gd name="connsiteY3-56" fmla="*/ 1002505 h 1289376"/>
              <a:gd name="connsiteX0-57" fmla="*/ 0 w 2249561"/>
              <a:gd name="connsiteY0-58" fmla="*/ 985444 h 1272315"/>
              <a:gd name="connsiteX1-59" fmla="*/ 2249561 w 2249561"/>
              <a:gd name="connsiteY1-60" fmla="*/ 139774 h 1272315"/>
              <a:gd name="connsiteX2-61" fmla="*/ 2249561 w 2249561"/>
              <a:gd name="connsiteY2-62" fmla="*/ 1272315 h 1272315"/>
              <a:gd name="connsiteX3-63" fmla="*/ 0 w 2249561"/>
              <a:gd name="connsiteY3-64" fmla="*/ 985444 h 1272315"/>
              <a:gd name="connsiteX0-65" fmla="*/ 0 w 2249561"/>
              <a:gd name="connsiteY0-66" fmla="*/ 979690 h 1266561"/>
              <a:gd name="connsiteX1-67" fmla="*/ 2249561 w 2249561"/>
              <a:gd name="connsiteY1-68" fmla="*/ 134020 h 1266561"/>
              <a:gd name="connsiteX2-69" fmla="*/ 2249561 w 2249561"/>
              <a:gd name="connsiteY2-70" fmla="*/ 1266561 h 1266561"/>
              <a:gd name="connsiteX3-71" fmla="*/ 0 w 2249561"/>
              <a:gd name="connsiteY3-72" fmla="*/ 979690 h 1266561"/>
              <a:gd name="connsiteX0-73" fmla="*/ 0 w 2249561"/>
              <a:gd name="connsiteY0-74" fmla="*/ 986957 h 1273828"/>
              <a:gd name="connsiteX1-75" fmla="*/ 2249561 w 2249561"/>
              <a:gd name="connsiteY1-76" fmla="*/ 141287 h 1273828"/>
              <a:gd name="connsiteX2-77" fmla="*/ 2249561 w 2249561"/>
              <a:gd name="connsiteY2-78" fmla="*/ 1273828 h 1273828"/>
              <a:gd name="connsiteX3-79" fmla="*/ 0 w 2249561"/>
              <a:gd name="connsiteY3-80" fmla="*/ 986957 h 1273828"/>
              <a:gd name="connsiteX0-81" fmla="*/ 0 w 2249561"/>
              <a:gd name="connsiteY0-82" fmla="*/ 986957 h 1273828"/>
              <a:gd name="connsiteX1-83" fmla="*/ 2249561 w 2249561"/>
              <a:gd name="connsiteY1-84" fmla="*/ 141287 h 1273828"/>
              <a:gd name="connsiteX2-85" fmla="*/ 2249561 w 2249561"/>
              <a:gd name="connsiteY2-86" fmla="*/ 1273828 h 1273828"/>
              <a:gd name="connsiteX3-87" fmla="*/ 0 w 2249561"/>
              <a:gd name="connsiteY3-88" fmla="*/ 986957 h 1273828"/>
              <a:gd name="connsiteX0-89" fmla="*/ 0 w 2249561"/>
              <a:gd name="connsiteY0-90" fmla="*/ 986957 h 1273828"/>
              <a:gd name="connsiteX1-91" fmla="*/ 2249561 w 2249561"/>
              <a:gd name="connsiteY1-92" fmla="*/ 141287 h 1273828"/>
              <a:gd name="connsiteX2-93" fmla="*/ 2249561 w 2249561"/>
              <a:gd name="connsiteY2-94" fmla="*/ 1273828 h 1273828"/>
              <a:gd name="connsiteX3-95" fmla="*/ 0 w 2249561"/>
              <a:gd name="connsiteY3-96" fmla="*/ 986957 h 1273828"/>
              <a:gd name="connsiteX0-97" fmla="*/ 0 w 2249561"/>
              <a:gd name="connsiteY0-98" fmla="*/ 986957 h 1273828"/>
              <a:gd name="connsiteX1-99" fmla="*/ 2249561 w 2249561"/>
              <a:gd name="connsiteY1-100" fmla="*/ 141287 h 1273828"/>
              <a:gd name="connsiteX2-101" fmla="*/ 2249561 w 2249561"/>
              <a:gd name="connsiteY2-102" fmla="*/ 1273828 h 1273828"/>
              <a:gd name="connsiteX3-103" fmla="*/ 0 w 2249561"/>
              <a:gd name="connsiteY3-104" fmla="*/ 986957 h 1273828"/>
              <a:gd name="connsiteX0-105" fmla="*/ 0 w 2249561"/>
              <a:gd name="connsiteY0-106" fmla="*/ 986957 h 1273828"/>
              <a:gd name="connsiteX1-107" fmla="*/ 2249561 w 2249561"/>
              <a:gd name="connsiteY1-108" fmla="*/ 141287 h 1273828"/>
              <a:gd name="connsiteX2-109" fmla="*/ 2249561 w 2249561"/>
              <a:gd name="connsiteY2-110" fmla="*/ 1273828 h 1273828"/>
              <a:gd name="connsiteX3-111" fmla="*/ 0 w 2249561"/>
              <a:gd name="connsiteY3-112" fmla="*/ 986957 h 1273828"/>
              <a:gd name="connsiteX0-113" fmla="*/ 0 w 2249561"/>
              <a:gd name="connsiteY0-114" fmla="*/ 986957 h 1273828"/>
              <a:gd name="connsiteX1-115" fmla="*/ 2249561 w 2249561"/>
              <a:gd name="connsiteY1-116" fmla="*/ 141287 h 1273828"/>
              <a:gd name="connsiteX2-117" fmla="*/ 2249561 w 2249561"/>
              <a:gd name="connsiteY2-118" fmla="*/ 1273828 h 1273828"/>
              <a:gd name="connsiteX3-119" fmla="*/ 0 w 2249561"/>
              <a:gd name="connsiteY3-120" fmla="*/ 986957 h 1273828"/>
              <a:gd name="connsiteX0-121" fmla="*/ 0 w 2249561"/>
              <a:gd name="connsiteY0-122" fmla="*/ 986957 h 1273828"/>
              <a:gd name="connsiteX1-123" fmla="*/ 2249561 w 2249561"/>
              <a:gd name="connsiteY1-124" fmla="*/ 141287 h 1273828"/>
              <a:gd name="connsiteX2-125" fmla="*/ 2249561 w 2249561"/>
              <a:gd name="connsiteY2-126" fmla="*/ 1273828 h 1273828"/>
              <a:gd name="connsiteX3-127" fmla="*/ 0 w 2249561"/>
              <a:gd name="connsiteY3-128" fmla="*/ 986957 h 1273828"/>
              <a:gd name="connsiteX0-129" fmla="*/ 0 w 2249561"/>
              <a:gd name="connsiteY0-130" fmla="*/ 986957 h 1273828"/>
              <a:gd name="connsiteX1-131" fmla="*/ 2249561 w 2249561"/>
              <a:gd name="connsiteY1-132" fmla="*/ 141287 h 1273828"/>
              <a:gd name="connsiteX2-133" fmla="*/ 2249561 w 2249561"/>
              <a:gd name="connsiteY2-134" fmla="*/ 1273828 h 1273828"/>
              <a:gd name="connsiteX3-135" fmla="*/ 0 w 2249561"/>
              <a:gd name="connsiteY3-136" fmla="*/ 986957 h 1273828"/>
              <a:gd name="connsiteX0-137" fmla="*/ 0 w 2249561"/>
              <a:gd name="connsiteY0-138" fmla="*/ 986957 h 1273828"/>
              <a:gd name="connsiteX1-139" fmla="*/ 2249561 w 2249561"/>
              <a:gd name="connsiteY1-140" fmla="*/ 141287 h 1273828"/>
              <a:gd name="connsiteX2-141" fmla="*/ 2249561 w 2249561"/>
              <a:gd name="connsiteY2-142" fmla="*/ 1273828 h 1273828"/>
              <a:gd name="connsiteX3-143" fmla="*/ 0 w 2249561"/>
              <a:gd name="connsiteY3-144" fmla="*/ 986957 h 1273828"/>
              <a:gd name="connsiteX0-145" fmla="*/ 0 w 2249561"/>
              <a:gd name="connsiteY0-146" fmla="*/ 986957 h 1273828"/>
              <a:gd name="connsiteX1-147" fmla="*/ 2249561 w 2249561"/>
              <a:gd name="connsiteY1-148" fmla="*/ 141287 h 1273828"/>
              <a:gd name="connsiteX2-149" fmla="*/ 2249561 w 2249561"/>
              <a:gd name="connsiteY2-150" fmla="*/ 1273828 h 1273828"/>
              <a:gd name="connsiteX3-151" fmla="*/ 0 w 2249561"/>
              <a:gd name="connsiteY3-152" fmla="*/ 986957 h 1273828"/>
              <a:gd name="connsiteX0-153" fmla="*/ 0 w 2249561"/>
              <a:gd name="connsiteY0-154" fmla="*/ 986957 h 1273828"/>
              <a:gd name="connsiteX1-155" fmla="*/ 2249561 w 2249561"/>
              <a:gd name="connsiteY1-156" fmla="*/ 141287 h 1273828"/>
              <a:gd name="connsiteX2-157" fmla="*/ 2249561 w 2249561"/>
              <a:gd name="connsiteY2-158" fmla="*/ 1273828 h 1273828"/>
              <a:gd name="connsiteX3-159" fmla="*/ 0 w 2249561"/>
              <a:gd name="connsiteY3-160" fmla="*/ 986957 h 1273828"/>
              <a:gd name="connsiteX0-161" fmla="*/ 0 w 2249561"/>
              <a:gd name="connsiteY0-162" fmla="*/ 986957 h 1273828"/>
              <a:gd name="connsiteX1-163" fmla="*/ 2249561 w 2249561"/>
              <a:gd name="connsiteY1-164" fmla="*/ 141287 h 1273828"/>
              <a:gd name="connsiteX2-165" fmla="*/ 2249561 w 2249561"/>
              <a:gd name="connsiteY2-166" fmla="*/ 1273828 h 1273828"/>
              <a:gd name="connsiteX3-167" fmla="*/ 0 w 2249561"/>
              <a:gd name="connsiteY3-168" fmla="*/ 986957 h 1273828"/>
              <a:gd name="connsiteX0-169" fmla="*/ 0 w 2249561"/>
              <a:gd name="connsiteY0-170" fmla="*/ 986957 h 1273828"/>
              <a:gd name="connsiteX1-171" fmla="*/ 2249561 w 2249561"/>
              <a:gd name="connsiteY1-172" fmla="*/ 141287 h 1273828"/>
              <a:gd name="connsiteX2-173" fmla="*/ 2249561 w 2249561"/>
              <a:gd name="connsiteY2-174" fmla="*/ 1273828 h 1273828"/>
              <a:gd name="connsiteX3-175" fmla="*/ 0 w 2249561"/>
              <a:gd name="connsiteY3-176" fmla="*/ 986957 h 1273828"/>
              <a:gd name="connsiteX0-177" fmla="*/ 0 w 2249561"/>
              <a:gd name="connsiteY0-178" fmla="*/ 986957 h 1273828"/>
              <a:gd name="connsiteX1-179" fmla="*/ 2249561 w 2249561"/>
              <a:gd name="connsiteY1-180" fmla="*/ 141287 h 1273828"/>
              <a:gd name="connsiteX2-181" fmla="*/ 2249561 w 2249561"/>
              <a:gd name="connsiteY2-182" fmla="*/ 1273828 h 1273828"/>
              <a:gd name="connsiteX3-183" fmla="*/ 0 w 2249561"/>
              <a:gd name="connsiteY3-184" fmla="*/ 986957 h 1273828"/>
              <a:gd name="connsiteX0-185" fmla="*/ 0 w 2249561"/>
              <a:gd name="connsiteY0-186" fmla="*/ 986957 h 1273828"/>
              <a:gd name="connsiteX1-187" fmla="*/ 2249561 w 2249561"/>
              <a:gd name="connsiteY1-188" fmla="*/ 141287 h 1273828"/>
              <a:gd name="connsiteX2-189" fmla="*/ 2249561 w 2249561"/>
              <a:gd name="connsiteY2-190" fmla="*/ 1273828 h 1273828"/>
              <a:gd name="connsiteX3-191" fmla="*/ 0 w 2249561"/>
              <a:gd name="connsiteY3-192" fmla="*/ 986957 h 1273828"/>
              <a:gd name="connsiteX0-193" fmla="*/ 0 w 2249561"/>
              <a:gd name="connsiteY0-194" fmla="*/ 986957 h 1273828"/>
              <a:gd name="connsiteX1-195" fmla="*/ 2249561 w 2249561"/>
              <a:gd name="connsiteY1-196" fmla="*/ 141287 h 1273828"/>
              <a:gd name="connsiteX2-197" fmla="*/ 2249561 w 2249561"/>
              <a:gd name="connsiteY2-198" fmla="*/ 1273828 h 1273828"/>
              <a:gd name="connsiteX3-199" fmla="*/ 0 w 2249561"/>
              <a:gd name="connsiteY3-200" fmla="*/ 986957 h 1273828"/>
              <a:gd name="connsiteX0-201" fmla="*/ 0 w 2249561"/>
              <a:gd name="connsiteY0-202" fmla="*/ 986957 h 1273828"/>
              <a:gd name="connsiteX1-203" fmla="*/ 2249561 w 2249561"/>
              <a:gd name="connsiteY1-204" fmla="*/ 141287 h 1273828"/>
              <a:gd name="connsiteX2-205" fmla="*/ 2249561 w 2249561"/>
              <a:gd name="connsiteY2-206" fmla="*/ 1273828 h 1273828"/>
              <a:gd name="connsiteX3-207" fmla="*/ 0 w 2249561"/>
              <a:gd name="connsiteY3-208" fmla="*/ 986957 h 1273828"/>
              <a:gd name="connsiteX0-209" fmla="*/ 0 w 2249561"/>
              <a:gd name="connsiteY0-210" fmla="*/ 986957 h 1273828"/>
              <a:gd name="connsiteX1-211" fmla="*/ 2249561 w 2249561"/>
              <a:gd name="connsiteY1-212" fmla="*/ 141287 h 1273828"/>
              <a:gd name="connsiteX2-213" fmla="*/ 2249561 w 2249561"/>
              <a:gd name="connsiteY2-214" fmla="*/ 1273828 h 1273828"/>
              <a:gd name="connsiteX3-215" fmla="*/ 0 w 2249561"/>
              <a:gd name="connsiteY3-216" fmla="*/ 986957 h 1273828"/>
            </a:gdLst>
            <a:ahLst/>
            <a:cxnLst>
              <a:cxn ang="0">
                <a:pos x="connsiteX0-1" y="connsiteY0-2"/>
              </a:cxn>
              <a:cxn ang="0">
                <a:pos x="connsiteX1-3" y="connsiteY1-4"/>
              </a:cxn>
              <a:cxn ang="0">
                <a:pos x="connsiteX2-5" y="connsiteY2-6"/>
              </a:cxn>
              <a:cxn ang="0">
                <a:pos x="connsiteX3-7" y="connsiteY3-8"/>
              </a:cxn>
            </a:cxnLst>
            <a:rect l="l" t="t" r="r" b="b"/>
            <a:pathLst>
              <a:path w="2249561" h="1273828">
                <a:moveTo>
                  <a:pt x="0" y="986957"/>
                </a:moveTo>
                <a:cubicBezTo>
                  <a:pt x="690087" y="358432"/>
                  <a:pt x="1188931" y="-294000"/>
                  <a:pt x="2249561" y="141287"/>
                </a:cubicBezTo>
                <a:lnTo>
                  <a:pt x="2249561" y="1273828"/>
                </a:lnTo>
                <a:cubicBezTo>
                  <a:pt x="1762671" y="1220039"/>
                  <a:pt x="570560" y="550676"/>
                  <a:pt x="0" y="98695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800" dirty="0">
                <a:noFill/>
              </a:rPr>
              <a:t> </a:t>
            </a:r>
            <a:endParaRPr lang="en-AU" sz="1800" dirty="0">
              <a:noFill/>
            </a:endParaRPr>
          </a:p>
        </p:txBody>
      </p:sp>
      <p:sp>
        <p:nvSpPr>
          <p:cNvPr id="5" name="Title 1"/>
          <p:cNvSpPr>
            <a:spLocks noGrp="1"/>
          </p:cNvSpPr>
          <p:nvPr>
            <p:ph type="title"/>
          </p:nvPr>
        </p:nvSpPr>
        <p:spPr>
          <a:xfrm>
            <a:off x="695326" y="1700811"/>
            <a:ext cx="10768680" cy="1224137"/>
          </a:xfrm>
        </p:spPr>
        <p:txBody>
          <a:bodyPr anchor="b">
            <a:noAutofit/>
          </a:bodyPr>
          <a:lstStyle>
            <a:lvl1pPr>
              <a:lnSpc>
                <a:spcPts val="5040"/>
              </a:lnSpc>
              <a:defRPr sz="4200">
                <a:solidFill>
                  <a:schemeClr val="accent1"/>
                </a:solidFill>
              </a:defRPr>
            </a:lvl1pPr>
          </a:lstStyle>
          <a:p>
            <a:r>
              <a:rPr lang="en-US"/>
              <a:t>Click to edit Master title style</a:t>
            </a:r>
            <a:endParaRPr lang="en-AU" dirty="0"/>
          </a:p>
        </p:txBody>
      </p:sp>
      <p:sp>
        <p:nvSpPr>
          <p:cNvPr id="6" name="Text Placeholder 6"/>
          <p:cNvSpPr>
            <a:spLocks noGrp="1"/>
          </p:cNvSpPr>
          <p:nvPr>
            <p:ph type="body" sz="quarter" idx="10"/>
          </p:nvPr>
        </p:nvSpPr>
        <p:spPr>
          <a:xfrm>
            <a:off x="695326" y="3113744"/>
            <a:ext cx="10768680" cy="2043451"/>
          </a:xfrm>
          <a:prstGeom prst="rect">
            <a:avLst/>
          </a:prstGeom>
        </p:spPr>
        <p:txBody>
          <a:bodyPr>
            <a:normAutofit/>
          </a:bodyPr>
          <a:lstStyle>
            <a:lvl1pPr marL="0" indent="0">
              <a:lnSpc>
                <a:spcPts val="3240"/>
              </a:lnSpc>
              <a:buNone/>
              <a:defRPr sz="2700">
                <a:solidFill>
                  <a:schemeClr val="accent1"/>
                </a:solidFill>
              </a:defRPr>
            </a:lvl1pPr>
          </a:lstStyle>
          <a:p>
            <a:pPr lvl="0"/>
            <a:r>
              <a:rPr lang="en-US"/>
              <a:t>Edit Master text styles</a:t>
            </a:r>
            <a:endParaRPr lang="en-US"/>
          </a:p>
        </p:txBody>
      </p:sp>
      <p:sp>
        <p:nvSpPr>
          <p:cNvPr id="7" name="Rectangle 6"/>
          <p:cNvSpPr/>
          <p:nvPr userDrawn="1"/>
        </p:nvSpPr>
        <p:spPr bwMode="invGray">
          <a:xfrm flipH="1">
            <a:off x="17896" y="19054"/>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AU" sz="1800"/>
          </a:p>
        </p:txBody>
      </p:sp>
      <p:pic>
        <p:nvPicPr>
          <p:cNvPr id="10" name="Picture 9"/>
          <p:cNvPicPr>
            <a:picLocks noChangeAspect="1"/>
          </p:cNvPicPr>
          <p:nvPr userDrawn="1"/>
        </p:nvPicPr>
        <p:blipFill>
          <a:blip r:embed="rId2"/>
          <a:stretch>
            <a:fillRect/>
          </a:stretch>
        </p:blipFill>
        <p:spPr>
          <a:xfrm>
            <a:off x="10297935" y="152896"/>
            <a:ext cx="1210684" cy="324000"/>
          </a:xfrm>
          <a:prstGeom prst="rect">
            <a:avLst/>
          </a:prstGeom>
        </p:spPr>
      </p:pic>
      <p:sp>
        <p:nvSpPr>
          <p:cNvPr id="12" name="Footer Placeholder 11"/>
          <p:cNvSpPr>
            <a:spLocks noGrp="1"/>
          </p:cNvSpPr>
          <p:nvPr>
            <p:ph type="ftr" sz="quarter" idx="12"/>
          </p:nvPr>
        </p:nvSpPr>
        <p:spPr/>
        <p:txBody>
          <a:bodyPr/>
          <a:lstStyle/>
          <a:p>
            <a:r>
              <a:rPr lang="en-AU" dirty="0"/>
              <a:t>FINM7805</a:t>
            </a:r>
            <a:endParaRPr lang="en-AU" dirty="0"/>
          </a:p>
        </p:txBody>
      </p:sp>
      <p:sp>
        <p:nvSpPr>
          <p:cNvPr id="13" name="Slide Number Placeholder 12"/>
          <p:cNvSpPr>
            <a:spLocks noGrp="1"/>
          </p:cNvSpPr>
          <p:nvPr>
            <p:ph type="sldNum" sz="quarter" idx="13"/>
          </p:nvPr>
        </p:nvSpPr>
        <p:spPr/>
        <p:txBody>
          <a:bodyPr/>
          <a:lstStyle/>
          <a:p>
            <a:fld id="{E917DE0E-AFB1-41FD-BC35-27DB61CA125F}" type="slidenum">
              <a:rPr lang="en-AU" smtClean="0"/>
            </a:fld>
            <a:endParaRPr lang="en-AU" dirty="0"/>
          </a:p>
        </p:txBody>
      </p:sp>
      <p:sp>
        <p:nvSpPr>
          <p:cNvPr id="14" name="Date Placeholder 1"/>
          <p:cNvSpPr>
            <a:spLocks noGrp="1"/>
          </p:cNvSpPr>
          <p:nvPr>
            <p:ph type="dt" sz="half" idx="14"/>
          </p:nvPr>
        </p:nvSpPr>
        <p:spPr>
          <a:xfrm>
            <a:off x="4391699" y="6519171"/>
            <a:ext cx="3360109" cy="240219"/>
          </a:xfrm>
        </p:spPr>
        <p:txBody>
          <a:bodyPr anchor="ctr" anchorCtr="0"/>
          <a:lstStyle>
            <a:lvl1pPr marL="0" algn="l" defTabSz="914400" rtl="0" eaLnBrk="1" latinLnBrk="0" hangingPunct="1">
              <a:defRPr lang="en-AU" sz="800" b="0" kern="1200" smtClean="0">
                <a:solidFill>
                  <a:schemeClr val="tx1"/>
                </a:solidFill>
                <a:latin typeface="+mn-lt"/>
                <a:ea typeface="+mn-ea"/>
                <a:cs typeface="+mn-cs"/>
              </a:defRPr>
            </a:lvl1pPr>
          </a:lstStyle>
          <a:p>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showMasterSp="0">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6" y="1052736"/>
            <a:ext cx="10801351" cy="469056"/>
          </a:xfrm>
          <a:prstGeom prst="rect">
            <a:avLst/>
          </a:prstGeom>
        </p:spPr>
        <p:txBody>
          <a:bodyPr/>
          <a:lstStyle>
            <a:lvl1pPr>
              <a:defRPr sz="3200">
                <a:solidFill>
                  <a:schemeClr val="accent1"/>
                </a:solidFill>
              </a:defRPr>
            </a:lvl1pPr>
          </a:lstStyle>
          <a:p>
            <a:r>
              <a:rPr lang="en-US" dirty="0"/>
              <a:t>CLICK TO EDIT MASTER TITLE STYLE</a:t>
            </a:r>
            <a:endParaRPr lang="en-US" dirty="0"/>
          </a:p>
        </p:txBody>
      </p:sp>
      <p:sp>
        <p:nvSpPr>
          <p:cNvPr id="3" name="Content Placeholder 2"/>
          <p:cNvSpPr>
            <a:spLocks noGrp="1"/>
          </p:cNvSpPr>
          <p:nvPr>
            <p:ph idx="1"/>
          </p:nvPr>
        </p:nvSpPr>
        <p:spPr>
          <a:xfrm>
            <a:off x="695327" y="1700214"/>
            <a:ext cx="10801349" cy="4608515"/>
          </a:xfrm>
          <a:prstGeom prst="rect">
            <a:avLst/>
          </a:prstGeom>
        </p:spPr>
        <p:txBody>
          <a:bodyPr/>
          <a:lstStyle>
            <a:lvl1pPr marL="342900" indent="-342900">
              <a:buFont typeface="Arial" panose="020B0604020202020204" pitchFamily="34" charset="0"/>
              <a:buChar char="•"/>
              <a:defRPr sz="2400"/>
            </a:lvl1pPr>
            <a:lvl2pPr marL="343535" indent="-342900">
              <a:buFont typeface="Arial" panose="020B0604020202020204" pitchFamily="34" charset="0"/>
              <a:buChar char="•"/>
              <a:defRPr sz="2400"/>
            </a:lvl2pPr>
            <a:lvl3pPr marL="478155" indent="-342900">
              <a:buClr>
                <a:schemeClr val="tx1"/>
              </a:buClr>
              <a:buFont typeface="Arial" panose="020B0604020202020204" pitchFamily="34" charset="0"/>
              <a:buChar char="•"/>
              <a:defRPr sz="2000"/>
            </a:lvl3pPr>
            <a:lvl4pPr marL="613410" indent="-342900">
              <a:buFont typeface="Arial" panose="020B0604020202020204" pitchFamily="34" charset="0"/>
              <a:buChar char="•"/>
              <a:defRPr sz="1800"/>
            </a:lvl4pPr>
            <a:lvl5pPr marL="0" indent="0">
              <a:buFont typeface="Arial" panose="020B0604020202020204" pitchFamily="34" charset="0"/>
              <a:buNone/>
              <a:defRPr/>
            </a:lvl5pPr>
          </a:lstStyle>
          <a:p>
            <a:pPr lvl="0"/>
            <a:r>
              <a:rPr lang="en-US" dirty="0"/>
              <a:t>Click to edit Master text styles</a:t>
            </a:r>
            <a:endParaRPr lang="en-US" dirty="0"/>
          </a:p>
          <a:p>
            <a:pPr lvl="2"/>
            <a:r>
              <a:rPr lang="en-US" dirty="0"/>
              <a:t>Second level</a:t>
            </a:r>
            <a:endParaRPr lang="en-US" dirty="0"/>
          </a:p>
          <a:p>
            <a:pPr lvl="3"/>
            <a:r>
              <a:rPr lang="en-US" dirty="0"/>
              <a:t>Third level</a:t>
            </a:r>
            <a:endParaRPr lang="en-US" dirty="0"/>
          </a:p>
        </p:txBody>
      </p:sp>
      <p:sp>
        <p:nvSpPr>
          <p:cNvPr id="5" name="Footer Placeholder 4"/>
          <p:cNvSpPr>
            <a:spLocks noGrp="1"/>
          </p:cNvSpPr>
          <p:nvPr>
            <p:ph type="ftr" sz="quarter" idx="3"/>
          </p:nvPr>
        </p:nvSpPr>
        <p:spPr>
          <a:xfrm>
            <a:off x="695327" y="6494790"/>
            <a:ext cx="1800274" cy="240219"/>
          </a:xfrm>
          <a:prstGeom prst="rect">
            <a:avLst/>
          </a:prstGeom>
        </p:spPr>
        <p:txBody>
          <a:bodyPr vert="horz" lIns="0" tIns="0" rIns="0" bIns="0" rtlCol="0" anchor="ctr"/>
          <a:lstStyle>
            <a:lvl1pPr algn="l">
              <a:defRPr sz="800" b="0">
                <a:solidFill>
                  <a:schemeClr val="tx1"/>
                </a:solidFill>
              </a:defRPr>
            </a:lvl1pPr>
          </a:lstStyle>
          <a:p>
            <a:r>
              <a:rPr lang="en-AU"/>
              <a:t>FINM7409</a:t>
            </a:r>
            <a:endParaRPr lang="en-AU" dirty="0"/>
          </a:p>
        </p:txBody>
      </p:sp>
      <p:sp>
        <p:nvSpPr>
          <p:cNvPr id="7" name="Slide Number Placeholder 5"/>
          <p:cNvSpPr txBox="1"/>
          <p:nvPr userDrawn="1"/>
        </p:nvSpPr>
        <p:spPr>
          <a:xfrm>
            <a:off x="11208568" y="6494790"/>
            <a:ext cx="288032" cy="240219"/>
          </a:xfrm>
          <a:prstGeom prst="rect">
            <a:avLst/>
          </a:prstGeom>
        </p:spPr>
        <p:txBody>
          <a:bodyPr vert="horz" lIns="0" tIns="0" rIns="0" bIns="0" rtlCol="0" anchor="ct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17DE0E-AFB1-41FD-BC35-27DB61CA125F}" type="slidenum">
              <a:rPr lang="en-AU" smtClean="0"/>
            </a:fld>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showMasterSp="0">
  <p:cSld name="Quiz">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6" y="1052736"/>
            <a:ext cx="10801351" cy="469056"/>
          </a:xfrm>
          <a:prstGeom prst="rect">
            <a:avLst/>
          </a:prstGeom>
        </p:spPr>
        <p:txBody>
          <a:bodyPr/>
          <a:lstStyle>
            <a:lvl1pPr>
              <a:defRPr sz="3200">
                <a:solidFill>
                  <a:schemeClr val="accent1"/>
                </a:solidFill>
              </a:defRPr>
            </a:lvl1pPr>
          </a:lstStyle>
          <a:p>
            <a:r>
              <a:rPr lang="en-US" dirty="0"/>
              <a:t>CLICK TO EDIT MASTER TITLE STYLE</a:t>
            </a:r>
            <a:endParaRPr lang="en-US" dirty="0"/>
          </a:p>
        </p:txBody>
      </p:sp>
      <p:sp>
        <p:nvSpPr>
          <p:cNvPr id="3" name="Content Placeholder 2"/>
          <p:cNvSpPr>
            <a:spLocks noGrp="1"/>
          </p:cNvSpPr>
          <p:nvPr>
            <p:ph idx="1"/>
          </p:nvPr>
        </p:nvSpPr>
        <p:spPr>
          <a:xfrm>
            <a:off x="695327" y="1700214"/>
            <a:ext cx="10801349" cy="4608515"/>
          </a:xfrm>
          <a:prstGeom prst="rect">
            <a:avLst/>
          </a:prstGeom>
        </p:spPr>
        <p:txBody>
          <a:bodyPr/>
          <a:lstStyle>
            <a:lvl1pPr marL="0" indent="0">
              <a:buFont typeface="Arial" panose="020B0604020202020204" pitchFamily="34" charset="0"/>
              <a:buNone/>
              <a:defRPr sz="2400"/>
            </a:lvl1pPr>
            <a:lvl2pPr marL="343535" indent="-342900">
              <a:buFont typeface="Arial" panose="020B0604020202020204" pitchFamily="34" charset="0"/>
              <a:buChar char="•"/>
              <a:defRPr sz="2400"/>
            </a:lvl2pPr>
            <a:lvl3pPr marL="592455" indent="-457200">
              <a:buClr>
                <a:schemeClr val="tx1"/>
              </a:buClr>
              <a:buFont typeface="+mj-lt"/>
              <a:buAutoNum type="alphaUcPeriod"/>
              <a:defRPr sz="2000"/>
            </a:lvl3pPr>
            <a:lvl4pPr marL="613410" indent="-342900">
              <a:buFont typeface="Arial" panose="020B0604020202020204" pitchFamily="34" charset="0"/>
              <a:buChar char="•"/>
              <a:defRPr sz="1800"/>
            </a:lvl4pPr>
            <a:lvl5pPr marL="0" indent="0">
              <a:buFont typeface="Arial" panose="020B0604020202020204" pitchFamily="34" charset="0"/>
              <a:buNone/>
              <a:defRPr/>
            </a:lvl5pPr>
          </a:lstStyle>
          <a:p>
            <a:pPr lvl="0"/>
            <a:r>
              <a:rPr lang="en-US" dirty="0"/>
              <a:t>Click to edit Master text styles</a:t>
            </a:r>
            <a:endParaRPr lang="en-US" dirty="0"/>
          </a:p>
          <a:p>
            <a:pPr lvl="0"/>
            <a:endParaRPr lang="en-US" dirty="0"/>
          </a:p>
          <a:p>
            <a:pPr lvl="2"/>
            <a:r>
              <a:rPr lang="en-US" dirty="0"/>
              <a:t>Second level</a:t>
            </a:r>
            <a:endParaRPr lang="en-US" dirty="0"/>
          </a:p>
          <a:p>
            <a:pPr lvl="2"/>
            <a:r>
              <a:rPr lang="en-US" dirty="0"/>
              <a:t>Third level</a:t>
            </a:r>
            <a:endParaRPr lang="en-US" dirty="0"/>
          </a:p>
          <a:p>
            <a:pPr lvl="2"/>
            <a:endParaRPr lang="en-US" dirty="0"/>
          </a:p>
        </p:txBody>
      </p:sp>
      <p:sp>
        <p:nvSpPr>
          <p:cNvPr id="5" name="Footer Placeholder 4"/>
          <p:cNvSpPr>
            <a:spLocks noGrp="1"/>
          </p:cNvSpPr>
          <p:nvPr>
            <p:ph type="ftr" sz="quarter" idx="3"/>
          </p:nvPr>
        </p:nvSpPr>
        <p:spPr>
          <a:xfrm>
            <a:off x="695326" y="6494790"/>
            <a:ext cx="3360109" cy="240219"/>
          </a:xfrm>
          <a:prstGeom prst="rect">
            <a:avLst/>
          </a:prstGeom>
        </p:spPr>
        <p:txBody>
          <a:bodyPr vert="horz" lIns="0" tIns="0" rIns="0" bIns="0" rtlCol="0" anchor="ctr"/>
          <a:lstStyle>
            <a:lvl1pPr algn="l">
              <a:defRPr sz="800" b="0">
                <a:solidFill>
                  <a:schemeClr val="tx1"/>
                </a:solidFill>
              </a:defRPr>
            </a:lvl1pPr>
          </a:lstStyle>
          <a:p>
            <a:r>
              <a:rPr lang="en-AU"/>
              <a:t>FINM7409</a:t>
            </a:r>
            <a:endParaRPr lang="en-AU" dirty="0"/>
          </a:p>
        </p:txBody>
      </p:sp>
      <p:sp>
        <p:nvSpPr>
          <p:cNvPr id="7" name="Slide Number Placeholder 5"/>
          <p:cNvSpPr txBox="1"/>
          <p:nvPr userDrawn="1"/>
        </p:nvSpPr>
        <p:spPr>
          <a:xfrm>
            <a:off x="11208568" y="6494790"/>
            <a:ext cx="288032" cy="240219"/>
          </a:xfrm>
          <a:prstGeom prst="rect">
            <a:avLst/>
          </a:prstGeom>
        </p:spPr>
        <p:txBody>
          <a:bodyPr vert="horz" lIns="0" tIns="0" rIns="0" bIns="0" rtlCol="0" anchor="ct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17DE0E-AFB1-41FD-BC35-27DB61CA125F}" type="slidenum">
              <a:rPr lang="en-AU" smtClean="0"/>
            </a:fld>
            <a:endParaRPr lang="en-AU" dirty="0"/>
          </a:p>
        </p:txBody>
      </p:sp>
      <p:sp>
        <p:nvSpPr>
          <p:cNvPr id="8" name="Date Placeholder 2"/>
          <p:cNvSpPr>
            <a:spLocks noGrp="1"/>
          </p:cNvSpPr>
          <p:nvPr>
            <p:ph type="dt" sz="half" idx="2"/>
          </p:nvPr>
        </p:nvSpPr>
        <p:spPr>
          <a:xfrm>
            <a:off x="4415945" y="6494790"/>
            <a:ext cx="3360109" cy="264600"/>
          </a:xfrm>
          <a:prstGeom prst="rect">
            <a:avLst/>
          </a:prstGeom>
        </p:spPr>
        <p:txBody>
          <a:bodyPr vert="horz" lIns="0" tIns="0" rIns="0" bIns="0" rtlCol="0" anchor="t"/>
          <a:lstStyle>
            <a:lvl1pPr algn="l">
              <a:lnSpc>
                <a:spcPct val="80000"/>
              </a:lnSpc>
              <a:defRPr sz="1000">
                <a:solidFill>
                  <a:schemeClr val="bg1"/>
                </a:solidFill>
              </a:defRPr>
            </a:lvl1pPr>
          </a:lstStyle>
          <a:p>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p:cSld name="1_Two Content">
    <p:spTree>
      <p:nvGrpSpPr>
        <p:cNvPr id="1" name=""/>
        <p:cNvGrpSpPr/>
        <p:nvPr/>
      </p:nvGrpSpPr>
      <p:grpSpPr>
        <a:xfrm>
          <a:off x="0" y="0"/>
          <a:ext cx="0" cy="0"/>
          <a:chOff x="0" y="0"/>
          <a:chExt cx="0" cy="0"/>
        </a:xfrm>
      </p:grpSpPr>
      <p:sp>
        <p:nvSpPr>
          <p:cNvPr id="2" name="Footer Placeholder 4"/>
          <p:cNvSpPr>
            <a:spLocks noGrp="1"/>
          </p:cNvSpPr>
          <p:nvPr>
            <p:ph type="ftr" sz="quarter" idx="3"/>
          </p:nvPr>
        </p:nvSpPr>
        <p:spPr>
          <a:xfrm>
            <a:off x="695326" y="6494790"/>
            <a:ext cx="3360109" cy="240219"/>
          </a:xfrm>
          <a:prstGeom prst="rect">
            <a:avLst/>
          </a:prstGeom>
        </p:spPr>
        <p:txBody>
          <a:bodyPr vert="horz" lIns="0" tIns="0" rIns="0" bIns="0" rtlCol="0" anchor="ctr"/>
          <a:lstStyle>
            <a:lvl1pPr algn="l">
              <a:defRPr sz="800" b="0">
                <a:solidFill>
                  <a:schemeClr val="tx1"/>
                </a:solidFill>
              </a:defRPr>
            </a:lvl1pPr>
          </a:lstStyle>
          <a:p>
            <a:r>
              <a:rPr lang="en-AU"/>
              <a:t>FINM7409</a:t>
            </a:r>
            <a:endParaRPr lang="en-AU" dirty="0"/>
          </a:p>
        </p:txBody>
      </p:sp>
      <p:sp>
        <p:nvSpPr>
          <p:cNvPr id="3" name="Slide Number Placeholder 5"/>
          <p:cNvSpPr>
            <a:spLocks noGrp="1"/>
          </p:cNvSpPr>
          <p:nvPr>
            <p:ph type="sldNum" sz="quarter" idx="4"/>
          </p:nvPr>
        </p:nvSpPr>
        <p:spPr>
          <a:xfrm>
            <a:off x="11208568" y="6494790"/>
            <a:ext cx="288032" cy="240219"/>
          </a:xfrm>
          <a:prstGeom prst="rect">
            <a:avLst/>
          </a:prstGeom>
        </p:spPr>
        <p:txBody>
          <a:bodyPr vert="horz" lIns="0" tIns="0" rIns="0" bIns="0" rtlCol="0" anchor="ctr"/>
          <a:lstStyle>
            <a:lvl1pPr algn="r">
              <a:defRPr sz="800">
                <a:solidFill>
                  <a:schemeClr val="tx1"/>
                </a:solidFill>
              </a:defRPr>
            </a:lvl1pPr>
          </a:lstStyle>
          <a:p>
            <a:fld id="{E917DE0E-AFB1-41FD-BC35-27DB61CA125F}" type="slidenum">
              <a:rPr lang="en-AU" smtClean="0"/>
            </a:fld>
            <a:endParaRPr lang="en-AU" dirty="0"/>
          </a:p>
        </p:txBody>
      </p:sp>
      <p:sp>
        <p:nvSpPr>
          <p:cNvPr id="4" name="Date Placeholder 2"/>
          <p:cNvSpPr>
            <a:spLocks noGrp="1"/>
          </p:cNvSpPr>
          <p:nvPr>
            <p:ph type="dt" sz="half" idx="2"/>
          </p:nvPr>
        </p:nvSpPr>
        <p:spPr>
          <a:xfrm>
            <a:off x="4415945" y="6494790"/>
            <a:ext cx="3360109" cy="264600"/>
          </a:xfrm>
          <a:prstGeom prst="rect">
            <a:avLst/>
          </a:prstGeom>
        </p:spPr>
        <p:txBody>
          <a:bodyPr vert="horz" lIns="0" tIns="0" rIns="0" bIns="0" rtlCol="0" anchor="t"/>
          <a:lstStyle>
            <a:lvl1pPr algn="l">
              <a:lnSpc>
                <a:spcPct val="80000"/>
              </a:lnSpc>
              <a:defRPr sz="1000">
                <a:solidFill>
                  <a:schemeClr val="bg1"/>
                </a:solidFill>
              </a:defRPr>
            </a:lvl1pPr>
          </a:lstStyle>
          <a:p>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Title 2">
    <p:spTree>
      <p:nvGrpSpPr>
        <p:cNvPr id="1" name=""/>
        <p:cNvGrpSpPr/>
        <p:nvPr/>
      </p:nvGrpSpPr>
      <p:grpSpPr>
        <a:xfrm>
          <a:off x="0" y="0"/>
          <a:ext cx="0" cy="0"/>
          <a:chOff x="0" y="0"/>
          <a:chExt cx="0" cy="0"/>
        </a:xfrm>
      </p:grpSpPr>
      <p:sp>
        <p:nvSpPr>
          <p:cNvPr id="5" name="Rectangle 4"/>
          <p:cNvSpPr/>
          <p:nvPr userDrawn="1"/>
        </p:nvSpPr>
        <p:spPr bwMode="invGray">
          <a:xfrm>
            <a:off x="0" y="0"/>
            <a:ext cx="12192000" cy="6858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AU" sz="1800"/>
          </a:p>
        </p:txBody>
      </p:sp>
      <p:sp>
        <p:nvSpPr>
          <p:cNvPr id="2" name="Title 1"/>
          <p:cNvSpPr>
            <a:spLocks noGrp="1"/>
          </p:cNvSpPr>
          <p:nvPr>
            <p:ph type="title" hasCustomPrompt="1"/>
          </p:nvPr>
        </p:nvSpPr>
        <p:spPr bwMode="white">
          <a:xfrm>
            <a:off x="695325" y="1143405"/>
            <a:ext cx="10738247" cy="1296144"/>
          </a:xfrm>
        </p:spPr>
        <p:txBody>
          <a:bodyPr anchor="b">
            <a:noAutofit/>
          </a:bodyPr>
          <a:lstStyle>
            <a:lvl1pPr>
              <a:lnSpc>
                <a:spcPts val="5040"/>
              </a:lnSpc>
              <a:defRPr sz="4200">
                <a:solidFill>
                  <a:schemeClr val="bg1"/>
                </a:solidFill>
              </a:defRPr>
            </a:lvl1pPr>
          </a:lstStyle>
          <a:p>
            <a:r>
              <a:rPr lang="en-US" dirty="0"/>
              <a:t>[Title]</a:t>
            </a:r>
            <a:endParaRPr lang="en-AU" dirty="0"/>
          </a:p>
        </p:txBody>
      </p:sp>
      <p:sp>
        <p:nvSpPr>
          <p:cNvPr id="7" name="Text Placeholder 6"/>
          <p:cNvSpPr>
            <a:spLocks noGrp="1"/>
          </p:cNvSpPr>
          <p:nvPr>
            <p:ph type="body" sz="quarter" idx="10" hasCustomPrompt="1"/>
          </p:nvPr>
        </p:nvSpPr>
        <p:spPr bwMode="white">
          <a:xfrm>
            <a:off x="695298" y="2553954"/>
            <a:ext cx="10747200" cy="2675249"/>
          </a:xfrm>
          <a:prstGeom prst="rect">
            <a:avLst/>
          </a:prstGeom>
        </p:spPr>
        <p:txBody>
          <a:bodyPr>
            <a:normAutofit/>
          </a:bodyPr>
          <a:lstStyle>
            <a:lvl1pPr marL="0" indent="0">
              <a:lnSpc>
                <a:spcPts val="3240"/>
              </a:lnSpc>
              <a:buNone/>
              <a:defRPr sz="2700">
                <a:solidFill>
                  <a:schemeClr val="bg1"/>
                </a:solidFill>
              </a:defRPr>
            </a:lvl1pPr>
          </a:lstStyle>
          <a:p>
            <a:pPr lvl="0"/>
            <a:r>
              <a:rPr lang="en-US" dirty="0"/>
              <a:t>[Subtitle]</a:t>
            </a:r>
            <a:endParaRPr lang="en-US" dirty="0"/>
          </a:p>
        </p:txBody>
      </p:sp>
      <p:sp>
        <p:nvSpPr>
          <p:cNvPr id="18" name="Right Triangle 3"/>
          <p:cNvSpPr/>
          <p:nvPr userDrawn="1"/>
        </p:nvSpPr>
        <p:spPr bwMode="white">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1" fmla="*/ 0 w 2555875"/>
              <a:gd name="connsiteY0-2" fmla="*/ 2781300 h 2781300"/>
              <a:gd name="connsiteX1-3" fmla="*/ 0 w 2555875"/>
              <a:gd name="connsiteY1-4" fmla="*/ 0 h 2781300"/>
              <a:gd name="connsiteX2-5" fmla="*/ 2555875 w 2555875"/>
              <a:gd name="connsiteY2-6" fmla="*/ 2781300 h 2781300"/>
              <a:gd name="connsiteX3-7" fmla="*/ 0 w 2555875"/>
              <a:gd name="connsiteY3-8" fmla="*/ 2781300 h 2781300"/>
              <a:gd name="connsiteX0-9" fmla="*/ 0 w 2555875"/>
              <a:gd name="connsiteY0-10" fmla="*/ 2781300 h 2781300"/>
              <a:gd name="connsiteX1-11" fmla="*/ 0 w 2555875"/>
              <a:gd name="connsiteY1-12" fmla="*/ 0 h 2781300"/>
              <a:gd name="connsiteX2-13" fmla="*/ 2555875 w 2555875"/>
              <a:gd name="connsiteY2-14" fmla="*/ 2781300 h 2781300"/>
              <a:gd name="connsiteX3-15" fmla="*/ 0 w 2555875"/>
              <a:gd name="connsiteY3-16" fmla="*/ 2781300 h 2781300"/>
              <a:gd name="connsiteX0-17" fmla="*/ 0 w 2555875"/>
              <a:gd name="connsiteY0-18" fmla="*/ 2781300 h 2781300"/>
              <a:gd name="connsiteX1-19" fmla="*/ 0 w 2555875"/>
              <a:gd name="connsiteY1-20" fmla="*/ 0 h 2781300"/>
              <a:gd name="connsiteX2-21" fmla="*/ 2555875 w 2555875"/>
              <a:gd name="connsiteY2-22" fmla="*/ 2781300 h 2781300"/>
              <a:gd name="connsiteX3-23" fmla="*/ 0 w 2555875"/>
              <a:gd name="connsiteY3-24" fmla="*/ 2781300 h 2781300"/>
              <a:gd name="connsiteX0-25" fmla="*/ 0 w 2555875"/>
              <a:gd name="connsiteY0-26" fmla="*/ 2781300 h 2781300"/>
              <a:gd name="connsiteX1-27" fmla="*/ 0 w 2555875"/>
              <a:gd name="connsiteY1-28" fmla="*/ 0 h 2781300"/>
              <a:gd name="connsiteX2-29" fmla="*/ 2555875 w 2555875"/>
              <a:gd name="connsiteY2-30" fmla="*/ 2781300 h 2781300"/>
              <a:gd name="connsiteX3-31" fmla="*/ 0 w 2555875"/>
              <a:gd name="connsiteY3-32" fmla="*/ 2781300 h 2781300"/>
              <a:gd name="connsiteX0-33" fmla="*/ 0 w 2555875"/>
              <a:gd name="connsiteY0-34" fmla="*/ 2781300 h 2781300"/>
              <a:gd name="connsiteX1-35" fmla="*/ 0 w 2555875"/>
              <a:gd name="connsiteY1-36" fmla="*/ 0 h 2781300"/>
              <a:gd name="connsiteX2-37" fmla="*/ 2555875 w 2555875"/>
              <a:gd name="connsiteY2-38" fmla="*/ 2781300 h 2781300"/>
              <a:gd name="connsiteX3-39" fmla="*/ 0 w 2555875"/>
              <a:gd name="connsiteY3-40" fmla="*/ 2781300 h 2781300"/>
              <a:gd name="connsiteX0-41" fmla="*/ 0 w 2555875"/>
              <a:gd name="connsiteY0-42" fmla="*/ 2781300 h 2781300"/>
              <a:gd name="connsiteX1-43" fmla="*/ 0 w 2555875"/>
              <a:gd name="connsiteY1-44" fmla="*/ 0 h 2781300"/>
              <a:gd name="connsiteX2-45" fmla="*/ 2555875 w 2555875"/>
              <a:gd name="connsiteY2-46" fmla="*/ 2781300 h 2781300"/>
              <a:gd name="connsiteX3-47" fmla="*/ 0 w 2555875"/>
              <a:gd name="connsiteY3-48" fmla="*/ 2781300 h 2781300"/>
              <a:gd name="connsiteX0-49" fmla="*/ 0 w 2555875"/>
              <a:gd name="connsiteY0-50" fmla="*/ 2781300 h 2781300"/>
              <a:gd name="connsiteX1-51" fmla="*/ 0 w 2555875"/>
              <a:gd name="connsiteY1-52" fmla="*/ 0 h 2781300"/>
              <a:gd name="connsiteX2-53" fmla="*/ 2555875 w 2555875"/>
              <a:gd name="connsiteY2-54" fmla="*/ 2781300 h 2781300"/>
              <a:gd name="connsiteX3-55" fmla="*/ 0 w 2555875"/>
              <a:gd name="connsiteY3-56" fmla="*/ 2781300 h 2781300"/>
              <a:gd name="connsiteX0-57" fmla="*/ 0 w 2555875"/>
              <a:gd name="connsiteY0-58" fmla="*/ 2781300 h 2781300"/>
              <a:gd name="connsiteX1-59" fmla="*/ 0 w 2555875"/>
              <a:gd name="connsiteY1-60" fmla="*/ 0 h 2781300"/>
              <a:gd name="connsiteX2-61" fmla="*/ 2555875 w 2555875"/>
              <a:gd name="connsiteY2-62" fmla="*/ 2781300 h 2781300"/>
              <a:gd name="connsiteX3-63" fmla="*/ 0 w 2555875"/>
              <a:gd name="connsiteY3-64" fmla="*/ 2781300 h 2781300"/>
              <a:gd name="connsiteX0-65" fmla="*/ 0 w 2555875"/>
              <a:gd name="connsiteY0-66" fmla="*/ 2781300 h 2781300"/>
              <a:gd name="connsiteX1-67" fmla="*/ 0 w 2555875"/>
              <a:gd name="connsiteY1-68" fmla="*/ 0 h 2781300"/>
              <a:gd name="connsiteX2-69" fmla="*/ 2555875 w 2555875"/>
              <a:gd name="connsiteY2-70" fmla="*/ 2781300 h 2781300"/>
              <a:gd name="connsiteX3-71" fmla="*/ 0 w 2555875"/>
              <a:gd name="connsiteY3-72" fmla="*/ 2781300 h 2781300"/>
              <a:gd name="connsiteX0-73" fmla="*/ 0 w 2555875"/>
              <a:gd name="connsiteY0-74" fmla="*/ 2781300 h 2781300"/>
              <a:gd name="connsiteX1-75" fmla="*/ 0 w 2555875"/>
              <a:gd name="connsiteY1-76" fmla="*/ 0 h 2781300"/>
              <a:gd name="connsiteX2-77" fmla="*/ 2555875 w 2555875"/>
              <a:gd name="connsiteY2-78" fmla="*/ 2781300 h 2781300"/>
              <a:gd name="connsiteX3-79" fmla="*/ 0 w 2555875"/>
              <a:gd name="connsiteY3-80" fmla="*/ 2781300 h 2781300"/>
            </a:gdLst>
            <a:ahLst/>
            <a:cxnLst>
              <a:cxn ang="0">
                <a:pos x="connsiteX0-1" y="connsiteY0-2"/>
              </a:cxn>
              <a:cxn ang="0">
                <a:pos x="connsiteX1-3" y="connsiteY1-4"/>
              </a:cxn>
              <a:cxn ang="0">
                <a:pos x="connsiteX2-5" y="connsiteY2-6"/>
              </a:cxn>
              <a:cxn ang="0">
                <a:pos x="connsiteX3-7" y="connsiteY3-8"/>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Graphic 1"/>
          <p:cNvSpPr/>
          <p:nvPr userDrawn="1"/>
        </p:nvSpPr>
        <p:spPr bwMode="white">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a:p>
        </p:txBody>
      </p:sp>
      <p:pic>
        <p:nvPicPr>
          <p:cNvPr id="11" name="Picture 10"/>
          <p:cNvPicPr>
            <a:picLocks noChangeAspect="1"/>
          </p:cNvPicPr>
          <p:nvPr userDrawn="1"/>
        </p:nvPicPr>
        <p:blipFill>
          <a:blip r:embed="rId2"/>
          <a:stretch>
            <a:fillRect/>
          </a:stretch>
        </p:blipFill>
        <p:spPr>
          <a:xfrm>
            <a:off x="695325" y="207631"/>
            <a:ext cx="3204000" cy="4724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showMasterSp="0">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a:t>FINM7409</a:t>
            </a:r>
            <a:endParaRPr lang="en-US"/>
          </a:p>
        </p:txBody>
      </p:sp>
      <p:sp>
        <p:nvSpPr>
          <p:cNvPr id="5" name="Rectangle 6"/>
          <p:cNvSpPr>
            <a:spLocks noGrp="1" noChangeArrowheads="1"/>
          </p:cNvSpPr>
          <p:nvPr>
            <p:ph type="sldNum" sz="quarter" idx="12"/>
          </p:nvPr>
        </p:nvSpPr>
        <p:spPr/>
        <p:txBody>
          <a:bodyPr/>
          <a:lstStyle>
            <a:lvl1pPr>
              <a:defRPr/>
            </a:lvl1pPr>
          </a:lstStyle>
          <a:p>
            <a:fld id="{97C3311C-8D0C-1646-AB84-ACE8ED2E3E10}" type="slidenum">
              <a:rPr lang="en-US" altLang="en-US"/>
            </a:fld>
            <a:endParaRPr lang="en-US"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showMasterSp="0">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endParaRPr lang="en-AU"/>
          </a:p>
        </p:txBody>
      </p:sp>
      <p:sp>
        <p:nvSpPr>
          <p:cNvPr id="3" name="Text Placeholder 2"/>
          <p:cNvSpPr>
            <a:spLocks noGrp="1"/>
          </p:cNvSpPr>
          <p:nvPr>
            <p:ph type="body" sz="half" idx="1"/>
          </p:nvPr>
        </p:nvSpPr>
        <p:spPr>
          <a:xfrm>
            <a:off x="609600" y="1600200"/>
            <a:ext cx="5384800" cy="477361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
        <p:nvSpPr>
          <p:cNvPr id="4" name="Content Placeholder 3"/>
          <p:cNvSpPr>
            <a:spLocks noGrp="1"/>
          </p:cNvSpPr>
          <p:nvPr>
            <p:ph sz="half" idx="2"/>
          </p:nvPr>
        </p:nvSpPr>
        <p:spPr>
          <a:xfrm>
            <a:off x="6197600" y="1600200"/>
            <a:ext cx="5384800" cy="477361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
        <p:nvSpPr>
          <p:cNvPr id="5" name="Rectangle 6"/>
          <p:cNvSpPr>
            <a:spLocks noGrp="1" noChangeArrowheads="1"/>
          </p:cNvSpPr>
          <p:nvPr>
            <p:ph type="sldNum" sz="quarter" idx="10"/>
          </p:nvPr>
        </p:nvSpPr>
        <p:spPr/>
        <p:txBody>
          <a:bodyPr/>
          <a:lstStyle>
            <a:lvl1pPr>
              <a:defRPr/>
            </a:lvl1pPr>
          </a:lstStyle>
          <a:p>
            <a:fld id="{A810BB39-6A75-3C4D-B987-73181D766F83}" type="slidenum">
              <a:rPr lang="en-US" altLang="en-US"/>
            </a:fld>
            <a:endParaRPr lang="en-US"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bl" showMasterSp="0">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endParaRPr lang="en-AU"/>
          </a:p>
        </p:txBody>
      </p:sp>
      <p:sp>
        <p:nvSpPr>
          <p:cNvPr id="3" name="Table Placeholder 2"/>
          <p:cNvSpPr>
            <a:spLocks noGrp="1"/>
          </p:cNvSpPr>
          <p:nvPr>
            <p:ph type="tbl" idx="1"/>
          </p:nvPr>
        </p:nvSpPr>
        <p:spPr>
          <a:xfrm>
            <a:off x="609600" y="1600200"/>
            <a:ext cx="10972800" cy="4773613"/>
          </a:xfrm>
        </p:spPr>
        <p:txBody>
          <a:bodyPr/>
          <a:lstStyle/>
          <a:p>
            <a:pPr lvl="0"/>
            <a:endParaRPr lang="en-AU" noProof="0"/>
          </a:p>
        </p:txBody>
      </p:sp>
      <p:sp>
        <p:nvSpPr>
          <p:cNvPr id="4" name="Rectangle 6"/>
          <p:cNvSpPr>
            <a:spLocks noGrp="1" noChangeArrowheads="1"/>
          </p:cNvSpPr>
          <p:nvPr>
            <p:ph type="sldNum" sz="quarter" idx="10"/>
          </p:nvPr>
        </p:nvSpPr>
        <p:spPr/>
        <p:txBody>
          <a:bodyPr/>
          <a:lstStyle>
            <a:lvl1pPr>
              <a:defRPr/>
            </a:lvl1pPr>
          </a:lstStyle>
          <a:p>
            <a:fld id="{38A8F2CB-D90B-D646-9E28-834CA4E18D92}" type="slidenum">
              <a:rPr lang="en-US" altLang="en-US"/>
            </a:fld>
            <a:endParaRPr lang="en-US"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Blank slide">
    <p:spTree>
      <p:nvGrpSpPr>
        <p:cNvPr id="1" name=""/>
        <p:cNvGrpSpPr/>
        <p:nvPr/>
      </p:nvGrpSpPr>
      <p:grpSpPr>
        <a:xfrm>
          <a:off x="0" y="0"/>
          <a:ext cx="0" cy="0"/>
          <a:chOff x="0" y="0"/>
          <a:chExt cx="0" cy="0"/>
        </a:xfrm>
      </p:grpSpPr>
      <p:pic>
        <p:nvPicPr>
          <p:cNvPr id="2" name="Picture 2" descr="P:\digital_HED\au_be_atrill_accounting_6\_DIP\bann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538" y="-165100"/>
            <a:ext cx="12192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511908" y="6381750"/>
            <a:ext cx="11168185" cy="230188"/>
          </a:xfrm>
          <a:prstGeom prst="rect">
            <a:avLst/>
          </a:prstGeom>
          <a:noFill/>
          <a:ln>
            <a:noFill/>
          </a:ln>
        </p:spPr>
        <p:txBody>
          <a:bodyPr>
            <a:spAutoFit/>
          </a:bodyPr>
          <a:lstStyle>
            <a:lvl1pPr>
              <a:defRPr sz="2400">
                <a:solidFill>
                  <a:schemeClr val="bg2"/>
                </a:solidFill>
                <a:latin typeface="Verdana" panose="020B0604030504040204" pitchFamily="4" charset="0"/>
                <a:cs typeface="Arial" panose="020B0604020202020204" pitchFamily="34" charset="0"/>
                <a:sym typeface="Arial" panose="020B0604020202020204" pitchFamily="34" charset="0"/>
              </a:defRPr>
            </a:lvl1pPr>
            <a:lvl2pPr marL="742950" indent="-285750">
              <a:defRPr sz="2400">
                <a:solidFill>
                  <a:schemeClr val="bg2"/>
                </a:solidFill>
                <a:latin typeface="Verdana" panose="020B0604030504040204" pitchFamily="4" charset="0"/>
                <a:cs typeface="Arial" panose="020B0604020202020204" pitchFamily="34" charset="0"/>
                <a:sym typeface="Arial" panose="020B0604020202020204" pitchFamily="34" charset="0"/>
              </a:defRPr>
            </a:lvl2pPr>
            <a:lvl3pPr marL="1143000" indent="-228600">
              <a:defRPr sz="2400">
                <a:solidFill>
                  <a:schemeClr val="bg2"/>
                </a:solidFill>
                <a:latin typeface="Verdana" panose="020B0604030504040204" pitchFamily="4" charset="0"/>
                <a:cs typeface="Arial" panose="020B0604020202020204" pitchFamily="34" charset="0"/>
                <a:sym typeface="Arial" panose="020B0604020202020204" pitchFamily="34" charset="0"/>
              </a:defRPr>
            </a:lvl3pPr>
            <a:lvl4pPr marL="1600200" indent="-228600">
              <a:defRPr sz="2400">
                <a:solidFill>
                  <a:schemeClr val="bg2"/>
                </a:solidFill>
                <a:latin typeface="Verdana" panose="020B0604030504040204" pitchFamily="4" charset="0"/>
                <a:cs typeface="Arial" panose="020B0604020202020204" pitchFamily="34" charset="0"/>
                <a:sym typeface="Arial" panose="020B0604020202020204" pitchFamily="34" charset="0"/>
              </a:defRPr>
            </a:lvl4pPr>
            <a:lvl5pPr marL="2057400" indent="-228600">
              <a:defRPr sz="2400">
                <a:solidFill>
                  <a:schemeClr val="bg2"/>
                </a:solidFill>
                <a:latin typeface="Verdana" panose="020B0604030504040204" pitchFamily="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chemeClr val="bg2"/>
                </a:solidFill>
                <a:latin typeface="Verdana" panose="020B0604030504040204" pitchFamily="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chemeClr val="bg2"/>
                </a:solidFill>
                <a:latin typeface="Verdana" panose="020B0604030504040204" pitchFamily="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chemeClr val="bg2"/>
                </a:solidFill>
                <a:latin typeface="Verdana" panose="020B0604030504040204" pitchFamily="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chemeClr val="bg2"/>
                </a:solidFill>
                <a:latin typeface="Verdana" panose="020B0604030504040204" pitchFamily="4" charset="0"/>
                <a:cs typeface="Arial" panose="020B0604020202020204" pitchFamily="34" charset="0"/>
                <a:sym typeface="Arial" panose="020B0604020202020204" pitchFamily="34" charset="0"/>
              </a:defRPr>
            </a:lvl9pPr>
          </a:lstStyle>
          <a:p>
            <a:pPr eaLnBrk="1" hangingPunct="1">
              <a:defRPr/>
            </a:pPr>
            <a:r>
              <a:rPr lang="en-US" altLang="en-US" sz="900" b="0" i="0" dirty="0">
                <a:solidFill>
                  <a:srgbClr val="4D4D4D"/>
                </a:solidFill>
                <a:latin typeface="Arial" panose="020B0604020202020204" pitchFamily="34" charset="0"/>
              </a:rPr>
              <a:t>Copyright © 2018 Pearson Australia (a division of Pearson Australia Group Pty Ltd) 9781488612589/</a:t>
            </a:r>
            <a:r>
              <a:rPr lang="en-US" altLang="en-US" sz="900" b="0" i="0" dirty="0" err="1">
                <a:solidFill>
                  <a:srgbClr val="4D4D4D"/>
                </a:solidFill>
                <a:latin typeface="Arial" panose="020B0604020202020204" pitchFamily="34" charset="0"/>
              </a:rPr>
              <a:t>Atrill</a:t>
            </a:r>
            <a:r>
              <a:rPr lang="en-US" altLang="en-US" sz="900" b="0" i="0" dirty="0">
                <a:solidFill>
                  <a:srgbClr val="4D4D4D"/>
                </a:solidFill>
                <a:latin typeface="Arial" panose="020B0604020202020204" pitchFamily="34" charset="0"/>
              </a:rPr>
              <a:t>/Accounting for Non-Specialists/7e</a:t>
            </a:r>
            <a:endParaRPr lang="en-AU" altLang="en-US" sz="900" b="0" i="0" dirty="0">
              <a:solidFill>
                <a:srgbClr val="4D4D4D"/>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3.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2"/>
          </p:nvPr>
        </p:nvSpPr>
        <p:spPr>
          <a:xfrm>
            <a:off x="695324" y="151134"/>
            <a:ext cx="3360109" cy="288000"/>
          </a:xfrm>
          <a:prstGeom prst="rect">
            <a:avLst/>
          </a:prstGeom>
        </p:spPr>
        <p:txBody>
          <a:bodyPr vert="horz" lIns="0" tIns="0" rIns="0" bIns="0" rtlCol="0" anchor="t"/>
          <a:lstStyle>
            <a:lvl1pPr algn="l">
              <a:lnSpc>
                <a:spcPct val="80000"/>
              </a:lnSpc>
              <a:defRPr sz="750">
                <a:solidFill>
                  <a:schemeClr val="bg1"/>
                </a:solidFill>
              </a:defRPr>
            </a:lvl1pPr>
          </a:lstStyle>
          <a:p>
            <a:pPr>
              <a:defRPr/>
            </a:pPr>
            <a:endParaRPr lang="en-US"/>
          </a:p>
        </p:txBody>
      </p:sp>
      <p:sp>
        <p:nvSpPr>
          <p:cNvPr id="8" name="Rectangle 7"/>
          <p:cNvSpPr/>
          <p:nvPr/>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AU" sz="1350"/>
          </a:p>
        </p:txBody>
      </p:sp>
      <p:pic>
        <p:nvPicPr>
          <p:cNvPr id="10" name="Picture 9"/>
          <p:cNvPicPr>
            <a:picLocks noChangeAspect="1"/>
          </p:cNvPicPr>
          <p:nvPr/>
        </p:nvPicPr>
        <p:blipFill>
          <a:blip r:embed="rId13"/>
          <a:stretch>
            <a:fillRect/>
          </a:stretch>
        </p:blipFill>
        <p:spPr>
          <a:xfrm>
            <a:off x="10297935" y="152896"/>
            <a:ext cx="1210684" cy="324000"/>
          </a:xfrm>
          <a:prstGeom prst="rect">
            <a:avLst/>
          </a:prstGeom>
        </p:spPr>
      </p:pic>
      <p:sp>
        <p:nvSpPr>
          <p:cNvPr id="5" name="Footer Placeholder 4"/>
          <p:cNvSpPr>
            <a:spLocks noGrp="1"/>
          </p:cNvSpPr>
          <p:nvPr>
            <p:ph type="ftr" sz="quarter" idx="3"/>
          </p:nvPr>
        </p:nvSpPr>
        <p:spPr>
          <a:xfrm>
            <a:off x="695326" y="6494790"/>
            <a:ext cx="3360109" cy="240219"/>
          </a:xfrm>
          <a:prstGeom prst="rect">
            <a:avLst/>
          </a:prstGeom>
        </p:spPr>
        <p:txBody>
          <a:bodyPr vert="horz" lIns="0" tIns="0" rIns="0" bIns="0" rtlCol="0" anchor="ctr"/>
          <a:lstStyle>
            <a:lvl1pPr algn="l">
              <a:defRPr sz="800" b="0">
                <a:solidFill>
                  <a:schemeClr val="tx1"/>
                </a:solidFill>
              </a:defRPr>
            </a:lvl1pPr>
          </a:lstStyle>
          <a:p>
            <a:r>
              <a:rPr lang="en-AU"/>
              <a:t>FINM7409</a:t>
            </a:r>
            <a:endParaRPr lang="en-AU" dirty="0"/>
          </a:p>
        </p:txBody>
      </p:sp>
      <p:sp>
        <p:nvSpPr>
          <p:cNvPr id="6" name="Slide Number Placeholder 5"/>
          <p:cNvSpPr>
            <a:spLocks noGrp="1"/>
          </p:cNvSpPr>
          <p:nvPr>
            <p:ph type="sldNum" sz="quarter" idx="4"/>
          </p:nvPr>
        </p:nvSpPr>
        <p:spPr>
          <a:xfrm>
            <a:off x="11208568" y="6494790"/>
            <a:ext cx="288032" cy="240219"/>
          </a:xfrm>
          <a:prstGeom prst="rect">
            <a:avLst/>
          </a:prstGeom>
        </p:spPr>
        <p:txBody>
          <a:bodyPr vert="horz" lIns="0" tIns="0" rIns="0" bIns="0" rtlCol="0" anchor="ctr"/>
          <a:lstStyle>
            <a:lvl1pPr algn="r">
              <a:defRPr sz="800">
                <a:solidFill>
                  <a:schemeClr val="tx1"/>
                </a:solidFill>
              </a:defRPr>
            </a:lvl1pPr>
          </a:lstStyle>
          <a:p>
            <a:fld id="{E917DE0E-AFB1-41FD-BC35-27DB61CA125F}" type="slidenum">
              <a:rPr lang="en-AU" smtClean="0"/>
            </a:fld>
            <a:endParaRPr lang="en-AU" dirty="0"/>
          </a:p>
        </p:txBody>
      </p:sp>
      <p:sp>
        <p:nvSpPr>
          <p:cNvPr id="7" name="Date Placeholder 2"/>
          <p:cNvSpPr txBox="1"/>
          <p:nvPr userDrawn="1"/>
        </p:nvSpPr>
        <p:spPr>
          <a:xfrm>
            <a:off x="4415945" y="6494790"/>
            <a:ext cx="3360109" cy="264600"/>
          </a:xfrm>
          <a:prstGeom prst="rect">
            <a:avLst/>
          </a:prstGeom>
        </p:spPr>
        <p:txBody>
          <a:bodyPr vert="horz" lIns="0" tIns="0" rIns="0" bIns="0" rtlCol="0" anchor="t"/>
          <a:lstStyle>
            <a:defPPr>
              <a:defRPr lang="en-US"/>
            </a:defPPr>
            <a:lvl1pPr marL="0" algn="l" defTabSz="914400" rtl="0" eaLnBrk="1" latinLnBrk="0" hangingPunct="1">
              <a:lnSpc>
                <a:spcPct val="80000"/>
              </a:lnSpc>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B08A9D-ED02-CB47-B33D-708455A59EA0}" type="datetime1">
              <a:rPr lang="en-AU" smtClean="0"/>
            </a:fld>
            <a:endParaRPr lang="en-AU" dirty="0"/>
          </a:p>
        </p:txBody>
      </p:sp>
      <p:sp>
        <p:nvSpPr>
          <p:cNvPr id="9" name="TextBox 8"/>
          <p:cNvSpPr txBox="1"/>
          <p:nvPr userDrawn="1"/>
        </p:nvSpPr>
        <p:spPr>
          <a:xfrm>
            <a:off x="8096810" y="6494790"/>
            <a:ext cx="2391677" cy="241200"/>
          </a:xfrm>
          <a:prstGeom prst="rect">
            <a:avLst/>
          </a:prstGeom>
          <a:noFill/>
        </p:spPr>
        <p:txBody>
          <a:bodyPr wrap="square" lIns="0" tIns="0" rIns="0" bIns="0" rtlCol="0" anchor="ctr">
            <a:noAutofit/>
          </a:bodyPr>
          <a:lstStyle/>
          <a:p>
            <a:r>
              <a:rPr lang="en-AU" sz="800" dirty="0"/>
              <a:t>CRICOS code 00025B</a:t>
            </a:r>
            <a:endParaRPr lang="en-AU" sz="8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txStyles>
    <p:titleStyle>
      <a:lvl1pPr algn="l" defTabSz="685800" rtl="0" eaLnBrk="1" latinLnBrk="0" hangingPunct="1">
        <a:lnSpc>
          <a:spcPct val="90000"/>
        </a:lnSpc>
        <a:spcBef>
          <a:spcPct val="0"/>
        </a:spcBef>
        <a:buNone/>
        <a:defRPr sz="2550" b="0" kern="1200">
          <a:solidFill>
            <a:schemeClr val="accent1"/>
          </a:solidFill>
          <a:latin typeface="+mj-lt"/>
          <a:ea typeface="+mj-ea"/>
          <a:cs typeface="+mj-cs"/>
        </a:defRPr>
      </a:lvl1pPr>
    </p:titleStyle>
    <p:bodyStyle>
      <a:lvl1pPr marL="0" indent="0" algn="l" defTabSz="685800" rtl="0" eaLnBrk="1" latinLnBrk="0" hangingPunct="1">
        <a:lnSpc>
          <a:spcPct val="110000"/>
        </a:lnSpc>
        <a:spcBef>
          <a:spcPts val="225"/>
        </a:spcBef>
        <a:spcAft>
          <a:spcPts val="225"/>
        </a:spcAft>
        <a:buClr>
          <a:schemeClr val="tx1"/>
        </a:buClr>
        <a:buFont typeface="Arial" panose="020B0604020202020204" pitchFamily="34" charset="0"/>
        <a:buNone/>
        <a:defRPr lang="en-US" sz="1350" kern="1200" dirty="0">
          <a:solidFill>
            <a:schemeClr val="tx1"/>
          </a:solidFill>
          <a:latin typeface="+mn-lt"/>
          <a:ea typeface="+mn-ea"/>
          <a:cs typeface="+mn-cs"/>
        </a:defRPr>
      </a:lvl1pPr>
      <a:lvl2pPr marL="135255" indent="-134620" algn="l" defTabSz="685800" rtl="0" eaLnBrk="1" latinLnBrk="0" hangingPunct="1">
        <a:lnSpc>
          <a:spcPct val="110000"/>
        </a:lnSpc>
        <a:spcBef>
          <a:spcPts val="225"/>
        </a:spcBef>
        <a:spcAft>
          <a:spcPts val="225"/>
        </a:spcAft>
        <a:buClr>
          <a:schemeClr val="tx1"/>
        </a:buClr>
        <a:buFont typeface="Arial" panose="020B0604020202020204" pitchFamily="34" charset="0"/>
        <a:buChar char="•"/>
        <a:defRPr lang="en-US" sz="1350" kern="1200" dirty="0">
          <a:solidFill>
            <a:schemeClr val="tx1"/>
          </a:solidFill>
          <a:latin typeface="+mn-lt"/>
          <a:ea typeface="+mn-ea"/>
          <a:cs typeface="+mn-cs"/>
        </a:defRPr>
      </a:lvl2pPr>
      <a:lvl3pPr marL="269875" indent="-134620" algn="l" defTabSz="685800" rtl="0" eaLnBrk="1" latinLnBrk="0" hangingPunct="1">
        <a:lnSpc>
          <a:spcPct val="110000"/>
        </a:lnSpc>
        <a:spcBef>
          <a:spcPts val="150"/>
        </a:spcBef>
        <a:spcAft>
          <a:spcPts val="150"/>
        </a:spcAft>
        <a:buClr>
          <a:schemeClr val="accent1"/>
        </a:buClr>
        <a:buFont typeface="Arial" panose="020B0604020202020204" pitchFamily="34" charset="0"/>
        <a:buChar char="­"/>
        <a:defRPr lang="en-US" sz="1350" kern="1200" baseline="0" dirty="0">
          <a:solidFill>
            <a:schemeClr val="tx1"/>
          </a:solidFill>
          <a:latin typeface="+mn-lt"/>
          <a:ea typeface="+mn-ea"/>
          <a:cs typeface="+mn-cs"/>
        </a:defRPr>
      </a:lvl3pPr>
      <a:lvl4pPr marL="405130" indent="-134620" algn="l" defTabSz="685800" rtl="0" eaLnBrk="1" latinLnBrk="0" hangingPunct="1">
        <a:lnSpc>
          <a:spcPct val="110000"/>
        </a:lnSpc>
        <a:spcBef>
          <a:spcPts val="75"/>
        </a:spcBef>
        <a:spcAft>
          <a:spcPts val="75"/>
        </a:spcAft>
        <a:buFont typeface="Wingdings" panose="05000000000000000000" pitchFamily="2" charset="2"/>
        <a:buChar char=""/>
        <a:defRPr lang="en-US" sz="1350" kern="1200" baseline="0" dirty="0">
          <a:solidFill>
            <a:schemeClr val="tx1"/>
          </a:solidFill>
          <a:latin typeface="+mn-lt"/>
          <a:ea typeface="+mn-ea"/>
          <a:cs typeface="+mn-cs"/>
        </a:defRPr>
      </a:lvl4pPr>
      <a:lvl5pPr marL="0" indent="0" algn="l" defTabSz="685800" rtl="0" eaLnBrk="1" latinLnBrk="0" hangingPunct="1">
        <a:lnSpc>
          <a:spcPct val="100000"/>
        </a:lnSpc>
        <a:spcBef>
          <a:spcPts val="900"/>
        </a:spcBef>
        <a:spcAft>
          <a:spcPts val="450"/>
        </a:spcAft>
        <a:buFont typeface="Arial" panose="020B0604020202020204" pitchFamily="34" charset="0"/>
        <a:buNone/>
        <a:defRPr lang="en-US" sz="1800" kern="1200" baseline="0" dirty="0">
          <a:solidFill>
            <a:schemeClr val="accent1"/>
          </a:solidFill>
          <a:latin typeface="+mn-lt"/>
          <a:ea typeface="+mn-ea"/>
          <a:cs typeface="+mn-cs"/>
        </a:defRPr>
      </a:lvl5pPr>
      <a:lvl6pPr marL="0" indent="0" algn="l" defTabSz="685800" rtl="0" eaLnBrk="1" latinLnBrk="0" hangingPunct="1">
        <a:spcBef>
          <a:spcPts val="450"/>
        </a:spcBef>
        <a:spcAft>
          <a:spcPts val="225"/>
        </a:spcAft>
        <a:buFont typeface="Arial" panose="020B0604020202020204" pitchFamily="34" charset="0"/>
        <a:buNone/>
        <a:defRPr lang="en-AU" sz="1500" b="1" kern="1200" baseline="0" dirty="0">
          <a:solidFill>
            <a:schemeClr val="accent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vmlDrawing" Target="../drawings/vmlDrawing1.vml"/><Relationship Id="rId5" Type="http://schemas.openxmlformats.org/officeDocument/2006/relationships/slideLayout" Target="../slideLayouts/slideLayout2.xml"/><Relationship Id="rId4" Type="http://schemas.openxmlformats.org/officeDocument/2006/relationships/image" Target="../media/image5.wmf"/><Relationship Id="rId3" Type="http://schemas.openxmlformats.org/officeDocument/2006/relationships/oleObject" Target="../embeddings/oleObject2.bin"/><Relationship Id="rId2" Type="http://schemas.openxmlformats.org/officeDocument/2006/relationships/image" Target="../media/image4.wmf"/><Relationship Id="rId1"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0.wmf"/><Relationship Id="rId7" Type="http://schemas.openxmlformats.org/officeDocument/2006/relationships/oleObject" Target="../embeddings/oleObject6.bin"/><Relationship Id="rId6" Type="http://schemas.openxmlformats.org/officeDocument/2006/relationships/image" Target="../media/image9.wmf"/><Relationship Id="rId5" Type="http://schemas.openxmlformats.org/officeDocument/2006/relationships/oleObject" Target="../embeddings/oleObject5.bin"/><Relationship Id="rId4" Type="http://schemas.openxmlformats.org/officeDocument/2006/relationships/image" Target="../media/image8.wmf"/><Relationship Id="rId3" Type="http://schemas.openxmlformats.org/officeDocument/2006/relationships/oleObject" Target="../embeddings/oleObject4.bin"/><Relationship Id="rId2" Type="http://schemas.openxmlformats.org/officeDocument/2006/relationships/image" Target="../media/image7.wmf"/><Relationship Id="rId11" Type="http://schemas.openxmlformats.org/officeDocument/2006/relationships/notesSlide" Target="../notesSlides/notesSlide22.xml"/><Relationship Id="rId10" Type="http://schemas.openxmlformats.org/officeDocument/2006/relationships/vmlDrawing" Target="../drawings/vmlDrawing2.vml"/><Relationship Id="rId1"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12.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7" Type="http://schemas.openxmlformats.org/officeDocument/2006/relationships/notesSlide" Target="../notesSlides/notesSlide29.xml"/><Relationship Id="rId6" Type="http://schemas.openxmlformats.org/officeDocument/2006/relationships/vmlDrawing" Target="../drawings/vmlDrawing3.vml"/><Relationship Id="rId5" Type="http://schemas.openxmlformats.org/officeDocument/2006/relationships/slideLayout" Target="../slideLayouts/slideLayout2.xml"/><Relationship Id="rId4" Type="http://schemas.openxmlformats.org/officeDocument/2006/relationships/image" Target="../media/image14.wmf"/><Relationship Id="rId3" Type="http://schemas.openxmlformats.org/officeDocument/2006/relationships/oleObject" Target="../embeddings/oleObject8.bin"/><Relationship Id="rId2" Type="http://schemas.openxmlformats.org/officeDocument/2006/relationships/image" Target="../media/image13.wmf"/><Relationship Id="rId1"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vmlDrawing" Target="../drawings/vmlDrawing4.vml"/><Relationship Id="rId3" Type="http://schemas.openxmlformats.org/officeDocument/2006/relationships/slideLayout" Target="../slideLayouts/slideLayout2.xml"/><Relationship Id="rId2" Type="http://schemas.openxmlformats.org/officeDocument/2006/relationships/image" Target="../media/image15.wmf"/><Relationship Id="rId1" Type="http://schemas.openxmlformats.org/officeDocument/2006/relationships/oleObject" Target="../embeddings/oleObject9.bin"/></Relationships>
</file>

<file path=ppt/slides/_rels/slide31.xml.rels><?xml version="1.0" encoding="UTF-8" standalone="yes"?>
<Relationships xmlns="http://schemas.openxmlformats.org/package/2006/relationships"><Relationship Id="rId7" Type="http://schemas.openxmlformats.org/officeDocument/2006/relationships/notesSlide" Target="../notesSlides/notesSlide31.xml"/><Relationship Id="rId6" Type="http://schemas.openxmlformats.org/officeDocument/2006/relationships/vmlDrawing" Target="../drawings/vmlDrawing5.vml"/><Relationship Id="rId5" Type="http://schemas.openxmlformats.org/officeDocument/2006/relationships/slideLayout" Target="../slideLayouts/slideLayout2.xml"/><Relationship Id="rId4" Type="http://schemas.openxmlformats.org/officeDocument/2006/relationships/image" Target="../media/image17.wmf"/><Relationship Id="rId3" Type="http://schemas.openxmlformats.org/officeDocument/2006/relationships/oleObject" Target="../embeddings/oleObject11.bin"/><Relationship Id="rId2" Type="http://schemas.openxmlformats.org/officeDocument/2006/relationships/image" Target="../media/image16.wmf"/><Relationship Id="rId1" Type="http://schemas.openxmlformats.org/officeDocument/2006/relationships/oleObject" Target="../embeddings/oleObject10.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9" Type="http://schemas.openxmlformats.org/officeDocument/2006/relationships/oleObject" Target="../embeddings/oleObject16.bin"/><Relationship Id="rId8" Type="http://schemas.openxmlformats.org/officeDocument/2006/relationships/image" Target="../media/image21.wmf"/><Relationship Id="rId7" Type="http://schemas.openxmlformats.org/officeDocument/2006/relationships/oleObject" Target="../embeddings/oleObject15.bin"/><Relationship Id="rId6" Type="http://schemas.openxmlformats.org/officeDocument/2006/relationships/image" Target="../media/image20.wmf"/><Relationship Id="rId5" Type="http://schemas.openxmlformats.org/officeDocument/2006/relationships/oleObject" Target="../embeddings/oleObject14.bin"/><Relationship Id="rId4" Type="http://schemas.openxmlformats.org/officeDocument/2006/relationships/image" Target="../media/image19.wmf"/><Relationship Id="rId3" Type="http://schemas.openxmlformats.org/officeDocument/2006/relationships/oleObject" Target="../embeddings/oleObject13.bin"/><Relationship Id="rId21" Type="http://schemas.openxmlformats.org/officeDocument/2006/relationships/notesSlide" Target="../notesSlides/notesSlide34.xml"/><Relationship Id="rId20" Type="http://schemas.openxmlformats.org/officeDocument/2006/relationships/vmlDrawing" Target="../drawings/vmlDrawing6.vml"/><Relationship Id="rId2" Type="http://schemas.openxmlformats.org/officeDocument/2006/relationships/image" Target="../media/image18.wmf"/><Relationship Id="rId19" Type="http://schemas.openxmlformats.org/officeDocument/2006/relationships/slideLayout" Target="../slideLayouts/slideLayout2.xml"/><Relationship Id="rId18" Type="http://schemas.openxmlformats.org/officeDocument/2006/relationships/image" Target="../media/image26.wmf"/><Relationship Id="rId17" Type="http://schemas.openxmlformats.org/officeDocument/2006/relationships/oleObject" Target="../embeddings/oleObject20.bin"/><Relationship Id="rId16" Type="http://schemas.openxmlformats.org/officeDocument/2006/relationships/image" Target="../media/image25.wmf"/><Relationship Id="rId15" Type="http://schemas.openxmlformats.org/officeDocument/2006/relationships/oleObject" Target="../embeddings/oleObject19.bin"/><Relationship Id="rId14" Type="http://schemas.openxmlformats.org/officeDocument/2006/relationships/image" Target="../media/image24.wmf"/><Relationship Id="rId13" Type="http://schemas.openxmlformats.org/officeDocument/2006/relationships/oleObject" Target="../embeddings/oleObject18.bin"/><Relationship Id="rId12" Type="http://schemas.openxmlformats.org/officeDocument/2006/relationships/image" Target="../media/image23.wmf"/><Relationship Id="rId11" Type="http://schemas.openxmlformats.org/officeDocument/2006/relationships/oleObject" Target="../embeddings/oleObject17.bin"/><Relationship Id="rId10" Type="http://schemas.openxmlformats.org/officeDocument/2006/relationships/image" Target="../media/image22.wmf"/><Relationship Id="rId1" Type="http://schemas.openxmlformats.org/officeDocument/2006/relationships/oleObject" Target="../embeddings/oleObject12.bin"/></Relationships>
</file>

<file path=ppt/slides/_rels/slide35.xml.rels><?xml version="1.0" encoding="UTF-8" standalone="yes"?>
<Relationships xmlns="http://schemas.openxmlformats.org/package/2006/relationships"><Relationship Id="rId9" Type="http://schemas.openxmlformats.org/officeDocument/2006/relationships/oleObject" Target="../embeddings/oleObject25.bin"/><Relationship Id="rId8" Type="http://schemas.openxmlformats.org/officeDocument/2006/relationships/image" Target="../media/image30.wmf"/><Relationship Id="rId7" Type="http://schemas.openxmlformats.org/officeDocument/2006/relationships/oleObject" Target="../embeddings/oleObject24.bin"/><Relationship Id="rId6" Type="http://schemas.openxmlformats.org/officeDocument/2006/relationships/image" Target="../media/image29.wmf"/><Relationship Id="rId5" Type="http://schemas.openxmlformats.org/officeDocument/2006/relationships/oleObject" Target="../embeddings/oleObject23.bin"/><Relationship Id="rId4" Type="http://schemas.openxmlformats.org/officeDocument/2006/relationships/image" Target="../media/image28.wmf"/><Relationship Id="rId3" Type="http://schemas.openxmlformats.org/officeDocument/2006/relationships/oleObject" Target="../embeddings/oleObject22.bin"/><Relationship Id="rId23" Type="http://schemas.openxmlformats.org/officeDocument/2006/relationships/notesSlide" Target="../notesSlides/notesSlide35.xml"/><Relationship Id="rId22" Type="http://schemas.openxmlformats.org/officeDocument/2006/relationships/vmlDrawing" Target="../drawings/vmlDrawing7.vml"/><Relationship Id="rId21" Type="http://schemas.openxmlformats.org/officeDocument/2006/relationships/slideLayout" Target="../slideLayouts/slideLayout2.xml"/><Relationship Id="rId20" Type="http://schemas.openxmlformats.org/officeDocument/2006/relationships/image" Target="../media/image36.wmf"/><Relationship Id="rId2" Type="http://schemas.openxmlformats.org/officeDocument/2006/relationships/image" Target="../media/image27.wmf"/><Relationship Id="rId19" Type="http://schemas.openxmlformats.org/officeDocument/2006/relationships/oleObject" Target="../embeddings/oleObject30.bin"/><Relationship Id="rId18" Type="http://schemas.openxmlformats.org/officeDocument/2006/relationships/image" Target="../media/image35.wmf"/><Relationship Id="rId17" Type="http://schemas.openxmlformats.org/officeDocument/2006/relationships/oleObject" Target="../embeddings/oleObject29.bin"/><Relationship Id="rId16" Type="http://schemas.openxmlformats.org/officeDocument/2006/relationships/image" Target="../media/image34.wmf"/><Relationship Id="rId15" Type="http://schemas.openxmlformats.org/officeDocument/2006/relationships/oleObject" Target="../embeddings/oleObject28.bin"/><Relationship Id="rId14" Type="http://schemas.openxmlformats.org/officeDocument/2006/relationships/image" Target="../media/image33.wmf"/><Relationship Id="rId13" Type="http://schemas.openxmlformats.org/officeDocument/2006/relationships/oleObject" Target="../embeddings/oleObject27.bin"/><Relationship Id="rId12" Type="http://schemas.openxmlformats.org/officeDocument/2006/relationships/image" Target="../media/image32.wmf"/><Relationship Id="rId11" Type="http://schemas.openxmlformats.org/officeDocument/2006/relationships/oleObject" Target="../embeddings/oleObject26.bin"/><Relationship Id="rId10" Type="http://schemas.openxmlformats.org/officeDocument/2006/relationships/image" Target="../media/image31.wmf"/><Relationship Id="rId1" Type="http://schemas.openxmlformats.org/officeDocument/2006/relationships/oleObject" Target="../embeddings/oleObject21.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9" Type="http://schemas.openxmlformats.org/officeDocument/2006/relationships/notesSlide" Target="../notesSlides/notesSlide37.xml"/><Relationship Id="rId8" Type="http://schemas.openxmlformats.org/officeDocument/2006/relationships/vmlDrawing" Target="../drawings/vmlDrawing8.vml"/><Relationship Id="rId7" Type="http://schemas.openxmlformats.org/officeDocument/2006/relationships/slideLayout" Target="../slideLayouts/slideLayout2.xml"/><Relationship Id="rId6" Type="http://schemas.openxmlformats.org/officeDocument/2006/relationships/image" Target="../media/image39.wmf"/><Relationship Id="rId5" Type="http://schemas.openxmlformats.org/officeDocument/2006/relationships/oleObject" Target="../embeddings/oleObject33.bin"/><Relationship Id="rId4" Type="http://schemas.openxmlformats.org/officeDocument/2006/relationships/image" Target="../media/image38.wmf"/><Relationship Id="rId3" Type="http://schemas.openxmlformats.org/officeDocument/2006/relationships/oleObject" Target="../embeddings/oleObject32.bin"/><Relationship Id="rId2" Type="http://schemas.openxmlformats.org/officeDocument/2006/relationships/image" Target="../media/image37.wmf"/><Relationship Id="rId1" Type="http://schemas.openxmlformats.org/officeDocument/2006/relationships/oleObject" Target="../embeddings/oleObject31.bin"/></Relationships>
</file>

<file path=ppt/slides/_rels/slide38.xml.rels><?xml version="1.0" encoding="UTF-8" standalone="yes"?>
<Relationships xmlns="http://schemas.openxmlformats.org/package/2006/relationships"><Relationship Id="rId9" Type="http://schemas.openxmlformats.org/officeDocument/2006/relationships/oleObject" Target="../embeddings/oleObject38.bin"/><Relationship Id="rId8" Type="http://schemas.openxmlformats.org/officeDocument/2006/relationships/image" Target="../media/image43.wmf"/><Relationship Id="rId7" Type="http://schemas.openxmlformats.org/officeDocument/2006/relationships/oleObject" Target="../embeddings/oleObject37.bin"/><Relationship Id="rId6" Type="http://schemas.openxmlformats.org/officeDocument/2006/relationships/image" Target="../media/image42.wmf"/><Relationship Id="rId5" Type="http://schemas.openxmlformats.org/officeDocument/2006/relationships/oleObject" Target="../embeddings/oleObject36.bin"/><Relationship Id="rId4" Type="http://schemas.openxmlformats.org/officeDocument/2006/relationships/image" Target="../media/image41.wmf"/><Relationship Id="rId3" Type="http://schemas.openxmlformats.org/officeDocument/2006/relationships/oleObject" Target="../embeddings/oleObject35.bin"/><Relationship Id="rId2" Type="http://schemas.openxmlformats.org/officeDocument/2006/relationships/image" Target="../media/image40.wmf"/><Relationship Id="rId15" Type="http://schemas.openxmlformats.org/officeDocument/2006/relationships/notesSlide" Target="../notesSlides/notesSlide38.xml"/><Relationship Id="rId14" Type="http://schemas.openxmlformats.org/officeDocument/2006/relationships/vmlDrawing" Target="../drawings/vmlDrawing9.vml"/><Relationship Id="rId13" Type="http://schemas.openxmlformats.org/officeDocument/2006/relationships/slideLayout" Target="../slideLayouts/slideLayout2.xml"/><Relationship Id="rId12" Type="http://schemas.openxmlformats.org/officeDocument/2006/relationships/image" Target="../media/image45.wmf"/><Relationship Id="rId11" Type="http://schemas.openxmlformats.org/officeDocument/2006/relationships/oleObject" Target="../embeddings/oleObject39.bin"/><Relationship Id="rId10" Type="http://schemas.openxmlformats.org/officeDocument/2006/relationships/image" Target="../media/image44.wmf"/><Relationship Id="rId1" Type="http://schemas.openxmlformats.org/officeDocument/2006/relationships/oleObject" Target="../embeddings/oleObject34.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image" Target="../media/image46.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image" Target="../media/image4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image" Target="../media/image48.png"/></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2.xml"/><Relationship Id="rId2" Type="http://schemas.openxmlformats.org/officeDocument/2006/relationships/image" Target="../media/image50.png"/><Relationship Id="rId1" Type="http://schemas.openxmlformats.org/officeDocument/2006/relationships/image" Target="../media/image49.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image" Target="../media/image51.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image" Target="../media/image52.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7" Type="http://schemas.openxmlformats.org/officeDocument/2006/relationships/notesSlide" Target="../notesSlides/notesSlide51.xml"/><Relationship Id="rId6" Type="http://schemas.openxmlformats.org/officeDocument/2006/relationships/vmlDrawing" Target="../drawings/vmlDrawing10.vml"/><Relationship Id="rId5" Type="http://schemas.openxmlformats.org/officeDocument/2006/relationships/slideLayout" Target="../slideLayouts/slideLayout2.xml"/><Relationship Id="rId4" Type="http://schemas.openxmlformats.org/officeDocument/2006/relationships/image" Target="../media/image54.wmf"/><Relationship Id="rId3" Type="http://schemas.openxmlformats.org/officeDocument/2006/relationships/oleObject" Target="../embeddings/oleObject41.bin"/><Relationship Id="rId2" Type="http://schemas.openxmlformats.org/officeDocument/2006/relationships/image" Target="../media/image53.wmf"/><Relationship Id="rId1" Type="http://schemas.openxmlformats.org/officeDocument/2006/relationships/oleObject" Target="../embeddings/oleObject40.bin"/></Relationships>
</file>

<file path=ppt/slides/_rels/slide53.xml.rels><?xml version="1.0" encoding="UTF-8" standalone="yes"?>
<Relationships xmlns="http://schemas.openxmlformats.org/package/2006/relationships"><Relationship Id="rId7" Type="http://schemas.openxmlformats.org/officeDocument/2006/relationships/notesSlide" Target="../notesSlides/notesSlide52.xml"/><Relationship Id="rId6" Type="http://schemas.openxmlformats.org/officeDocument/2006/relationships/vmlDrawing" Target="../drawings/vmlDrawing11.vml"/><Relationship Id="rId5" Type="http://schemas.openxmlformats.org/officeDocument/2006/relationships/slideLayout" Target="../slideLayouts/slideLayout2.xml"/><Relationship Id="rId4" Type="http://schemas.openxmlformats.org/officeDocument/2006/relationships/image" Target="../media/image56.wmf"/><Relationship Id="rId3" Type="http://schemas.openxmlformats.org/officeDocument/2006/relationships/oleObject" Target="../embeddings/oleObject43.bin"/><Relationship Id="rId2" Type="http://schemas.openxmlformats.org/officeDocument/2006/relationships/image" Target="../media/image55.wmf"/><Relationship Id="rId1" Type="http://schemas.openxmlformats.org/officeDocument/2006/relationships/oleObject" Target="../embeddings/oleObject42.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9" Type="http://schemas.openxmlformats.org/officeDocument/2006/relationships/notesSlide" Target="../notesSlides/notesSlide54.xml"/><Relationship Id="rId8" Type="http://schemas.openxmlformats.org/officeDocument/2006/relationships/vmlDrawing" Target="../drawings/vmlDrawing12.vml"/><Relationship Id="rId7" Type="http://schemas.openxmlformats.org/officeDocument/2006/relationships/slideLayout" Target="../slideLayouts/slideLayout2.xml"/><Relationship Id="rId6" Type="http://schemas.openxmlformats.org/officeDocument/2006/relationships/image" Target="../media/image59.wmf"/><Relationship Id="rId5" Type="http://schemas.openxmlformats.org/officeDocument/2006/relationships/oleObject" Target="../embeddings/oleObject46.bin"/><Relationship Id="rId4" Type="http://schemas.openxmlformats.org/officeDocument/2006/relationships/image" Target="../media/image58.wmf"/><Relationship Id="rId3" Type="http://schemas.openxmlformats.org/officeDocument/2006/relationships/oleObject" Target="../embeddings/oleObject45.bin"/><Relationship Id="rId2" Type="http://schemas.openxmlformats.org/officeDocument/2006/relationships/image" Target="../media/image57.wmf"/><Relationship Id="rId1" Type="http://schemas.openxmlformats.org/officeDocument/2006/relationships/oleObject" Target="../embeddings/oleObject44.bin"/></Relationships>
</file>

<file path=ppt/slides/_rels/slide56.xml.rels><?xml version="1.0" encoding="UTF-8" standalone="yes"?>
<Relationships xmlns="http://schemas.openxmlformats.org/package/2006/relationships"><Relationship Id="rId5" Type="http://schemas.openxmlformats.org/officeDocument/2006/relationships/notesSlide" Target="../notesSlides/notesSlide55.xml"/><Relationship Id="rId4" Type="http://schemas.openxmlformats.org/officeDocument/2006/relationships/vmlDrawing" Target="../drawings/vmlDrawing13.vml"/><Relationship Id="rId3" Type="http://schemas.openxmlformats.org/officeDocument/2006/relationships/slideLayout" Target="../slideLayouts/slideLayout2.xml"/><Relationship Id="rId2" Type="http://schemas.openxmlformats.org/officeDocument/2006/relationships/image" Target="../media/image60.wmf"/><Relationship Id="rId1" Type="http://schemas.openxmlformats.org/officeDocument/2006/relationships/oleObject" Target="../embeddings/oleObject47.bin"/></Relationships>
</file>

<file path=ppt/slides/_rels/slide57.xml.rels><?xml version="1.0" encoding="UTF-8" standalone="yes"?>
<Relationships xmlns="http://schemas.openxmlformats.org/package/2006/relationships"><Relationship Id="rId7" Type="http://schemas.openxmlformats.org/officeDocument/2006/relationships/notesSlide" Target="../notesSlides/notesSlide56.xml"/><Relationship Id="rId6" Type="http://schemas.openxmlformats.org/officeDocument/2006/relationships/vmlDrawing" Target="../drawings/vmlDrawing14.vml"/><Relationship Id="rId5" Type="http://schemas.openxmlformats.org/officeDocument/2006/relationships/slideLayout" Target="../slideLayouts/slideLayout2.xml"/><Relationship Id="rId4" Type="http://schemas.openxmlformats.org/officeDocument/2006/relationships/image" Target="../media/image62.wmf"/><Relationship Id="rId3" Type="http://schemas.openxmlformats.org/officeDocument/2006/relationships/oleObject" Target="../embeddings/oleObject49.bin"/><Relationship Id="rId2" Type="http://schemas.openxmlformats.org/officeDocument/2006/relationships/image" Target="../media/image61.wmf"/><Relationship Id="rId1" Type="http://schemas.openxmlformats.org/officeDocument/2006/relationships/oleObject" Target="../embeddings/oleObject48.bin"/></Relationships>
</file>

<file path=ppt/slides/_rels/slide5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66.wmf"/><Relationship Id="rId7" Type="http://schemas.openxmlformats.org/officeDocument/2006/relationships/oleObject" Target="../embeddings/oleObject53.bin"/><Relationship Id="rId6" Type="http://schemas.openxmlformats.org/officeDocument/2006/relationships/image" Target="../media/image65.wmf"/><Relationship Id="rId5" Type="http://schemas.openxmlformats.org/officeDocument/2006/relationships/oleObject" Target="../embeddings/oleObject52.bin"/><Relationship Id="rId4" Type="http://schemas.openxmlformats.org/officeDocument/2006/relationships/image" Target="../media/image64.wmf"/><Relationship Id="rId3" Type="http://schemas.openxmlformats.org/officeDocument/2006/relationships/oleObject" Target="../embeddings/oleObject51.bin"/><Relationship Id="rId2" Type="http://schemas.openxmlformats.org/officeDocument/2006/relationships/image" Target="../media/image63.wmf"/><Relationship Id="rId11" Type="http://schemas.openxmlformats.org/officeDocument/2006/relationships/notesSlide" Target="../notesSlides/notesSlide57.xml"/><Relationship Id="rId10" Type="http://schemas.openxmlformats.org/officeDocument/2006/relationships/vmlDrawing" Target="../drawings/vmlDrawing15.vml"/><Relationship Id="rId1" Type="http://schemas.openxmlformats.org/officeDocument/2006/relationships/oleObject" Target="../embeddings/oleObject50.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7" Type="http://schemas.openxmlformats.org/officeDocument/2006/relationships/notesSlide" Target="../notesSlides/notesSlide59.xml"/><Relationship Id="rId6" Type="http://schemas.openxmlformats.org/officeDocument/2006/relationships/vmlDrawing" Target="../drawings/vmlDrawing16.vml"/><Relationship Id="rId5" Type="http://schemas.openxmlformats.org/officeDocument/2006/relationships/slideLayout" Target="../slideLayouts/slideLayout2.xml"/><Relationship Id="rId4" Type="http://schemas.openxmlformats.org/officeDocument/2006/relationships/image" Target="../media/image68.wmf"/><Relationship Id="rId3" Type="http://schemas.openxmlformats.org/officeDocument/2006/relationships/oleObject" Target="../embeddings/oleObject55.bin"/><Relationship Id="rId2" Type="http://schemas.openxmlformats.org/officeDocument/2006/relationships/image" Target="../media/image67.wmf"/><Relationship Id="rId1" Type="http://schemas.openxmlformats.org/officeDocument/2006/relationships/oleObject" Target="../embeddings/oleObject54.bin"/></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7" Type="http://schemas.openxmlformats.org/officeDocument/2006/relationships/notesSlide" Target="../notesSlides/notesSlide61.xml"/><Relationship Id="rId6" Type="http://schemas.openxmlformats.org/officeDocument/2006/relationships/vmlDrawing" Target="../drawings/vmlDrawing17.vml"/><Relationship Id="rId5" Type="http://schemas.openxmlformats.org/officeDocument/2006/relationships/slideLayout" Target="../slideLayouts/slideLayout2.xml"/><Relationship Id="rId4" Type="http://schemas.openxmlformats.org/officeDocument/2006/relationships/image" Target="../media/image70.wmf"/><Relationship Id="rId3" Type="http://schemas.openxmlformats.org/officeDocument/2006/relationships/oleObject" Target="../embeddings/oleObject57.bin"/><Relationship Id="rId2" Type="http://schemas.openxmlformats.org/officeDocument/2006/relationships/image" Target="../media/image69.wmf"/><Relationship Id="rId1" Type="http://schemas.openxmlformats.org/officeDocument/2006/relationships/oleObject" Target="../embeddings/oleObject56.bin"/></Relationships>
</file>

<file path=ppt/slides/_rels/slide63.xml.rels><?xml version="1.0" encoding="UTF-8" standalone="yes"?>
<Relationships xmlns="http://schemas.openxmlformats.org/package/2006/relationships"><Relationship Id="rId5" Type="http://schemas.openxmlformats.org/officeDocument/2006/relationships/notesSlide" Target="../notesSlides/notesSlide62.xml"/><Relationship Id="rId4" Type="http://schemas.openxmlformats.org/officeDocument/2006/relationships/vmlDrawing" Target="../drawings/vmlDrawing18.vml"/><Relationship Id="rId3" Type="http://schemas.openxmlformats.org/officeDocument/2006/relationships/slideLayout" Target="../slideLayouts/slideLayout2.xml"/><Relationship Id="rId2" Type="http://schemas.openxmlformats.org/officeDocument/2006/relationships/image" Target="../media/image71.wmf"/><Relationship Id="rId1" Type="http://schemas.openxmlformats.org/officeDocument/2006/relationships/oleObject" Target="../embeddings/oleObject58.bin"/></Relationships>
</file>

<file path=ppt/slides/_rels/slide64.xml.rels><?xml version="1.0" encoding="UTF-8" standalone="yes"?>
<Relationships xmlns="http://schemas.openxmlformats.org/package/2006/relationships"><Relationship Id="rId9" Type="http://schemas.openxmlformats.org/officeDocument/2006/relationships/notesSlide" Target="../notesSlides/notesSlide63.xml"/><Relationship Id="rId8" Type="http://schemas.openxmlformats.org/officeDocument/2006/relationships/vmlDrawing" Target="../drawings/vmlDrawing19.vml"/><Relationship Id="rId7" Type="http://schemas.openxmlformats.org/officeDocument/2006/relationships/slideLayout" Target="../slideLayouts/slideLayout2.xml"/><Relationship Id="rId6" Type="http://schemas.openxmlformats.org/officeDocument/2006/relationships/image" Target="../media/image74.wmf"/><Relationship Id="rId5" Type="http://schemas.openxmlformats.org/officeDocument/2006/relationships/oleObject" Target="../embeddings/oleObject61.bin"/><Relationship Id="rId4" Type="http://schemas.openxmlformats.org/officeDocument/2006/relationships/image" Target="../media/image73.wmf"/><Relationship Id="rId3" Type="http://schemas.openxmlformats.org/officeDocument/2006/relationships/oleObject" Target="../embeddings/oleObject60.bin"/><Relationship Id="rId2" Type="http://schemas.openxmlformats.org/officeDocument/2006/relationships/image" Target="../media/image72.wmf"/><Relationship Id="rId1" Type="http://schemas.openxmlformats.org/officeDocument/2006/relationships/oleObject" Target="../embeddings/oleObject59.bin"/></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9" Type="http://schemas.openxmlformats.org/officeDocument/2006/relationships/notesSlide" Target="../notesSlides/notesSlide65.xml"/><Relationship Id="rId8" Type="http://schemas.openxmlformats.org/officeDocument/2006/relationships/vmlDrawing" Target="../drawings/vmlDrawing20.vml"/><Relationship Id="rId7" Type="http://schemas.openxmlformats.org/officeDocument/2006/relationships/slideLayout" Target="../slideLayouts/slideLayout2.xml"/><Relationship Id="rId6" Type="http://schemas.openxmlformats.org/officeDocument/2006/relationships/image" Target="../media/image77.wmf"/><Relationship Id="rId5" Type="http://schemas.openxmlformats.org/officeDocument/2006/relationships/oleObject" Target="../embeddings/oleObject64.bin"/><Relationship Id="rId4" Type="http://schemas.openxmlformats.org/officeDocument/2006/relationships/image" Target="../media/image76.wmf"/><Relationship Id="rId3" Type="http://schemas.openxmlformats.org/officeDocument/2006/relationships/oleObject" Target="../embeddings/oleObject63.bin"/><Relationship Id="rId2" Type="http://schemas.openxmlformats.org/officeDocument/2006/relationships/image" Target="../media/image75.wmf"/><Relationship Id="rId1" Type="http://schemas.openxmlformats.org/officeDocument/2006/relationships/oleObject" Target="../embeddings/oleObject62.bin"/></Relationships>
</file>

<file path=ppt/slides/_rels/slide67.xml.rels><?xml version="1.0" encoding="UTF-8" standalone="yes"?>
<Relationships xmlns="http://schemas.openxmlformats.org/package/2006/relationships"><Relationship Id="rId5" Type="http://schemas.openxmlformats.org/officeDocument/2006/relationships/notesSlide" Target="../notesSlides/notesSlide66.xml"/><Relationship Id="rId4" Type="http://schemas.openxmlformats.org/officeDocument/2006/relationships/vmlDrawing" Target="../drawings/vmlDrawing21.vml"/><Relationship Id="rId3" Type="http://schemas.openxmlformats.org/officeDocument/2006/relationships/slideLayout" Target="../slideLayouts/slideLayout2.xml"/><Relationship Id="rId2" Type="http://schemas.openxmlformats.org/officeDocument/2006/relationships/image" Target="../media/image79.wmf"/><Relationship Id="rId1" Type="http://schemas.openxmlformats.org/officeDocument/2006/relationships/oleObject" Target="../embeddings/oleObject65.bin"/></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9" Type="http://schemas.openxmlformats.org/officeDocument/2006/relationships/notesSlide" Target="../notesSlides/notesSlide68.xml"/><Relationship Id="rId8" Type="http://schemas.openxmlformats.org/officeDocument/2006/relationships/vmlDrawing" Target="../drawings/vmlDrawing22.vml"/><Relationship Id="rId7" Type="http://schemas.openxmlformats.org/officeDocument/2006/relationships/slideLayout" Target="../slideLayouts/slideLayout2.xml"/><Relationship Id="rId6" Type="http://schemas.openxmlformats.org/officeDocument/2006/relationships/image" Target="../media/image82.wmf"/><Relationship Id="rId5" Type="http://schemas.openxmlformats.org/officeDocument/2006/relationships/oleObject" Target="../embeddings/oleObject68.bin"/><Relationship Id="rId4" Type="http://schemas.openxmlformats.org/officeDocument/2006/relationships/image" Target="../media/image81.wmf"/><Relationship Id="rId3" Type="http://schemas.openxmlformats.org/officeDocument/2006/relationships/oleObject" Target="../embeddings/oleObject67.bin"/><Relationship Id="rId2" Type="http://schemas.openxmlformats.org/officeDocument/2006/relationships/image" Target="../media/image80.wmf"/><Relationship Id="rId1" Type="http://schemas.openxmlformats.org/officeDocument/2006/relationships/oleObject" Target="../embeddings/oleObject66.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5" Type="http://schemas.openxmlformats.org/officeDocument/2006/relationships/notesSlide" Target="../notesSlides/notesSlide69.xml"/><Relationship Id="rId4" Type="http://schemas.openxmlformats.org/officeDocument/2006/relationships/vmlDrawing" Target="../drawings/vmlDrawing23.vml"/><Relationship Id="rId3" Type="http://schemas.openxmlformats.org/officeDocument/2006/relationships/slideLayout" Target="../slideLayouts/slideLayout2.xml"/><Relationship Id="rId2" Type="http://schemas.openxmlformats.org/officeDocument/2006/relationships/image" Target="../media/image83.wmf"/><Relationship Id="rId1" Type="http://schemas.openxmlformats.org/officeDocument/2006/relationships/oleObject" Target="../embeddings/oleObject69.bin"/></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9" Type="http://schemas.openxmlformats.org/officeDocument/2006/relationships/oleObject" Target="../embeddings/oleObject74.bin"/><Relationship Id="rId8" Type="http://schemas.openxmlformats.org/officeDocument/2006/relationships/image" Target="../media/image87.wmf"/><Relationship Id="rId7" Type="http://schemas.openxmlformats.org/officeDocument/2006/relationships/oleObject" Target="../embeddings/oleObject73.bin"/><Relationship Id="rId6" Type="http://schemas.openxmlformats.org/officeDocument/2006/relationships/image" Target="../media/image86.wmf"/><Relationship Id="rId5" Type="http://schemas.openxmlformats.org/officeDocument/2006/relationships/oleObject" Target="../embeddings/oleObject72.bin"/><Relationship Id="rId4" Type="http://schemas.openxmlformats.org/officeDocument/2006/relationships/image" Target="../media/image85.wmf"/><Relationship Id="rId3" Type="http://schemas.openxmlformats.org/officeDocument/2006/relationships/oleObject" Target="../embeddings/oleObject71.bin"/><Relationship Id="rId2" Type="http://schemas.openxmlformats.org/officeDocument/2006/relationships/image" Target="../media/image84.wmf"/><Relationship Id="rId15" Type="http://schemas.openxmlformats.org/officeDocument/2006/relationships/notesSlide" Target="../notesSlides/notesSlide71.xml"/><Relationship Id="rId14" Type="http://schemas.openxmlformats.org/officeDocument/2006/relationships/vmlDrawing" Target="../drawings/vmlDrawing24.vml"/><Relationship Id="rId13" Type="http://schemas.openxmlformats.org/officeDocument/2006/relationships/slideLayout" Target="../slideLayouts/slideLayout2.xml"/><Relationship Id="rId12" Type="http://schemas.openxmlformats.org/officeDocument/2006/relationships/image" Target="../media/image89.wmf"/><Relationship Id="rId11" Type="http://schemas.openxmlformats.org/officeDocument/2006/relationships/oleObject" Target="../embeddings/oleObject75.bin"/><Relationship Id="rId10" Type="http://schemas.openxmlformats.org/officeDocument/2006/relationships/image" Target="../media/image88.wmf"/><Relationship Id="rId1" Type="http://schemas.openxmlformats.org/officeDocument/2006/relationships/oleObject" Target="../embeddings/oleObject70.bin"/></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5" Type="http://schemas.openxmlformats.org/officeDocument/2006/relationships/notesSlide" Target="../notesSlides/notesSlide73.xml"/><Relationship Id="rId4" Type="http://schemas.openxmlformats.org/officeDocument/2006/relationships/vmlDrawing" Target="../drawings/vmlDrawing25.vml"/><Relationship Id="rId3" Type="http://schemas.openxmlformats.org/officeDocument/2006/relationships/slideLayout" Target="../slideLayouts/slideLayout2.xml"/><Relationship Id="rId2" Type="http://schemas.openxmlformats.org/officeDocument/2006/relationships/image" Target="../media/image90.wmf"/><Relationship Id="rId1" Type="http://schemas.openxmlformats.org/officeDocument/2006/relationships/oleObject" Target="../embeddings/oleObject76.bin"/></Relationships>
</file>

<file path=ppt/slides/_rels/slide75.xml.rels><?xml version="1.0" encoding="UTF-8" standalone="yes"?>
<Relationships xmlns="http://schemas.openxmlformats.org/package/2006/relationships"><Relationship Id="rId5" Type="http://schemas.openxmlformats.org/officeDocument/2006/relationships/notesSlide" Target="../notesSlides/notesSlide74.xml"/><Relationship Id="rId4" Type="http://schemas.openxmlformats.org/officeDocument/2006/relationships/vmlDrawing" Target="../drawings/vmlDrawing26.vml"/><Relationship Id="rId3" Type="http://schemas.openxmlformats.org/officeDocument/2006/relationships/slideLayout" Target="../slideLayouts/slideLayout2.xml"/><Relationship Id="rId2" Type="http://schemas.openxmlformats.org/officeDocument/2006/relationships/image" Target="../media/image91.emf"/><Relationship Id="rId1" Type="http://schemas.openxmlformats.org/officeDocument/2006/relationships/oleObject" Target="../embeddings/oleObject77.bin"/></Relationships>
</file>

<file path=ppt/slides/_rels/slide76.xml.rels><?xml version="1.0" encoding="UTF-8" standalone="yes"?>
<Relationships xmlns="http://schemas.openxmlformats.org/package/2006/relationships"><Relationship Id="rId9" Type="http://schemas.openxmlformats.org/officeDocument/2006/relationships/notesSlide" Target="../notesSlides/notesSlide75.xml"/><Relationship Id="rId8" Type="http://schemas.openxmlformats.org/officeDocument/2006/relationships/vmlDrawing" Target="../drawings/vmlDrawing27.vml"/><Relationship Id="rId7" Type="http://schemas.openxmlformats.org/officeDocument/2006/relationships/slideLayout" Target="../slideLayouts/slideLayout2.xml"/><Relationship Id="rId6" Type="http://schemas.openxmlformats.org/officeDocument/2006/relationships/image" Target="../media/image94.wmf"/><Relationship Id="rId5" Type="http://schemas.openxmlformats.org/officeDocument/2006/relationships/oleObject" Target="../embeddings/oleObject80.bin"/><Relationship Id="rId4" Type="http://schemas.openxmlformats.org/officeDocument/2006/relationships/image" Target="../media/image93.wmf"/><Relationship Id="rId3" Type="http://schemas.openxmlformats.org/officeDocument/2006/relationships/oleObject" Target="../embeddings/oleObject79.bin"/><Relationship Id="rId2" Type="http://schemas.openxmlformats.org/officeDocument/2006/relationships/image" Target="../media/image92.wmf"/><Relationship Id="rId1" Type="http://schemas.openxmlformats.org/officeDocument/2006/relationships/oleObject" Target="../embeddings/oleObject78.bin"/></Relationships>
</file>

<file path=ppt/slides/_rels/slide77.xml.rels><?xml version="1.0" encoding="UTF-8" standalone="yes"?>
<Relationships xmlns="http://schemas.openxmlformats.org/package/2006/relationships"><Relationship Id="rId7" Type="http://schemas.openxmlformats.org/officeDocument/2006/relationships/notesSlide" Target="../notesSlides/notesSlide76.xml"/><Relationship Id="rId6" Type="http://schemas.openxmlformats.org/officeDocument/2006/relationships/vmlDrawing" Target="../drawings/vmlDrawing28.vml"/><Relationship Id="rId5" Type="http://schemas.openxmlformats.org/officeDocument/2006/relationships/slideLayout" Target="../slideLayouts/slideLayout2.xml"/><Relationship Id="rId4" Type="http://schemas.openxmlformats.org/officeDocument/2006/relationships/image" Target="../media/image96.wmf"/><Relationship Id="rId3" Type="http://schemas.openxmlformats.org/officeDocument/2006/relationships/oleObject" Target="../embeddings/oleObject82.bin"/><Relationship Id="rId2" Type="http://schemas.openxmlformats.org/officeDocument/2006/relationships/image" Target="../media/image95.wmf"/><Relationship Id="rId1" Type="http://schemas.openxmlformats.org/officeDocument/2006/relationships/oleObject" Target="../embeddings/oleObject81.bin"/></Relationships>
</file>

<file path=ppt/slides/_rels/slide78.xml.rels><?xml version="1.0" encoding="UTF-8" standalone="yes"?>
<Relationships xmlns="http://schemas.openxmlformats.org/package/2006/relationships"><Relationship Id="rId5" Type="http://schemas.openxmlformats.org/officeDocument/2006/relationships/notesSlide" Target="../notesSlides/notesSlide77.xml"/><Relationship Id="rId4" Type="http://schemas.openxmlformats.org/officeDocument/2006/relationships/vmlDrawing" Target="../drawings/vmlDrawing29.vml"/><Relationship Id="rId3" Type="http://schemas.openxmlformats.org/officeDocument/2006/relationships/slideLayout" Target="../slideLayouts/slideLayout2.xml"/><Relationship Id="rId2" Type="http://schemas.openxmlformats.org/officeDocument/2006/relationships/image" Target="../media/image97.emf"/><Relationship Id="rId1" Type="http://schemas.openxmlformats.org/officeDocument/2006/relationships/oleObject" Target="../embeddings/oleObject83.bin"/></Relationships>
</file>

<file path=ppt/slides/_rels/slide79.xml.rels><?xml version="1.0" encoding="UTF-8" standalone="yes"?>
<Relationships xmlns="http://schemas.openxmlformats.org/package/2006/relationships"><Relationship Id="rId9" Type="http://schemas.openxmlformats.org/officeDocument/2006/relationships/oleObject" Target="../embeddings/oleObject88.bin"/><Relationship Id="rId8" Type="http://schemas.openxmlformats.org/officeDocument/2006/relationships/image" Target="../media/image101.wmf"/><Relationship Id="rId7" Type="http://schemas.openxmlformats.org/officeDocument/2006/relationships/oleObject" Target="../embeddings/oleObject87.bin"/><Relationship Id="rId6" Type="http://schemas.openxmlformats.org/officeDocument/2006/relationships/image" Target="../media/image100.wmf"/><Relationship Id="rId5" Type="http://schemas.openxmlformats.org/officeDocument/2006/relationships/oleObject" Target="../embeddings/oleObject86.bin"/><Relationship Id="rId4" Type="http://schemas.openxmlformats.org/officeDocument/2006/relationships/image" Target="../media/image99.wmf"/><Relationship Id="rId3" Type="http://schemas.openxmlformats.org/officeDocument/2006/relationships/oleObject" Target="../embeddings/oleObject85.bin"/><Relationship Id="rId2" Type="http://schemas.openxmlformats.org/officeDocument/2006/relationships/image" Target="../media/image98.wmf"/><Relationship Id="rId13" Type="http://schemas.openxmlformats.org/officeDocument/2006/relationships/notesSlide" Target="../notesSlides/notesSlide78.xml"/><Relationship Id="rId12" Type="http://schemas.openxmlformats.org/officeDocument/2006/relationships/vmlDrawing" Target="../drawings/vmlDrawing30.vml"/><Relationship Id="rId11" Type="http://schemas.openxmlformats.org/officeDocument/2006/relationships/slideLayout" Target="../slideLayouts/slideLayout2.xml"/><Relationship Id="rId10" Type="http://schemas.openxmlformats.org/officeDocument/2006/relationships/image" Target="../media/image102.wmf"/><Relationship Id="rId1" Type="http://schemas.openxmlformats.org/officeDocument/2006/relationships/oleObject" Target="../embeddings/oleObject84.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06.wmf"/><Relationship Id="rId7" Type="http://schemas.openxmlformats.org/officeDocument/2006/relationships/oleObject" Target="../embeddings/oleObject92.bin"/><Relationship Id="rId6" Type="http://schemas.openxmlformats.org/officeDocument/2006/relationships/image" Target="../media/image105.wmf"/><Relationship Id="rId5" Type="http://schemas.openxmlformats.org/officeDocument/2006/relationships/oleObject" Target="../embeddings/oleObject91.bin"/><Relationship Id="rId4" Type="http://schemas.openxmlformats.org/officeDocument/2006/relationships/image" Target="../media/image104.wmf"/><Relationship Id="rId3" Type="http://schemas.openxmlformats.org/officeDocument/2006/relationships/oleObject" Target="../embeddings/oleObject90.bin"/><Relationship Id="rId2" Type="http://schemas.openxmlformats.org/officeDocument/2006/relationships/image" Target="../media/image103.wmf"/><Relationship Id="rId11" Type="http://schemas.openxmlformats.org/officeDocument/2006/relationships/notesSlide" Target="../notesSlides/notesSlide81.xml"/><Relationship Id="rId10" Type="http://schemas.openxmlformats.org/officeDocument/2006/relationships/vmlDrawing" Target="../drawings/vmlDrawing31.vml"/><Relationship Id="rId1" Type="http://schemas.openxmlformats.org/officeDocument/2006/relationships/oleObject" Target="../embeddings/oleObject89.bin"/></Relationships>
</file>

<file path=ppt/slides/_rels/slide83.xml.rels><?xml version="1.0" encoding="UTF-8" standalone="yes"?>
<Relationships xmlns="http://schemas.openxmlformats.org/package/2006/relationships"><Relationship Id="rId9" Type="http://schemas.openxmlformats.org/officeDocument/2006/relationships/oleObject" Target="../embeddings/oleObject97.bin"/><Relationship Id="rId8" Type="http://schemas.openxmlformats.org/officeDocument/2006/relationships/image" Target="../media/image110.wmf"/><Relationship Id="rId7" Type="http://schemas.openxmlformats.org/officeDocument/2006/relationships/oleObject" Target="../embeddings/oleObject96.bin"/><Relationship Id="rId6" Type="http://schemas.openxmlformats.org/officeDocument/2006/relationships/image" Target="../media/image109.wmf"/><Relationship Id="rId5" Type="http://schemas.openxmlformats.org/officeDocument/2006/relationships/oleObject" Target="../embeddings/oleObject95.bin"/><Relationship Id="rId4" Type="http://schemas.openxmlformats.org/officeDocument/2006/relationships/image" Target="../media/image108.wmf"/><Relationship Id="rId3" Type="http://schemas.openxmlformats.org/officeDocument/2006/relationships/oleObject" Target="../embeddings/oleObject94.bin"/><Relationship Id="rId2" Type="http://schemas.openxmlformats.org/officeDocument/2006/relationships/image" Target="../media/image107.wmf"/><Relationship Id="rId13" Type="http://schemas.openxmlformats.org/officeDocument/2006/relationships/notesSlide" Target="../notesSlides/notesSlide82.xml"/><Relationship Id="rId12" Type="http://schemas.openxmlformats.org/officeDocument/2006/relationships/vmlDrawing" Target="../drawings/vmlDrawing32.vml"/><Relationship Id="rId11" Type="http://schemas.openxmlformats.org/officeDocument/2006/relationships/slideLayout" Target="../slideLayouts/slideLayout2.xml"/><Relationship Id="rId10" Type="http://schemas.openxmlformats.org/officeDocument/2006/relationships/image" Target="../media/image111.wmf"/><Relationship Id="rId1" Type="http://schemas.openxmlformats.org/officeDocument/2006/relationships/oleObject" Target="../embeddings/oleObject93.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075" name="Rectangle 2"/>
          <p:cNvSpPr>
            <a:spLocks noGrp="1" noChangeArrowheads="1"/>
          </p:cNvSpPr>
          <p:nvPr>
            <p:ph type="title" idx="4294967295"/>
          </p:nvPr>
        </p:nvSpPr>
        <p:spPr>
          <a:xfrm>
            <a:off x="0" y="387350"/>
            <a:ext cx="11164570" cy="899795"/>
          </a:xfrm>
        </p:spPr>
        <p:txBody>
          <a:bodyPr/>
          <a:lstStyle/>
          <a:p>
            <a:r>
              <a:rPr lang="en-US" altLang="en-US" dirty="0">
                <a:solidFill>
                  <a:schemeClr val="tx1"/>
                </a:solidFill>
                <a:sym typeface="Verdana" panose="020B0604030504040204" pitchFamily="4" charset="0"/>
              </a:rPr>
              <a:t>Financial Management</a:t>
            </a:r>
            <a:endParaRPr lang="en-US" altLang="en-US" dirty="0">
              <a:solidFill>
                <a:schemeClr val="tx1"/>
              </a:solidFill>
              <a:sym typeface="Verdana" panose="020B0604030504040204" pitchFamily="4" charset="0"/>
            </a:endParaRPr>
          </a:p>
        </p:txBody>
      </p:sp>
      <p:sp>
        <p:nvSpPr>
          <p:cNvPr id="3076" name="Rectangle 3"/>
          <p:cNvSpPr>
            <a:spLocks noGrp="1" noChangeArrowheads="1"/>
          </p:cNvSpPr>
          <p:nvPr>
            <p:ph type="body" sz="quarter" idx="4294967295"/>
          </p:nvPr>
        </p:nvSpPr>
        <p:spPr>
          <a:xfrm>
            <a:off x="0" y="2553970"/>
            <a:ext cx="10747375" cy="2747010"/>
          </a:xfrm>
        </p:spPr>
        <p:txBody>
          <a:bodyPr>
            <a:normAutofit/>
          </a:bodyPr>
          <a:lstStyle/>
          <a:p>
            <a:endParaRPr lang="en-US" altLang="en-US" dirty="0">
              <a:sym typeface="Verdana" panose="020B0604030504040204" pitchFamily="4" charset="0"/>
            </a:endParaRPr>
          </a:p>
          <a:p>
            <a:r>
              <a:rPr lang="en-US" altLang="en-US" sz="1600" dirty="0">
                <a:solidFill>
                  <a:schemeClr val="tx1"/>
                </a:solidFill>
                <a:sym typeface="Verdana" panose="020B0604030504040204" pitchFamily="4" charset="0"/>
              </a:rPr>
              <a:t>Lecture </a:t>
            </a:r>
            <a:r>
              <a:rPr lang="en-US" altLang="en-US" sz="1600" dirty="0" smtClean="0">
                <a:solidFill>
                  <a:schemeClr val="tx1"/>
                </a:solidFill>
                <a:sym typeface="Verdana" panose="020B0604030504040204" pitchFamily="4" charset="0"/>
              </a:rPr>
              <a:t>6: </a:t>
            </a:r>
            <a:r>
              <a:rPr lang="en-US" altLang="en-US" sz="1600" dirty="0">
                <a:solidFill>
                  <a:schemeClr val="tx1"/>
                </a:solidFill>
                <a:sym typeface="Verdana" panose="020B0604030504040204" pitchFamily="4" charset="0"/>
              </a:rPr>
              <a:t>Time Value of Money</a:t>
            </a:r>
            <a:endParaRPr lang="en-US" altLang="en-US" sz="1600" dirty="0">
              <a:solidFill>
                <a:schemeClr val="tx1"/>
              </a:solidFill>
              <a:sym typeface="Verdana" panose="020B0604030504040204" pitchFamily="4" charset="0"/>
            </a:endParaRPr>
          </a:p>
          <a:p>
            <a:br>
              <a:rPr lang="en-US" altLang="en-US" dirty="0">
                <a:sym typeface="Verdana" panose="020B0604030504040204" pitchFamily="4" charset="0"/>
              </a:rPr>
            </a:br>
            <a:endParaRPr lang="en-US" altLang="en-US" dirty="0">
              <a:sym typeface="Verdana" panose="020B0604030504040204" pitchFamily="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p:txBody>
          <a:bodyPr/>
          <a:lstStyle/>
          <a:p>
            <a:r>
              <a:rPr lang="en-AU" noProof="0" dirty="0">
                <a:latin typeface="+mn-lt"/>
              </a:rPr>
              <a:t>Solution</a:t>
            </a:r>
            <a:endParaRPr lang="en-AU" noProof="0" dirty="0">
              <a:latin typeface="+mn-lt"/>
            </a:endParaRPr>
          </a:p>
        </p:txBody>
      </p:sp>
      <p:sp>
        <p:nvSpPr>
          <p:cNvPr id="10" name="Footer Placeholder 9"/>
          <p:cNvSpPr>
            <a:spLocks noGrp="1"/>
          </p:cNvSpPr>
          <p:nvPr>
            <p:ph type="ftr" sz="quarter" idx="3"/>
          </p:nvPr>
        </p:nvSpPr>
        <p:spPr/>
        <p:txBody>
          <a:bodyPr/>
          <a:lstStyle/>
          <a:p>
            <a:r>
              <a:rPr lang="en-AU"/>
              <a:t>FINM7409</a:t>
            </a:r>
            <a:endParaRPr lang="en-AU" dirty="0"/>
          </a:p>
        </p:txBody>
      </p:sp>
      <p:sp>
        <p:nvSpPr>
          <p:cNvPr id="16" name="Content Placeholder 5"/>
          <p:cNvSpPr txBox="1"/>
          <p:nvPr/>
        </p:nvSpPr>
        <p:spPr bwMode="auto">
          <a:xfrm>
            <a:off x="3503712" y="1835522"/>
            <a:ext cx="5544616" cy="3602736"/>
          </a:xfrm>
          <a:prstGeom prst="rect">
            <a:avLst/>
          </a:prstGeom>
        </p:spPr>
        <p:txBody>
          <a:bodyPr>
            <a:normAutofit/>
          </a:bodyPr>
          <a:lstStyle>
            <a:lvl1pPr marL="0" indent="0" algn="l" defTabSz="685800" rtl="0" eaLnBrk="1" latinLnBrk="0" hangingPunct="1">
              <a:lnSpc>
                <a:spcPct val="110000"/>
              </a:lnSpc>
              <a:spcBef>
                <a:spcPts val="225"/>
              </a:spcBef>
              <a:spcAft>
                <a:spcPts val="225"/>
              </a:spcAft>
              <a:buClr>
                <a:schemeClr val="tx1"/>
              </a:buClr>
              <a:buFont typeface="Arial" panose="020B0604020202020204" pitchFamily="34" charset="0"/>
              <a:buNone/>
              <a:defRPr lang="en-US" sz="1350" kern="1200" dirty="0">
                <a:solidFill>
                  <a:schemeClr val="tx1"/>
                </a:solidFill>
                <a:latin typeface="+mn-lt"/>
                <a:ea typeface="+mn-ea"/>
                <a:cs typeface="+mn-cs"/>
              </a:defRPr>
            </a:lvl1pPr>
            <a:lvl2pPr marL="135255" indent="-134620" algn="l" defTabSz="685800" rtl="0" eaLnBrk="1" latinLnBrk="0" hangingPunct="1">
              <a:lnSpc>
                <a:spcPct val="110000"/>
              </a:lnSpc>
              <a:spcBef>
                <a:spcPts val="225"/>
              </a:spcBef>
              <a:spcAft>
                <a:spcPts val="225"/>
              </a:spcAft>
              <a:buClr>
                <a:schemeClr val="tx1"/>
              </a:buClr>
              <a:buFont typeface="Arial" panose="020B0604020202020204" pitchFamily="34" charset="0"/>
              <a:buChar char="•"/>
              <a:defRPr lang="en-US" sz="1350" kern="1200" dirty="0">
                <a:solidFill>
                  <a:schemeClr val="tx1"/>
                </a:solidFill>
                <a:latin typeface="+mn-lt"/>
                <a:ea typeface="+mn-ea"/>
                <a:cs typeface="+mn-cs"/>
              </a:defRPr>
            </a:lvl2pPr>
            <a:lvl3pPr marL="269875" indent="-134620" algn="l" defTabSz="685800" rtl="0" eaLnBrk="1" latinLnBrk="0" hangingPunct="1">
              <a:lnSpc>
                <a:spcPct val="110000"/>
              </a:lnSpc>
              <a:spcBef>
                <a:spcPts val="150"/>
              </a:spcBef>
              <a:spcAft>
                <a:spcPts val="150"/>
              </a:spcAft>
              <a:buClr>
                <a:schemeClr val="accent1"/>
              </a:buClr>
              <a:buFont typeface="Arial" panose="020B0604020202020204" pitchFamily="34" charset="0"/>
              <a:buChar char="­"/>
              <a:defRPr lang="en-US" sz="1350" kern="1200" baseline="0" dirty="0">
                <a:solidFill>
                  <a:schemeClr val="tx1"/>
                </a:solidFill>
                <a:latin typeface="+mn-lt"/>
                <a:ea typeface="+mn-ea"/>
                <a:cs typeface="+mn-cs"/>
              </a:defRPr>
            </a:lvl3pPr>
            <a:lvl4pPr marL="405130" indent="-134620" algn="l" defTabSz="685800" rtl="0" eaLnBrk="1" latinLnBrk="0" hangingPunct="1">
              <a:lnSpc>
                <a:spcPct val="110000"/>
              </a:lnSpc>
              <a:spcBef>
                <a:spcPts val="75"/>
              </a:spcBef>
              <a:spcAft>
                <a:spcPts val="75"/>
              </a:spcAft>
              <a:buFont typeface="Wingdings" panose="05000000000000000000" pitchFamily="2" charset="2"/>
              <a:buChar char=""/>
              <a:defRPr lang="en-US" sz="1350" kern="1200" baseline="0" dirty="0">
                <a:solidFill>
                  <a:schemeClr val="tx1"/>
                </a:solidFill>
                <a:latin typeface="+mn-lt"/>
                <a:ea typeface="+mn-ea"/>
                <a:cs typeface="+mn-cs"/>
              </a:defRPr>
            </a:lvl4pPr>
            <a:lvl5pPr marL="0" indent="0" algn="l" defTabSz="685800" rtl="0" eaLnBrk="1" latinLnBrk="0" hangingPunct="1">
              <a:lnSpc>
                <a:spcPct val="100000"/>
              </a:lnSpc>
              <a:spcBef>
                <a:spcPts val="900"/>
              </a:spcBef>
              <a:spcAft>
                <a:spcPts val="450"/>
              </a:spcAft>
              <a:buFont typeface="Arial" panose="020B0604020202020204" pitchFamily="34" charset="0"/>
              <a:buNone/>
              <a:defRPr lang="en-US" sz="1800" kern="1200" baseline="0" dirty="0">
                <a:solidFill>
                  <a:schemeClr val="accent1"/>
                </a:solidFill>
                <a:latin typeface="+mn-lt"/>
                <a:ea typeface="+mn-ea"/>
                <a:cs typeface="+mn-cs"/>
              </a:defRPr>
            </a:lvl5pPr>
            <a:lvl6pPr marL="0" indent="0" algn="l" defTabSz="685800" rtl="0" eaLnBrk="1" latinLnBrk="0" hangingPunct="1">
              <a:spcBef>
                <a:spcPts val="450"/>
              </a:spcBef>
              <a:spcAft>
                <a:spcPts val="225"/>
              </a:spcAft>
              <a:buFont typeface="Arial" panose="020B0604020202020204" pitchFamily="34" charset="0"/>
              <a:buNone/>
              <a:defRPr lang="en-AU" sz="1500" b="1" kern="1200" baseline="0" dirty="0">
                <a:solidFill>
                  <a:schemeClr val="accent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AU" sz="2400" b="1" dirty="0"/>
              <a:t>Benefits:</a:t>
            </a:r>
            <a:endParaRPr lang="en-AU" sz="2400" b="1" dirty="0"/>
          </a:p>
          <a:p>
            <a:pPr lvl="1"/>
            <a:r>
              <a:rPr lang="en-AU" sz="2400" dirty="0"/>
              <a:t>Ford Stock</a:t>
            </a:r>
            <a:endParaRPr lang="en-AU" sz="2400" dirty="0"/>
          </a:p>
          <a:p>
            <a:pPr lvl="1"/>
            <a:r>
              <a:rPr lang="en-AU" sz="2400" dirty="0"/>
              <a:t>Euros</a:t>
            </a:r>
            <a:endParaRPr lang="en-AU" sz="2400" dirty="0"/>
          </a:p>
          <a:p>
            <a:pPr lvl="1"/>
            <a:endParaRPr lang="en-AU" sz="2400" dirty="0"/>
          </a:p>
          <a:p>
            <a:pPr lvl="1"/>
            <a:r>
              <a:rPr lang="en-AU" sz="2400" dirty="0"/>
              <a:t>Total </a:t>
            </a:r>
            <a:endParaRPr lang="en-AU" sz="2400" dirty="0"/>
          </a:p>
          <a:p>
            <a:r>
              <a:rPr lang="en-AU" sz="2400" b="1" dirty="0"/>
              <a:t>Costs:</a:t>
            </a:r>
            <a:endParaRPr lang="en-AU" sz="2400" b="1" dirty="0"/>
          </a:p>
          <a:p>
            <a:r>
              <a:rPr lang="en-AU" sz="2400" b="1" dirty="0"/>
              <a:t>Benefits – Costs:</a:t>
            </a:r>
            <a:endParaRPr lang="en-AU" sz="2400" b="1" dirty="0"/>
          </a:p>
        </p:txBody>
      </p:sp>
      <p:sp>
        <p:nvSpPr>
          <p:cNvPr id="17" name="Content Placeholder 7"/>
          <p:cNvSpPr txBox="1"/>
          <p:nvPr/>
        </p:nvSpPr>
        <p:spPr bwMode="auto">
          <a:xfrm>
            <a:off x="5087888" y="1835522"/>
            <a:ext cx="4176464" cy="4244735"/>
          </a:xfrm>
          <a:prstGeom prst="rect">
            <a:avLst/>
          </a:prstGeom>
        </p:spPr>
        <p:txBody>
          <a:bodyPr/>
          <a:lstStyle>
            <a:lvl1pPr marL="0" indent="0" algn="l" defTabSz="685800" rtl="0" eaLnBrk="1" latinLnBrk="0" hangingPunct="1">
              <a:lnSpc>
                <a:spcPct val="110000"/>
              </a:lnSpc>
              <a:spcBef>
                <a:spcPts val="225"/>
              </a:spcBef>
              <a:spcAft>
                <a:spcPts val="225"/>
              </a:spcAft>
              <a:buClr>
                <a:schemeClr val="tx1"/>
              </a:buClr>
              <a:buFont typeface="Arial" panose="020B0604020202020204" pitchFamily="34" charset="0"/>
              <a:buNone/>
              <a:defRPr lang="en-US" sz="1350" kern="1200" dirty="0">
                <a:solidFill>
                  <a:schemeClr val="tx1"/>
                </a:solidFill>
                <a:latin typeface="+mn-lt"/>
                <a:ea typeface="+mn-ea"/>
                <a:cs typeface="+mn-cs"/>
              </a:defRPr>
            </a:lvl1pPr>
            <a:lvl2pPr marL="135255" indent="-134620" algn="l" defTabSz="685800" rtl="0" eaLnBrk="1" latinLnBrk="0" hangingPunct="1">
              <a:lnSpc>
                <a:spcPct val="110000"/>
              </a:lnSpc>
              <a:spcBef>
                <a:spcPts val="225"/>
              </a:spcBef>
              <a:spcAft>
                <a:spcPts val="225"/>
              </a:spcAft>
              <a:buClr>
                <a:schemeClr val="tx1"/>
              </a:buClr>
              <a:buFont typeface="Arial" panose="020B0604020202020204" pitchFamily="34" charset="0"/>
              <a:buChar char="•"/>
              <a:defRPr lang="en-US" sz="1350" kern="1200" dirty="0">
                <a:solidFill>
                  <a:schemeClr val="tx1"/>
                </a:solidFill>
                <a:latin typeface="+mn-lt"/>
                <a:ea typeface="+mn-ea"/>
                <a:cs typeface="+mn-cs"/>
              </a:defRPr>
            </a:lvl2pPr>
            <a:lvl3pPr marL="269875" indent="-134620" algn="l" defTabSz="685800" rtl="0" eaLnBrk="1" latinLnBrk="0" hangingPunct="1">
              <a:lnSpc>
                <a:spcPct val="110000"/>
              </a:lnSpc>
              <a:spcBef>
                <a:spcPts val="150"/>
              </a:spcBef>
              <a:spcAft>
                <a:spcPts val="150"/>
              </a:spcAft>
              <a:buClr>
                <a:schemeClr val="accent1"/>
              </a:buClr>
              <a:buFont typeface="Arial" panose="020B0604020202020204" pitchFamily="34" charset="0"/>
              <a:buChar char="­"/>
              <a:defRPr lang="en-US" sz="1350" kern="1200" baseline="0" dirty="0">
                <a:solidFill>
                  <a:schemeClr val="tx1"/>
                </a:solidFill>
                <a:latin typeface="+mn-lt"/>
                <a:ea typeface="+mn-ea"/>
                <a:cs typeface="+mn-cs"/>
              </a:defRPr>
            </a:lvl3pPr>
            <a:lvl4pPr marL="405130" indent="-134620" algn="l" defTabSz="685800" rtl="0" eaLnBrk="1" latinLnBrk="0" hangingPunct="1">
              <a:lnSpc>
                <a:spcPct val="110000"/>
              </a:lnSpc>
              <a:spcBef>
                <a:spcPts val="75"/>
              </a:spcBef>
              <a:spcAft>
                <a:spcPts val="75"/>
              </a:spcAft>
              <a:buFont typeface="Wingdings" panose="05000000000000000000" pitchFamily="2" charset="2"/>
              <a:buChar char=""/>
              <a:defRPr lang="en-US" sz="1350" kern="1200" baseline="0" dirty="0">
                <a:solidFill>
                  <a:schemeClr val="tx1"/>
                </a:solidFill>
                <a:latin typeface="+mn-lt"/>
                <a:ea typeface="+mn-ea"/>
                <a:cs typeface="+mn-cs"/>
              </a:defRPr>
            </a:lvl4pPr>
            <a:lvl5pPr marL="0" indent="0" algn="l" defTabSz="685800" rtl="0" eaLnBrk="1" latinLnBrk="0" hangingPunct="1">
              <a:lnSpc>
                <a:spcPct val="100000"/>
              </a:lnSpc>
              <a:spcBef>
                <a:spcPts val="900"/>
              </a:spcBef>
              <a:spcAft>
                <a:spcPts val="450"/>
              </a:spcAft>
              <a:buFont typeface="Arial" panose="020B0604020202020204" pitchFamily="34" charset="0"/>
              <a:buNone/>
              <a:defRPr lang="en-US" sz="1800" kern="1200" baseline="0" dirty="0">
                <a:solidFill>
                  <a:schemeClr val="accent1"/>
                </a:solidFill>
                <a:latin typeface="+mn-lt"/>
                <a:ea typeface="+mn-ea"/>
                <a:cs typeface="+mn-cs"/>
              </a:defRPr>
            </a:lvl5pPr>
            <a:lvl6pPr marL="0" indent="0" algn="l" defTabSz="685800" rtl="0" eaLnBrk="1" latinLnBrk="0" hangingPunct="1">
              <a:spcBef>
                <a:spcPts val="450"/>
              </a:spcBef>
              <a:spcAft>
                <a:spcPts val="225"/>
              </a:spcAft>
              <a:buFont typeface="Arial" panose="020B0604020202020204" pitchFamily="34" charset="0"/>
              <a:buNone/>
              <a:defRPr lang="en-AU" sz="1500" b="1" kern="1200" baseline="0" dirty="0">
                <a:solidFill>
                  <a:schemeClr val="accent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r>
              <a:rPr lang="en-AU" sz="2400" dirty="0"/>
              <a:t>	</a:t>
            </a:r>
            <a:endParaRPr lang="en-AU" sz="2400" dirty="0"/>
          </a:p>
          <a:p>
            <a:pPr marL="320040" lvl="1" indent="0" algn="r">
              <a:buFont typeface="Arial" panose="020B0604020202020204" pitchFamily="34" charset="0"/>
              <a:buNone/>
            </a:pPr>
            <a:r>
              <a:rPr lang="en-AU" sz="2400" dirty="0"/>
              <a:t>2,500×$9= $22,500</a:t>
            </a:r>
            <a:endParaRPr lang="en-AU" sz="2400" dirty="0"/>
          </a:p>
          <a:p>
            <a:pPr marL="320040" lvl="1" indent="0" algn="r">
              <a:buFont typeface="Arial" panose="020B0604020202020204" pitchFamily="34" charset="0"/>
              <a:buNone/>
            </a:pPr>
            <a:r>
              <a:rPr lang="en-AU" sz="2400" dirty="0"/>
              <a:t>€10,000×$1.50=$15,000</a:t>
            </a:r>
            <a:endParaRPr lang="en-AU" sz="2400" dirty="0"/>
          </a:p>
          <a:p>
            <a:pPr marL="320040" lvl="1" indent="0" algn="r">
              <a:buFont typeface="Arial" panose="020B0604020202020204" pitchFamily="34" charset="0"/>
              <a:buNone/>
            </a:pPr>
            <a:r>
              <a:rPr lang="en-AU" sz="2400" dirty="0"/>
              <a:t>——— </a:t>
            </a:r>
            <a:endParaRPr lang="en-AU" sz="2400" dirty="0"/>
          </a:p>
          <a:p>
            <a:pPr marL="320040" lvl="1" indent="0" algn="r">
              <a:buFont typeface="Arial" panose="020B0604020202020204" pitchFamily="34" charset="0"/>
              <a:buNone/>
            </a:pPr>
            <a:r>
              <a:rPr lang="en-AU" sz="2400" u="sng" dirty="0"/>
              <a:t>$37,500</a:t>
            </a:r>
            <a:endParaRPr lang="en-AU" sz="2400" u="sng" dirty="0"/>
          </a:p>
          <a:p>
            <a:pPr marL="320040" lvl="1" indent="0" algn="r">
              <a:buFont typeface="Arial" panose="020B0604020202020204" pitchFamily="34" charset="0"/>
              <a:buNone/>
            </a:pPr>
            <a:r>
              <a:rPr lang="en-AU" sz="2400" dirty="0"/>
              <a:t> </a:t>
            </a:r>
            <a:r>
              <a:rPr lang="en-AU" sz="2400" u="sng" dirty="0"/>
              <a:t>$40,000</a:t>
            </a:r>
            <a:endParaRPr lang="en-AU" sz="2400" u="sng" dirty="0"/>
          </a:p>
          <a:p>
            <a:pPr algn="r"/>
            <a:r>
              <a:rPr lang="en-AU" sz="2400" u="dbl" dirty="0"/>
              <a:t>–$2,500</a:t>
            </a:r>
            <a:endParaRPr lang="en-AU" sz="2400" u="dbl"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dissolve">
                                      <p:cBhvr>
                                        <p:cTn id="7" dur="1000"/>
                                        <p:tgtEl>
                                          <p:spTgt spid="16">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dissolve">
                                      <p:cBhvr>
                                        <p:cTn id="10" dur="1000"/>
                                        <p:tgtEl>
                                          <p:spTgt spid="1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dissolve">
                                      <p:cBhvr>
                                        <p:cTn id="15" dur="1000"/>
                                        <p:tgtEl>
                                          <p:spTgt spid="16">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6">
                                            <p:txEl>
                                              <p:pRg st="4" end="4"/>
                                            </p:txEl>
                                          </p:spTgt>
                                        </p:tgtEl>
                                        <p:attrNameLst>
                                          <p:attrName>style.visibility</p:attrName>
                                        </p:attrNameLst>
                                      </p:cBhvr>
                                      <p:to>
                                        <p:strVal val="visible"/>
                                      </p:to>
                                    </p:set>
                                    <p:animEffect transition="in" filter="dissolve">
                                      <p:cBhvr>
                                        <p:cTn id="18" dur="1000"/>
                                        <p:tgtEl>
                                          <p:spTgt spid="16">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animEffect transition="in" filter="dissolve">
                                      <p:cBhvr>
                                        <p:cTn id="23" dur="1000"/>
                                        <p:tgtEl>
                                          <p:spTgt spid="16">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6">
                                            <p:txEl>
                                              <p:pRg st="6" end="6"/>
                                            </p:txEl>
                                          </p:spTgt>
                                        </p:tgtEl>
                                        <p:attrNameLst>
                                          <p:attrName>style.visibility</p:attrName>
                                        </p:attrNameLst>
                                      </p:cBhvr>
                                      <p:to>
                                        <p:strVal val="visible"/>
                                      </p:to>
                                    </p:set>
                                    <p:animEffect transition="in" filter="dissolve">
                                      <p:cBhvr>
                                        <p:cTn id="28" dur="1000"/>
                                        <p:tgtEl>
                                          <p:spTgt spid="16">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dissolve">
                                      <p:cBhvr>
                                        <p:cTn id="33" dur="1000"/>
                                        <p:tgtEl>
                                          <p:spTgt spid="17">
                                            <p:txEl>
                                              <p:pRg st="0" end="0"/>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7">
                                            <p:txEl>
                                              <p:pRg st="1" end="1"/>
                                            </p:txEl>
                                          </p:spTgt>
                                        </p:tgtEl>
                                        <p:attrNameLst>
                                          <p:attrName>style.visibility</p:attrName>
                                        </p:attrNameLst>
                                      </p:cBhvr>
                                      <p:to>
                                        <p:strVal val="visible"/>
                                      </p:to>
                                    </p:set>
                                    <p:animEffect transition="in" filter="dissolve">
                                      <p:cBhvr>
                                        <p:cTn id="36" dur="1000"/>
                                        <p:tgtEl>
                                          <p:spTgt spid="17">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7">
                                            <p:txEl>
                                              <p:pRg st="2" end="2"/>
                                            </p:txEl>
                                          </p:spTgt>
                                        </p:tgtEl>
                                        <p:attrNameLst>
                                          <p:attrName>style.visibility</p:attrName>
                                        </p:attrNameLst>
                                      </p:cBhvr>
                                      <p:to>
                                        <p:strVal val="visible"/>
                                      </p:to>
                                    </p:set>
                                    <p:animEffect transition="in" filter="dissolve">
                                      <p:cBhvr>
                                        <p:cTn id="41" dur="1000"/>
                                        <p:tgtEl>
                                          <p:spTgt spid="17">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7">
                                            <p:txEl>
                                              <p:pRg st="3" end="3"/>
                                            </p:txEl>
                                          </p:spTgt>
                                        </p:tgtEl>
                                        <p:attrNameLst>
                                          <p:attrName>style.visibility</p:attrName>
                                        </p:attrNameLst>
                                      </p:cBhvr>
                                      <p:to>
                                        <p:strVal val="visible"/>
                                      </p:to>
                                    </p:set>
                                    <p:animEffect transition="in" filter="dissolve">
                                      <p:cBhvr>
                                        <p:cTn id="46" dur="1000"/>
                                        <p:tgtEl>
                                          <p:spTgt spid="17">
                                            <p:txEl>
                                              <p:pRg st="3" end="3"/>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7">
                                            <p:txEl>
                                              <p:pRg st="4" end="4"/>
                                            </p:txEl>
                                          </p:spTgt>
                                        </p:tgtEl>
                                        <p:attrNameLst>
                                          <p:attrName>style.visibility</p:attrName>
                                        </p:attrNameLst>
                                      </p:cBhvr>
                                      <p:to>
                                        <p:strVal val="visible"/>
                                      </p:to>
                                    </p:set>
                                    <p:animEffect transition="in" filter="dissolve">
                                      <p:cBhvr>
                                        <p:cTn id="49" dur="1000"/>
                                        <p:tgtEl>
                                          <p:spTgt spid="17">
                                            <p:txEl>
                                              <p:pRg st="4" end="4"/>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7">
                                            <p:txEl>
                                              <p:pRg st="5" end="5"/>
                                            </p:txEl>
                                          </p:spTgt>
                                        </p:tgtEl>
                                        <p:attrNameLst>
                                          <p:attrName>style.visibility</p:attrName>
                                        </p:attrNameLst>
                                      </p:cBhvr>
                                      <p:to>
                                        <p:strVal val="visible"/>
                                      </p:to>
                                    </p:set>
                                    <p:animEffect transition="in" filter="dissolve">
                                      <p:cBhvr>
                                        <p:cTn id="52" dur="1000"/>
                                        <p:tgtEl>
                                          <p:spTgt spid="17">
                                            <p:txEl>
                                              <p:pRg st="5" end="5"/>
                                            </p:txEl>
                                          </p:spTgt>
                                        </p:tgtEl>
                                      </p:cBhvr>
                                    </p:animEffect>
                                  </p:childTnLst>
                                </p:cTn>
                              </p:par>
                            </p:childTnLst>
                          </p:cTn>
                        </p:par>
                        <p:par>
                          <p:cTn id="53" fill="hold">
                            <p:stCondLst>
                              <p:cond delay="1000"/>
                            </p:stCondLst>
                            <p:childTnLst>
                              <p:par>
                                <p:cTn id="54" presetID="9" presetClass="entr" presetSubtype="0" fill="hold" grpId="0" nodeType="afterEffect">
                                  <p:stCondLst>
                                    <p:cond delay="0"/>
                                  </p:stCondLst>
                                  <p:childTnLst>
                                    <p:set>
                                      <p:cBhvr>
                                        <p:cTn id="55" dur="1" fill="hold">
                                          <p:stCondLst>
                                            <p:cond delay="0"/>
                                          </p:stCondLst>
                                        </p:cTn>
                                        <p:tgtEl>
                                          <p:spTgt spid="17">
                                            <p:txEl>
                                              <p:pRg st="6" end="6"/>
                                            </p:txEl>
                                          </p:spTgt>
                                        </p:tgtEl>
                                        <p:attrNameLst>
                                          <p:attrName>style.visibility</p:attrName>
                                        </p:attrNameLst>
                                      </p:cBhvr>
                                      <p:to>
                                        <p:strVal val="visible"/>
                                      </p:to>
                                    </p:set>
                                    <p:animEffect transition="in" filter="dissolve">
                                      <p:cBhvr>
                                        <p:cTn id="56" dur="10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7"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Follow up…</a:t>
            </a:r>
            <a:endParaRPr lang="en-AU" dirty="0"/>
          </a:p>
        </p:txBody>
      </p:sp>
      <p:sp>
        <p:nvSpPr>
          <p:cNvPr id="3" name="Content Placeholder 2"/>
          <p:cNvSpPr>
            <a:spLocks noGrp="1"/>
          </p:cNvSpPr>
          <p:nvPr>
            <p:ph idx="1"/>
          </p:nvPr>
        </p:nvSpPr>
        <p:spPr/>
        <p:txBody>
          <a:bodyPr/>
          <a:lstStyle/>
          <a:p>
            <a:pPr lvl="1"/>
            <a:r>
              <a:rPr lang="en-AU" dirty="0"/>
              <a:t>Would your decision change if you believed the value of the euro would rise over the next month?</a:t>
            </a:r>
            <a:endParaRPr lang="en-AU" dirty="0"/>
          </a:p>
          <a:p>
            <a:pPr marL="457835" lvl="1" indent="-457200">
              <a:buFont typeface="+mj-lt"/>
              <a:buAutoNum type="alphaUcPeriod"/>
            </a:pPr>
            <a:r>
              <a:rPr lang="en-AU" dirty="0"/>
              <a:t>Yes, we should use next year’s euro exchange rate in our computation because we plan to hold our investment for a year</a:t>
            </a:r>
            <a:endParaRPr lang="en-AU" dirty="0"/>
          </a:p>
          <a:p>
            <a:pPr marL="457835" lvl="1" indent="-457200">
              <a:buFont typeface="+mj-lt"/>
              <a:buAutoNum type="alphaUcPeriod"/>
            </a:pPr>
            <a:r>
              <a:rPr lang="en-AU" dirty="0"/>
              <a:t>Yes, that will increase our return from holding the euros</a:t>
            </a:r>
            <a:endParaRPr lang="en-AU" dirty="0"/>
          </a:p>
          <a:p>
            <a:pPr marL="457835" lvl="1" indent="-457200">
              <a:buFont typeface="+mj-lt"/>
              <a:buAutoNum type="alphaUcPeriod"/>
            </a:pPr>
            <a:r>
              <a:rPr lang="en-AU" dirty="0"/>
              <a:t>No, only today’s prices matter</a:t>
            </a:r>
            <a:endParaRPr lang="en-AU" dirty="0"/>
          </a:p>
          <a:p>
            <a:pPr marL="457835" lvl="1" indent="-457200">
              <a:buFont typeface="+mj-lt"/>
              <a:buAutoNum type="alphaUcPeriod"/>
            </a:pPr>
            <a:r>
              <a:rPr lang="en-AU" dirty="0"/>
              <a:t>No, higher euro value will reduce the demand for Fords in Europe, so there will be no change in the total value of Ford + euros</a:t>
            </a:r>
            <a:endParaRPr lang="en-AU" dirty="0"/>
          </a:p>
          <a:p>
            <a:endParaRPr lang="en-AU" dirty="0"/>
          </a:p>
        </p:txBody>
      </p:sp>
      <p:sp>
        <p:nvSpPr>
          <p:cNvPr id="6" name="Date Placeholder 3"/>
          <p:cNvSpPr txBox="1"/>
          <p:nvPr/>
        </p:nvSpPr>
        <p:spPr>
          <a:xfrm>
            <a:off x="1750571" y="6404984"/>
            <a:ext cx="468834" cy="264376"/>
          </a:xfrm>
          <a:prstGeom prst="rect">
            <a:avLst/>
          </a:prstGeom>
        </p:spPr>
        <p:txBody>
          <a:bodyPr vert="horz"/>
          <a:lstStyle>
            <a:defPPr>
              <a:defRPr lang="ru-RU"/>
            </a:defPPr>
            <a:lvl1pPr marL="0" algn="r" defTabSz="914400" rtl="0" eaLnBrk="1" latinLnBrk="0" hangingPunct="1">
              <a:defRPr kumimoji="0" sz="14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k</a:t>
            </a:r>
            <a:endParaRPr lang="en-US" dirty="0"/>
          </a:p>
          <a:p>
            <a:endParaRPr lang="ru-RU" dirty="0"/>
          </a:p>
        </p:txBody>
      </p:sp>
      <p:sp>
        <p:nvSpPr>
          <p:cNvPr id="9" name="Footer Placeholder 8"/>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AU" noProof="0" dirty="0"/>
              <a:t>Time Value of Money</a:t>
            </a:r>
            <a:endParaRPr lang="en-AU" dirty="0"/>
          </a:p>
        </p:txBody>
      </p:sp>
      <p:sp>
        <p:nvSpPr>
          <p:cNvPr id="5" name="Content Placeholder 4"/>
          <p:cNvSpPr>
            <a:spLocks noGrp="1"/>
          </p:cNvSpPr>
          <p:nvPr>
            <p:ph idx="1"/>
          </p:nvPr>
        </p:nvSpPr>
        <p:spPr/>
        <p:txBody>
          <a:bodyPr/>
          <a:lstStyle/>
          <a:p>
            <a:pPr lvl="0"/>
            <a:r>
              <a:rPr lang="en-AU" noProof="0" dirty="0"/>
              <a:t>Consider an investment opportunity with the following certain cash flows.</a:t>
            </a:r>
            <a:endParaRPr lang="en-AU" noProof="0" dirty="0"/>
          </a:p>
          <a:p>
            <a:pPr lvl="2"/>
            <a:r>
              <a:rPr lang="en-AU" noProof="0" dirty="0"/>
              <a:t>Cost: $100,000 today</a:t>
            </a:r>
            <a:endParaRPr lang="en-AU" noProof="0" dirty="0"/>
          </a:p>
          <a:p>
            <a:pPr lvl="2"/>
            <a:r>
              <a:rPr lang="en-AU" noProof="0" dirty="0"/>
              <a:t>Benefit: $105,000 in one year</a:t>
            </a:r>
            <a:endParaRPr lang="en-AU" noProof="0" dirty="0"/>
          </a:p>
          <a:p>
            <a:pPr lvl="0"/>
            <a:r>
              <a:rPr lang="en-AU" noProof="0" dirty="0"/>
              <a:t>We can’t compare dollars today directly with dollars in the future.</a:t>
            </a:r>
            <a:endParaRPr lang="en-AU" noProof="0" dirty="0"/>
          </a:p>
          <a:p>
            <a:pPr lvl="2"/>
            <a:r>
              <a:rPr lang="en-US" dirty="0"/>
              <a:t>There is a time value to having money today that makes $1 today worth more than $1 in one year</a:t>
            </a:r>
            <a:endParaRPr lang="en-AU" dirty="0"/>
          </a:p>
        </p:txBody>
      </p:sp>
      <p:sp>
        <p:nvSpPr>
          <p:cNvPr id="8" name="Footer Placeholder 7"/>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6" name="Rectangle 4"/>
          <p:cNvSpPr>
            <a:spLocks noGrp="1" noChangeArrowheads="1"/>
          </p:cNvSpPr>
          <p:nvPr>
            <p:ph type="title"/>
          </p:nvPr>
        </p:nvSpPr>
        <p:spPr/>
        <p:txBody>
          <a:bodyPr/>
          <a:lstStyle/>
          <a:p>
            <a:r>
              <a:rPr lang="en-AU" dirty="0"/>
              <a:t>The Interest Rate: An Exchange Rate Across Time</a:t>
            </a:r>
            <a:endParaRPr lang="en-AU" dirty="0"/>
          </a:p>
        </p:txBody>
      </p:sp>
      <p:sp>
        <p:nvSpPr>
          <p:cNvPr id="33797" name="Rectangle 5"/>
          <p:cNvSpPr>
            <a:spLocks noGrp="1" noChangeArrowheads="1"/>
          </p:cNvSpPr>
          <p:nvPr>
            <p:ph idx="1"/>
          </p:nvPr>
        </p:nvSpPr>
        <p:spPr/>
        <p:txBody>
          <a:bodyPr/>
          <a:lstStyle/>
          <a:p>
            <a:r>
              <a:rPr lang="en-AU" dirty="0"/>
              <a:t>The rate at which we can exchange money today for money in the future is determined by the current interest rate.</a:t>
            </a:r>
            <a:endParaRPr lang="en-AU" dirty="0"/>
          </a:p>
          <a:p>
            <a:pPr lvl="1"/>
            <a:r>
              <a:rPr lang="en-AU" dirty="0"/>
              <a:t>Suppose the current annual interest rate is 7%. By investing or borrowing at this rate, we can exchange $1.07 in one year for each $1 today.</a:t>
            </a:r>
            <a:endParaRPr lang="en-AU" dirty="0"/>
          </a:p>
          <a:p>
            <a:pPr lvl="2"/>
            <a:r>
              <a:rPr lang="en-AU" dirty="0"/>
              <a:t>Risk–Free Interest Rate (Discount Rate), r</a:t>
            </a:r>
            <a:r>
              <a:rPr lang="en-AU" baseline="-25000" dirty="0"/>
              <a:t>f</a:t>
            </a:r>
            <a:r>
              <a:rPr lang="en-AU" dirty="0"/>
              <a:t>: The interest rate at which money can be borrowed or lent without risk.</a:t>
            </a:r>
            <a:endParaRPr lang="en-AU" dirty="0"/>
          </a:p>
          <a:p>
            <a:pPr lvl="3"/>
            <a:r>
              <a:rPr lang="en-AU" dirty="0"/>
              <a:t>Interest Rate Factor = 1 + r</a:t>
            </a:r>
            <a:r>
              <a:rPr lang="en-AU" baseline="-25000" dirty="0"/>
              <a:t>f</a:t>
            </a:r>
            <a:endParaRPr lang="en-AU" baseline="-25000" dirty="0"/>
          </a:p>
          <a:p>
            <a:pPr lvl="3"/>
            <a:r>
              <a:rPr lang="en-AU" dirty="0"/>
              <a:t>Discount Factor = 1 / (1 + r</a:t>
            </a:r>
            <a:r>
              <a:rPr lang="en-AU" baseline="-25000" dirty="0"/>
              <a:t>f</a:t>
            </a:r>
            <a:r>
              <a:rPr lang="en-AU" dirty="0"/>
              <a:t>)</a:t>
            </a:r>
            <a:endParaRPr lang="en-AU" dirty="0"/>
          </a:p>
        </p:txBody>
      </p:sp>
      <p:sp>
        <p:nvSpPr>
          <p:cNvPr id="6" name="Footer Placeholder 5"/>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p:txBody>
          <a:bodyPr/>
          <a:lstStyle/>
          <a:p>
            <a:r>
              <a:rPr lang="en-AU" dirty="0"/>
              <a:t>The Interest Rate: An Exchange Rate Across Time</a:t>
            </a:r>
            <a:endParaRPr lang="en-AU" dirty="0"/>
          </a:p>
        </p:txBody>
      </p:sp>
      <p:sp>
        <p:nvSpPr>
          <p:cNvPr id="34821" name="Rectangle 5"/>
          <p:cNvSpPr>
            <a:spLocks noGrp="1" noChangeArrowheads="1"/>
          </p:cNvSpPr>
          <p:nvPr>
            <p:ph idx="1"/>
          </p:nvPr>
        </p:nvSpPr>
        <p:spPr/>
        <p:txBody>
          <a:bodyPr/>
          <a:lstStyle/>
          <a:p>
            <a:r>
              <a:rPr lang="en-US" dirty="0"/>
              <a:t>Will we invest? </a:t>
            </a:r>
            <a:endParaRPr lang="en-US" dirty="0"/>
          </a:p>
          <a:p>
            <a:pPr lvl="2"/>
            <a:r>
              <a:rPr lang="en-US" dirty="0"/>
              <a:t>Cost = $100,000 today, Benefit = $105,000 in one year</a:t>
            </a:r>
            <a:endParaRPr lang="en-AU" noProof="0" dirty="0"/>
          </a:p>
          <a:p>
            <a:r>
              <a:rPr lang="en-AU" noProof="0" dirty="0"/>
              <a:t>If the interest rate is 7%</a:t>
            </a:r>
            <a:endParaRPr lang="en-AU" noProof="0" dirty="0"/>
          </a:p>
          <a:p>
            <a:pPr lvl="2"/>
            <a:r>
              <a:rPr lang="en-AU" noProof="0" dirty="0"/>
              <a:t>Cost = ($100,000 today) </a:t>
            </a:r>
            <a:br>
              <a:rPr lang="en-AU" noProof="0" dirty="0"/>
            </a:br>
            <a:r>
              <a:rPr lang="en-AU" noProof="0" dirty="0"/>
              <a:t>× (1.07 $ in one year/$ today)</a:t>
            </a:r>
            <a:br>
              <a:rPr lang="en-AU" noProof="0" dirty="0"/>
            </a:br>
            <a:r>
              <a:rPr lang="en-AU" noProof="0" dirty="0"/>
              <a:t>= $107,000 in one year</a:t>
            </a:r>
            <a:endParaRPr lang="en-AU" noProof="0" dirty="0"/>
          </a:p>
          <a:p>
            <a:r>
              <a:rPr lang="en-US" dirty="0"/>
              <a:t>Since we will have more if we put our $100,000 in the bank, we will NOT invest</a:t>
            </a:r>
            <a:endParaRPr lang="en-US" dirty="0"/>
          </a:p>
          <a:p>
            <a:r>
              <a:rPr lang="en-US" dirty="0"/>
              <a:t>Benefit – Cost = –$2000 in one year</a:t>
            </a:r>
            <a:endParaRPr lang="en-AU" dirty="0"/>
          </a:p>
        </p:txBody>
      </p:sp>
      <p:sp>
        <p:nvSpPr>
          <p:cNvPr id="6" name="Footer Placeholder 5"/>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p:txBody>
          <a:bodyPr/>
          <a:lstStyle/>
          <a:p>
            <a:r>
              <a:rPr lang="en-AU" dirty="0"/>
              <a:t>The Interest Rate: An Exchange Rate Across Time</a:t>
            </a:r>
            <a:endParaRPr lang="en-AU" dirty="0"/>
          </a:p>
        </p:txBody>
      </p:sp>
      <p:sp>
        <p:nvSpPr>
          <p:cNvPr id="34821" name="Rectangle 5"/>
          <p:cNvSpPr>
            <a:spLocks noGrp="1" noChangeArrowheads="1"/>
          </p:cNvSpPr>
          <p:nvPr>
            <p:ph idx="1"/>
          </p:nvPr>
        </p:nvSpPr>
        <p:spPr/>
        <p:txBody>
          <a:bodyPr/>
          <a:lstStyle/>
          <a:p>
            <a:r>
              <a:rPr lang="en-US" dirty="0"/>
              <a:t>Will we invest? </a:t>
            </a:r>
            <a:endParaRPr lang="en-US" dirty="0"/>
          </a:p>
          <a:p>
            <a:pPr lvl="2"/>
            <a:r>
              <a:rPr lang="en-US" dirty="0"/>
              <a:t>Cost = $100,000 today, Benefit = $105,000 in one year</a:t>
            </a:r>
            <a:endParaRPr lang="en-AU" noProof="0" dirty="0"/>
          </a:p>
          <a:p>
            <a:r>
              <a:rPr lang="en-AU" noProof="0" dirty="0"/>
              <a:t>If the interest rate is 7%</a:t>
            </a:r>
            <a:endParaRPr lang="en-AU" noProof="0" dirty="0"/>
          </a:p>
          <a:p>
            <a:pPr lvl="2"/>
            <a:r>
              <a:rPr lang="en-AU" noProof="0" dirty="0"/>
              <a:t>Benefit = ($105,000 in one year) </a:t>
            </a:r>
            <a:br>
              <a:rPr lang="en-AU" noProof="0" dirty="0"/>
            </a:br>
            <a:r>
              <a:rPr lang="en-AU" noProof="0" dirty="0"/>
              <a:t>÷ (1.07 $ in one year/$ today)</a:t>
            </a:r>
            <a:br>
              <a:rPr lang="en-AU" noProof="0" dirty="0"/>
            </a:br>
            <a:r>
              <a:rPr lang="en-AU" noProof="0" dirty="0"/>
              <a:t>= $98,130.84 today</a:t>
            </a:r>
            <a:endParaRPr lang="en-AU" noProof="0" dirty="0"/>
          </a:p>
          <a:p>
            <a:r>
              <a:rPr lang="en-US" dirty="0"/>
              <a:t>Since the bank will only lend us $98,130.84 today for $105,000 in a year, we will NOT invest</a:t>
            </a:r>
            <a:endParaRPr lang="en-US" dirty="0"/>
          </a:p>
          <a:p>
            <a:pPr lvl="2"/>
            <a:r>
              <a:rPr lang="en-US" dirty="0"/>
              <a:t>Benefit – Cost = –$1869.16 today</a:t>
            </a:r>
            <a:endParaRPr lang="en-AU" noProof="0" dirty="0"/>
          </a:p>
        </p:txBody>
      </p:sp>
      <p:sp>
        <p:nvSpPr>
          <p:cNvPr id="6" name="Footer Placeholder 5"/>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en-AU" noProof="0" dirty="0"/>
              <a:t>Present Versus Future Value</a:t>
            </a:r>
            <a:endParaRPr lang="en-AU" dirty="0"/>
          </a:p>
        </p:txBody>
      </p:sp>
      <p:sp>
        <p:nvSpPr>
          <p:cNvPr id="4" name="Text Placeholder 3"/>
          <p:cNvSpPr>
            <a:spLocks noGrp="1"/>
          </p:cNvSpPr>
          <p:nvPr>
            <p:ph idx="1"/>
          </p:nvPr>
        </p:nvSpPr>
        <p:spPr/>
        <p:txBody>
          <a:bodyPr/>
          <a:lstStyle/>
          <a:p>
            <a:pPr lvl="0"/>
            <a:r>
              <a:rPr lang="en-AU" noProof="0" dirty="0"/>
              <a:t>If we convert from dollars today to dollars in one year,</a:t>
            </a:r>
            <a:endParaRPr lang="en-AU" noProof="0" dirty="0"/>
          </a:p>
          <a:p>
            <a:pPr lvl="2"/>
            <a:r>
              <a:rPr lang="en-AU" noProof="0" dirty="0"/>
              <a:t>(−$1869.16 today) × (1.07 $ in one year/$ today) = −$2000 in one year.</a:t>
            </a:r>
            <a:endParaRPr lang="en-AU" noProof="0" dirty="0"/>
          </a:p>
          <a:p>
            <a:pPr marL="0" indent="0">
              <a:buNone/>
            </a:pPr>
            <a:r>
              <a:rPr lang="en-AU" noProof="0" dirty="0"/>
              <a:t>The two results are equivalent, but expressed as values at different points in time.</a:t>
            </a:r>
            <a:endParaRPr lang="en-AU" dirty="0"/>
          </a:p>
        </p:txBody>
      </p:sp>
      <p:sp>
        <p:nvSpPr>
          <p:cNvPr id="8" name="Footer Placeholder 7"/>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en-AU" noProof="0" dirty="0"/>
              <a:t>Present Versus Future Value</a:t>
            </a:r>
            <a:endParaRPr lang="en-AU" dirty="0"/>
          </a:p>
        </p:txBody>
      </p:sp>
      <p:sp>
        <p:nvSpPr>
          <p:cNvPr id="4" name="Text Placeholder 3"/>
          <p:cNvSpPr>
            <a:spLocks noGrp="1"/>
          </p:cNvSpPr>
          <p:nvPr>
            <p:ph idx="1"/>
          </p:nvPr>
        </p:nvSpPr>
        <p:spPr/>
        <p:txBody>
          <a:bodyPr/>
          <a:lstStyle/>
          <a:p>
            <a:pPr lvl="0"/>
            <a:r>
              <a:rPr lang="en-AU" noProof="0" dirty="0"/>
              <a:t>When we express the value in terms of dollars today, we call it the </a:t>
            </a:r>
            <a:r>
              <a:rPr lang="en-AU" b="1" noProof="0" dirty="0"/>
              <a:t>present value</a:t>
            </a:r>
            <a:r>
              <a:rPr lang="en-AU" noProof="0" dirty="0"/>
              <a:t> (PV) of the investment. </a:t>
            </a:r>
            <a:endParaRPr lang="en-AU" noProof="0" dirty="0"/>
          </a:p>
          <a:p>
            <a:pPr lvl="0"/>
            <a:r>
              <a:rPr lang="en-AU" dirty="0"/>
              <a:t>When we express the value in </a:t>
            </a:r>
            <a:r>
              <a:rPr lang="en-AU" noProof="0" dirty="0"/>
              <a:t>terms of dollars in the future, we call it the </a:t>
            </a:r>
            <a:r>
              <a:rPr lang="en-AU" b="1" noProof="0" dirty="0"/>
              <a:t>future value </a:t>
            </a:r>
            <a:r>
              <a:rPr lang="en-AU" noProof="0" dirty="0"/>
              <a:t>(FV) of the investment.</a:t>
            </a:r>
            <a:endParaRPr lang="en-AU" dirty="0"/>
          </a:p>
        </p:txBody>
      </p:sp>
      <p:sp>
        <p:nvSpPr>
          <p:cNvPr id="8" name="Footer Placeholder 7"/>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AU" noProof="0" dirty="0"/>
              <a:t>Discount Factors and Rate</a:t>
            </a:r>
            <a:endParaRPr lang="en-AU" dirty="0"/>
          </a:p>
        </p:txBody>
      </p:sp>
      <p:sp>
        <p:nvSpPr>
          <p:cNvPr id="5" name="Content Placeholder 4"/>
          <p:cNvSpPr>
            <a:spLocks noGrp="1"/>
          </p:cNvSpPr>
          <p:nvPr>
            <p:ph idx="1"/>
          </p:nvPr>
        </p:nvSpPr>
        <p:spPr/>
        <p:txBody>
          <a:bodyPr/>
          <a:lstStyle/>
          <a:p>
            <a:pPr marL="0" lvl="0" indent="0">
              <a:buNone/>
            </a:pPr>
            <a:r>
              <a:rPr lang="en-AU" noProof="0" dirty="0"/>
              <a:t>We can interpret</a:t>
            </a:r>
            <a:endParaRPr lang="en-AU" noProof="0" dirty="0"/>
          </a:p>
          <a:p>
            <a:pPr lvl="0"/>
            <a:endParaRPr lang="en-AU" dirty="0"/>
          </a:p>
          <a:p>
            <a:pPr marL="0" indent="0">
              <a:buNone/>
            </a:pPr>
            <a:r>
              <a:rPr lang="en-US" dirty="0"/>
              <a:t>as the price today of $1 in one year. The amount              is called the one- year </a:t>
            </a:r>
            <a:r>
              <a:rPr lang="en-US" b="1" dirty="0"/>
              <a:t>discount factor</a:t>
            </a:r>
            <a:r>
              <a:rPr lang="en-US" dirty="0"/>
              <a:t>.  </a:t>
            </a:r>
            <a:endParaRPr lang="en-US" dirty="0"/>
          </a:p>
          <a:p>
            <a:pPr marL="0" indent="0">
              <a:buNone/>
            </a:pPr>
            <a:endParaRPr lang="en-US" dirty="0"/>
          </a:p>
          <a:p>
            <a:pPr marL="0" indent="0">
              <a:buNone/>
            </a:pPr>
            <a:r>
              <a:rPr lang="en-US" dirty="0"/>
              <a:t>The risk-free rate is also referred to as the </a:t>
            </a:r>
            <a:r>
              <a:rPr lang="en-US" b="1" dirty="0"/>
              <a:t>discount rate </a:t>
            </a:r>
            <a:r>
              <a:rPr lang="en-US" dirty="0"/>
              <a:t>for a risk-free investment</a:t>
            </a:r>
            <a:endParaRPr lang="en-US" dirty="0"/>
          </a:p>
          <a:p>
            <a:endParaRPr lang="en-AU" dirty="0"/>
          </a:p>
        </p:txBody>
      </p:sp>
      <p:graphicFrame>
        <p:nvGraphicFramePr>
          <p:cNvPr id="10" name="Object 9"/>
          <p:cNvGraphicFramePr>
            <a:graphicFrameLocks noChangeAspect="1"/>
          </p:cNvGraphicFramePr>
          <p:nvPr/>
        </p:nvGraphicFramePr>
        <p:xfrm>
          <a:off x="5159896" y="1556792"/>
          <a:ext cx="3289300" cy="787400"/>
        </p:xfrm>
        <a:graphic>
          <a:graphicData uri="http://schemas.openxmlformats.org/presentationml/2006/ole">
            <mc:AlternateContent xmlns:mc="http://schemas.openxmlformats.org/markup-compatibility/2006">
              <mc:Choice xmlns:v="urn:schemas-microsoft-com:vml" Requires="v">
                <p:oleObj spid="_x0000_s8211" name="Equation" r:id="rId1" imgW="78943200" imgH="18897600" progId="Equation.DSMT4">
                  <p:embed/>
                </p:oleObj>
              </mc:Choice>
              <mc:Fallback>
                <p:oleObj name="Equation" r:id="rId1" imgW="78943200" imgH="18897600" progId="Equation.DSMT4">
                  <p:embed/>
                  <p:pic>
                    <p:nvPicPr>
                      <p:cNvPr id="0" name="Object 9"/>
                      <p:cNvPicPr>
                        <a:picLocks noChangeAspect="1" noChangeArrowheads="1"/>
                      </p:cNvPicPr>
                      <p:nvPr/>
                    </p:nvPicPr>
                    <p:blipFill>
                      <a:blip r:embed="rId2"/>
                      <a:srcRect/>
                      <a:stretch>
                        <a:fillRect/>
                      </a:stretch>
                    </p:blipFill>
                    <p:spPr bwMode="auto">
                      <a:xfrm>
                        <a:off x="5159896" y="1556792"/>
                        <a:ext cx="3289300" cy="78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7"/>
          <p:cNvGraphicFramePr>
            <a:graphicFrameLocks noChangeAspect="1"/>
          </p:cNvGraphicFramePr>
          <p:nvPr/>
        </p:nvGraphicFramePr>
        <p:xfrm>
          <a:off x="7536160" y="2316425"/>
          <a:ext cx="723900" cy="781050"/>
        </p:xfrm>
        <a:graphic>
          <a:graphicData uri="http://schemas.openxmlformats.org/presentationml/2006/ole">
            <mc:AlternateContent xmlns:mc="http://schemas.openxmlformats.org/markup-compatibility/2006">
              <mc:Choice xmlns:v="urn:schemas-microsoft-com:vml" Requires="v">
                <p:oleObj spid="_x0000_s8212" name="Equation" r:id="rId3" imgW="14935200" imgH="16154400" progId="Equation.DSMT4">
                  <p:embed/>
                </p:oleObj>
              </mc:Choice>
              <mc:Fallback>
                <p:oleObj name="Equation" r:id="rId3" imgW="14935200" imgH="16154400" progId="Equation.DSMT4">
                  <p:embed/>
                  <p:pic>
                    <p:nvPicPr>
                      <p:cNvPr id="0" name="Object 7"/>
                      <p:cNvPicPr>
                        <a:picLocks noChangeAspect="1" noChangeArrowheads="1"/>
                      </p:cNvPicPr>
                      <p:nvPr/>
                    </p:nvPicPr>
                    <p:blipFill>
                      <a:blip r:embed="rId4"/>
                      <a:srcRect/>
                      <a:stretch>
                        <a:fillRect/>
                      </a:stretch>
                    </p:blipFill>
                    <p:spPr bwMode="auto">
                      <a:xfrm>
                        <a:off x="7536160" y="2316425"/>
                        <a:ext cx="723900" cy="78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Footer Placeholder 7"/>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1000"/>
                                        <p:tgtEl>
                                          <p:spTgt spid="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1000"/>
                                        <p:tgtEl>
                                          <p:spTgt spid="10"/>
                                        </p:tgtEl>
                                      </p:cBhvr>
                                    </p:animEffect>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dissolve">
                                      <p:cBhvr>
                                        <p:cTn id="14" dur="1000"/>
                                        <p:tgtEl>
                                          <p:spTgt spid="5">
                                            <p:txEl>
                                              <p:pRg st="2" end="2"/>
                                            </p:txEl>
                                          </p:spTgt>
                                        </p:tgtEl>
                                      </p:cBhvr>
                                    </p:animEffect>
                                  </p:childTnLst>
                                </p:cTn>
                              </p:par>
                            </p:childTnLst>
                          </p:cTn>
                        </p:par>
                        <p:par>
                          <p:cTn id="15" fill="hold">
                            <p:stCondLst>
                              <p:cond delay="2000"/>
                            </p:stCondLst>
                            <p:childTnLst>
                              <p:par>
                                <p:cTn id="16" presetID="9" presetClass="entr" presetSubtype="0" fill="hold" grpId="0" nodeType="after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dissolve">
                                      <p:cBhvr>
                                        <p:cTn id="18" dur="1000"/>
                                        <p:tgtEl>
                                          <p:spTgt spid="5">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ssolve">
                                      <p:cBhvr>
                                        <p:cTn id="2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en-AU" noProof="0" dirty="0"/>
              <a:t>Try It</a:t>
            </a:r>
            <a:endParaRPr lang="en-AU" dirty="0"/>
          </a:p>
        </p:txBody>
      </p:sp>
      <p:sp>
        <p:nvSpPr>
          <p:cNvPr id="4" name="Text Placeholder 3"/>
          <p:cNvSpPr>
            <a:spLocks noGrp="1"/>
          </p:cNvSpPr>
          <p:nvPr>
            <p:ph idx="1"/>
          </p:nvPr>
        </p:nvSpPr>
        <p:spPr/>
        <p:txBody>
          <a:bodyPr/>
          <a:lstStyle/>
          <a:p>
            <a:pPr lvl="0"/>
            <a:r>
              <a:rPr lang="en-AU" noProof="0" dirty="0"/>
              <a:t>The cost of replacing a fleet of company trucks </a:t>
            </a:r>
            <a:br>
              <a:rPr lang="en-AU" noProof="0" dirty="0"/>
            </a:br>
            <a:r>
              <a:rPr lang="en-AU" noProof="0" dirty="0"/>
              <a:t>with more energy efficient vehicles was $100 million in 2011. </a:t>
            </a:r>
            <a:endParaRPr lang="en-AU" noProof="0" dirty="0"/>
          </a:p>
          <a:p>
            <a:pPr lvl="0"/>
            <a:r>
              <a:rPr lang="en-AU" noProof="0" dirty="0"/>
              <a:t>The cost is estimated to rise by 8.5% in 2012. </a:t>
            </a:r>
            <a:endParaRPr lang="en-AU" noProof="0" dirty="0"/>
          </a:p>
          <a:p>
            <a:pPr lvl="0"/>
            <a:r>
              <a:rPr lang="en-AU" b="1" noProof="0" dirty="0"/>
              <a:t>If the interest rate was 4%, what was the cost of a delay in terms of </a:t>
            </a:r>
            <a:r>
              <a:rPr lang="en-AU" b="1" dirty="0"/>
              <a:t>2011 dollars?</a:t>
            </a:r>
            <a:endParaRPr lang="en-AU" b="1" dirty="0"/>
          </a:p>
          <a:p>
            <a:pPr marL="457200" indent="-457200">
              <a:buAutoNum type="alphaUcPeriod"/>
            </a:pPr>
            <a:r>
              <a:rPr lang="en-AU" dirty="0"/>
              <a:t>$8.50m</a:t>
            </a:r>
            <a:endParaRPr lang="en-AU" dirty="0"/>
          </a:p>
          <a:p>
            <a:pPr marL="457200" indent="-457200">
              <a:buAutoNum type="alphaUcPeriod"/>
            </a:pPr>
            <a:r>
              <a:rPr lang="en-AU" dirty="0"/>
              <a:t>$4.33m</a:t>
            </a:r>
            <a:endParaRPr lang="en-AU" dirty="0"/>
          </a:p>
          <a:p>
            <a:pPr marL="457200" indent="-457200">
              <a:buAutoNum type="alphaUcPeriod"/>
            </a:pPr>
            <a:r>
              <a:rPr lang="en-AU" dirty="0"/>
              <a:t>$8.17m </a:t>
            </a:r>
            <a:endParaRPr lang="en-AU" dirty="0"/>
          </a:p>
          <a:p>
            <a:pPr marL="457200" indent="-457200">
              <a:buAutoNum type="alphaUcPeriod"/>
            </a:pPr>
            <a:r>
              <a:rPr lang="en-AU" dirty="0"/>
              <a:t>$4.0m</a:t>
            </a:r>
            <a:endParaRPr lang="en-AU" dirty="0"/>
          </a:p>
        </p:txBody>
      </p:sp>
      <p:sp>
        <p:nvSpPr>
          <p:cNvPr id="7" name="Date Placeholder 3"/>
          <p:cNvSpPr txBox="1"/>
          <p:nvPr/>
        </p:nvSpPr>
        <p:spPr>
          <a:xfrm>
            <a:off x="1750571" y="6404984"/>
            <a:ext cx="468834" cy="264376"/>
          </a:xfrm>
          <a:prstGeom prst="rect">
            <a:avLst/>
          </a:prstGeom>
        </p:spPr>
        <p:txBody>
          <a:bodyPr vert="horz"/>
          <a:lstStyle>
            <a:defPPr>
              <a:defRPr lang="ru-RU"/>
            </a:defPPr>
            <a:lvl1pPr marL="0" algn="r" defTabSz="914400" rtl="0" eaLnBrk="1" latinLnBrk="0" hangingPunct="1">
              <a:defRPr kumimoji="0" sz="14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k</a:t>
            </a:r>
            <a:endParaRPr lang="en-US" dirty="0"/>
          </a:p>
          <a:p>
            <a:endParaRPr lang="ru-RU" dirty="0"/>
          </a:p>
        </p:txBody>
      </p:sp>
      <p:sp>
        <p:nvSpPr>
          <p:cNvPr id="9" name="Footer Placeholder 8"/>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noProof="0" dirty="0"/>
              <a:t>Financial Decision Making</a:t>
            </a:r>
            <a:endParaRPr lang="en-AU" noProof="0" dirty="0"/>
          </a:p>
        </p:txBody>
      </p:sp>
      <p:sp>
        <p:nvSpPr>
          <p:cNvPr id="2" name="Text Placeholder 1"/>
          <p:cNvSpPr>
            <a:spLocks noGrp="1"/>
          </p:cNvSpPr>
          <p:nvPr>
            <p:ph idx="1"/>
          </p:nvPr>
        </p:nvSpPr>
        <p:spPr/>
        <p:txBody>
          <a:bodyPr/>
          <a:lstStyle/>
          <a:p>
            <a:pPr marL="0" indent="0">
              <a:buNone/>
            </a:pPr>
            <a:r>
              <a:rPr lang="en-AU" b="1" dirty="0"/>
              <a:t>Pre-Test:</a:t>
            </a:r>
            <a:endParaRPr lang="en-AU" b="1" dirty="0"/>
          </a:p>
          <a:p>
            <a:pPr marL="0" indent="0">
              <a:buNone/>
            </a:pPr>
            <a:r>
              <a:rPr lang="en-AU" dirty="0"/>
              <a:t>Which of the following amounts would you rather have?</a:t>
            </a:r>
            <a:endParaRPr lang="en-AU" dirty="0"/>
          </a:p>
          <a:p>
            <a:pPr marL="457200" indent="-457200">
              <a:buFont typeface="+mj-lt"/>
              <a:buAutoNum type="alphaUcPeriod"/>
            </a:pPr>
            <a:r>
              <a:rPr lang="en-AU" dirty="0" smtClean="0"/>
              <a:t>A$1000 </a:t>
            </a:r>
            <a:r>
              <a:rPr lang="en-AU" dirty="0"/>
              <a:t>today</a:t>
            </a:r>
            <a:endParaRPr lang="en-AU" dirty="0"/>
          </a:p>
          <a:p>
            <a:pPr marL="457200" indent="-457200">
              <a:buFont typeface="+mj-lt"/>
              <a:buAutoNum type="alphaUcPeriod"/>
            </a:pPr>
            <a:r>
              <a:rPr lang="en-AU" dirty="0" smtClean="0"/>
              <a:t>A$1050 </a:t>
            </a:r>
            <a:r>
              <a:rPr lang="en-AU" dirty="0"/>
              <a:t>in one year if the interest rate is 10%</a:t>
            </a:r>
            <a:endParaRPr lang="en-AU" dirty="0"/>
          </a:p>
          <a:p>
            <a:pPr marL="457200" indent="-457200">
              <a:buFont typeface="+mj-lt"/>
              <a:buAutoNum type="alphaUcPeriod"/>
            </a:pPr>
            <a:r>
              <a:rPr lang="en-AU" dirty="0"/>
              <a:t>€730 if €1.00=A$1.30 </a:t>
            </a:r>
            <a:endParaRPr lang="en-AU" dirty="0"/>
          </a:p>
          <a:p>
            <a:pPr marL="457200" indent="-457200">
              <a:buFont typeface="+mj-lt"/>
              <a:buAutoNum type="alphaUcPeriod"/>
            </a:pPr>
            <a:r>
              <a:rPr lang="en-AU" dirty="0"/>
              <a:t>0.60 ounces of gold if gold is worth A$1600/</a:t>
            </a:r>
            <a:r>
              <a:rPr lang="en-AU" dirty="0" err="1"/>
              <a:t>oz</a:t>
            </a:r>
            <a:endParaRPr lang="en-AU" dirty="0"/>
          </a:p>
          <a:p>
            <a:pPr marL="457200" indent="-457200">
              <a:buFont typeface="+mj-lt"/>
              <a:buAutoNum type="alphaUcPeriod"/>
            </a:pPr>
            <a:r>
              <a:rPr lang="en-AU" dirty="0"/>
              <a:t>No idea how to compare!</a:t>
            </a:r>
            <a:endParaRPr lang="en-AU" dirty="0"/>
          </a:p>
          <a:p>
            <a:endParaRPr lang="en-AU" dirty="0"/>
          </a:p>
        </p:txBody>
      </p:sp>
      <p:sp>
        <p:nvSpPr>
          <p:cNvPr id="11" name="Footer Placeholder 10"/>
          <p:cNvSpPr>
            <a:spLocks noGrp="1"/>
          </p:cNvSpPr>
          <p:nvPr>
            <p:ph type="ftr" sz="quarter" idx="3"/>
          </p:nvPr>
        </p:nvSpPr>
        <p:spPr/>
        <p:txBody>
          <a:bodyPr/>
          <a:lstStyle/>
          <a:p>
            <a:r>
              <a:rPr lang="en-AU"/>
              <a:t>FINM7409</a:t>
            </a:r>
            <a:endParaRPr lang="en-AU" dirty="0"/>
          </a:p>
        </p:txBody>
      </p:sp>
      <p:sp>
        <p:nvSpPr>
          <p:cNvPr id="7" name="Date Placeholder 3"/>
          <p:cNvSpPr txBox="1"/>
          <p:nvPr/>
        </p:nvSpPr>
        <p:spPr>
          <a:xfrm>
            <a:off x="1750571" y="6404984"/>
            <a:ext cx="468834" cy="264376"/>
          </a:xfrm>
          <a:prstGeom prst="rect">
            <a:avLst/>
          </a:prstGeom>
        </p:spPr>
        <p:txBody>
          <a:bodyPr vert="horz"/>
          <a:lstStyle>
            <a:defPPr>
              <a:defRPr lang="ru-RU"/>
            </a:defPPr>
            <a:lvl1pPr marL="0" algn="r" defTabSz="914400" rtl="0" eaLnBrk="1" latinLnBrk="0" hangingPunct="1">
              <a:defRPr kumimoji="0" sz="14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k</a:t>
            </a:r>
            <a:endParaRPr lang="en-US" dirty="0"/>
          </a:p>
          <a:p>
            <a:endParaRPr lang="ru-R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en-AU" noProof="0" dirty="0"/>
              <a:t>Solution</a:t>
            </a:r>
            <a:endParaRPr lang="en-AU" dirty="0"/>
          </a:p>
        </p:txBody>
      </p:sp>
      <p:sp>
        <p:nvSpPr>
          <p:cNvPr id="4" name="Text Placeholder 3"/>
          <p:cNvSpPr>
            <a:spLocks noGrp="1"/>
          </p:cNvSpPr>
          <p:nvPr>
            <p:ph idx="1"/>
          </p:nvPr>
        </p:nvSpPr>
        <p:spPr/>
        <p:txBody>
          <a:bodyPr/>
          <a:lstStyle/>
          <a:p>
            <a:pPr lvl="0"/>
            <a:r>
              <a:rPr lang="en-AU" noProof="0" dirty="0"/>
              <a:t>If the project were delayed, its cost in 2012 would be:</a:t>
            </a:r>
            <a:endParaRPr lang="en-AU" noProof="0" dirty="0"/>
          </a:p>
          <a:p>
            <a:pPr marL="635" lvl="1" indent="0" algn="ctr">
              <a:buNone/>
            </a:pPr>
            <a:r>
              <a:rPr lang="en-AU" noProof="0" dirty="0">
                <a:solidFill>
                  <a:schemeClr val="accent2"/>
                </a:solidFill>
              </a:rPr>
              <a:t>$100 million × (1.085) = $108.5 million</a:t>
            </a:r>
            <a:endParaRPr lang="en-AU" noProof="0" dirty="0">
              <a:solidFill>
                <a:schemeClr val="accent2"/>
              </a:solidFill>
            </a:endParaRPr>
          </a:p>
          <a:p>
            <a:pPr lvl="0"/>
            <a:r>
              <a:rPr lang="en-AU" noProof="0" dirty="0"/>
              <a:t>Compare this amount to the cost of $100 million in 2011 using the interest rate of 4%:</a:t>
            </a:r>
            <a:endParaRPr lang="en-AU" noProof="0" dirty="0"/>
          </a:p>
          <a:p>
            <a:pPr marL="635" lvl="1" indent="0" algn="ctr">
              <a:buNone/>
            </a:pPr>
            <a:r>
              <a:rPr lang="en-AU" noProof="0" dirty="0">
                <a:solidFill>
                  <a:schemeClr val="accent2"/>
                </a:solidFill>
              </a:rPr>
              <a:t>$108.5 million ÷ 1.04 = $104.33 million in 2011 dollars.</a:t>
            </a:r>
            <a:endParaRPr lang="en-AU" noProof="0" dirty="0">
              <a:solidFill>
                <a:schemeClr val="accent2"/>
              </a:solidFill>
            </a:endParaRPr>
          </a:p>
          <a:p>
            <a:pPr lvl="0"/>
            <a:r>
              <a:rPr lang="en-AU" noProof="0" dirty="0"/>
              <a:t>The cost of a delay of one year would be:</a:t>
            </a:r>
            <a:endParaRPr lang="en-AU" noProof="0" dirty="0"/>
          </a:p>
          <a:p>
            <a:pPr marL="635" lvl="1" indent="0" algn="ctr">
              <a:buNone/>
            </a:pPr>
            <a:r>
              <a:rPr lang="en-AU" noProof="0" dirty="0">
                <a:solidFill>
                  <a:schemeClr val="accent2"/>
                </a:solidFill>
              </a:rPr>
              <a:t>$104.33 million – $100 million = $4.33 million in 2011 dollars.</a:t>
            </a:r>
            <a:endParaRPr lang="en-AU" dirty="0">
              <a:solidFill>
                <a:schemeClr val="accent2"/>
              </a:solidFill>
            </a:endParaRPr>
          </a:p>
        </p:txBody>
      </p:sp>
      <p:sp>
        <p:nvSpPr>
          <p:cNvPr id="7" name="Footer Placeholder 6"/>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1000"/>
                                        <p:tgtEl>
                                          <p:spTgt spid="4">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1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1000"/>
                                        <p:tgtEl>
                                          <p:spTgt spid="4">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dissolve">
                                      <p:cBhvr>
                                        <p:cTn id="18" dur="10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dissolve">
                                      <p:cBhvr>
                                        <p:cTn id="23" dur="1000"/>
                                        <p:tgtEl>
                                          <p:spTgt spid="4">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dissolve">
                                      <p:cBhvr>
                                        <p:cTn id="26"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60" name="Rectangle 4"/>
          <p:cNvSpPr>
            <a:spLocks noGrp="1" noChangeArrowheads="1"/>
          </p:cNvSpPr>
          <p:nvPr>
            <p:ph type="title"/>
          </p:nvPr>
        </p:nvSpPr>
        <p:spPr/>
        <p:txBody>
          <a:bodyPr/>
          <a:lstStyle/>
          <a:p>
            <a:r>
              <a:rPr lang="en-AU" noProof="0" dirty="0"/>
              <a:t>Converting Between Dollars Today and Gold, Euros, or Dollars in the Future </a:t>
            </a:r>
            <a:endParaRPr lang="en-AU" noProof="0" dirty="0"/>
          </a:p>
        </p:txBody>
      </p:sp>
      <p:pic>
        <p:nvPicPr>
          <p:cNvPr id="45063" name="Picture 1031" descr="fig03_0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14600" y="2149053"/>
            <a:ext cx="7208838" cy="4232275"/>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7"/>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Pre-Test</a:t>
            </a:r>
            <a:endParaRPr lang="en-AU" dirty="0"/>
          </a:p>
        </p:txBody>
      </p:sp>
      <p:sp>
        <p:nvSpPr>
          <p:cNvPr id="5" name="Content Placeholder 4"/>
          <p:cNvSpPr>
            <a:spLocks noGrp="1"/>
          </p:cNvSpPr>
          <p:nvPr>
            <p:ph idx="1"/>
          </p:nvPr>
        </p:nvSpPr>
        <p:spPr/>
        <p:txBody>
          <a:bodyPr/>
          <a:lstStyle/>
          <a:p>
            <a:pPr marL="0" indent="0">
              <a:buNone/>
            </a:pPr>
            <a:r>
              <a:rPr lang="en-AU" dirty="0"/>
              <a:t>You’ve been promised $2000 in 2 years. Which formula would you use to compute the value of that promise today? Assume the relevant interest rate is 3% p.a. (compounded annually).</a:t>
            </a:r>
            <a:endParaRPr lang="en-AU" dirty="0"/>
          </a:p>
          <a:p>
            <a:endParaRPr lang="en-AU" dirty="0"/>
          </a:p>
        </p:txBody>
      </p:sp>
      <p:sp>
        <p:nvSpPr>
          <p:cNvPr id="6" name="Content Placeholder 4"/>
          <p:cNvSpPr txBox="1"/>
          <p:nvPr/>
        </p:nvSpPr>
        <p:spPr>
          <a:xfrm>
            <a:off x="1948070" y="3438232"/>
            <a:ext cx="4075923" cy="2871088"/>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panose="05000000000000000000"/>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panose="05000000000000000000"/>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514350" indent="-514350">
              <a:buFont typeface="+mj-lt"/>
              <a:buAutoNum type="alphaUcPeriod"/>
            </a:pPr>
            <a:r>
              <a:rPr lang="en-AU" sz="2400" dirty="0">
                <a:solidFill>
                  <a:schemeClr val="bg2"/>
                </a:solidFill>
              </a:rPr>
              <a:t>,</a:t>
            </a:r>
            <a:endParaRPr lang="en-AU" sz="2400" dirty="0">
              <a:solidFill>
                <a:schemeClr val="bg2"/>
              </a:solidFill>
            </a:endParaRPr>
          </a:p>
          <a:p>
            <a:pPr marL="514350" indent="-514350">
              <a:buFont typeface="+mj-lt"/>
              <a:buAutoNum type="alphaUcPeriod"/>
            </a:pPr>
            <a:endParaRPr lang="en-AU" sz="2400" dirty="0"/>
          </a:p>
          <a:p>
            <a:pPr marL="514350" indent="-514350">
              <a:buFont typeface="+mj-lt"/>
              <a:buAutoNum type="alphaUcPeriod"/>
            </a:pPr>
            <a:r>
              <a:rPr lang="en-AU" sz="2400" dirty="0"/>
              <a:t> </a:t>
            </a:r>
            <a:endParaRPr lang="en-AU" sz="2400" dirty="0"/>
          </a:p>
          <a:p>
            <a:endParaRPr lang="en-AU" sz="2400" dirty="0"/>
          </a:p>
        </p:txBody>
      </p:sp>
      <p:sp>
        <p:nvSpPr>
          <p:cNvPr id="7" name="Content Placeholder 4"/>
          <p:cNvSpPr txBox="1"/>
          <p:nvPr/>
        </p:nvSpPr>
        <p:spPr>
          <a:xfrm>
            <a:off x="6052526" y="3438232"/>
            <a:ext cx="4075923" cy="2871088"/>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panose="05000000000000000000"/>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panose="05000000000000000000"/>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514350" indent="-514350">
              <a:buFont typeface="+mj-lt"/>
              <a:buAutoNum type="alphaUcPeriod" startAt="3"/>
            </a:pPr>
            <a:r>
              <a:rPr lang="en-AU" sz="2400" dirty="0">
                <a:solidFill>
                  <a:schemeClr val="bg2"/>
                </a:solidFill>
              </a:rPr>
              <a:t>,</a:t>
            </a:r>
            <a:endParaRPr lang="en-AU" sz="2400" dirty="0">
              <a:solidFill>
                <a:schemeClr val="bg2"/>
              </a:solidFill>
            </a:endParaRPr>
          </a:p>
          <a:p>
            <a:pPr marL="514350" indent="-514350">
              <a:buFont typeface="+mj-lt"/>
              <a:buAutoNum type="alphaUcPeriod" startAt="3"/>
            </a:pPr>
            <a:endParaRPr lang="en-AU" sz="2400" dirty="0"/>
          </a:p>
          <a:p>
            <a:pPr marL="514350" indent="-514350">
              <a:buFont typeface="+mj-lt"/>
              <a:buAutoNum type="alphaUcPeriod" startAt="3"/>
            </a:pPr>
            <a:r>
              <a:rPr lang="en-AU" sz="2400" dirty="0">
                <a:solidFill>
                  <a:schemeClr val="bg2"/>
                </a:solidFill>
              </a:rPr>
              <a:t>,</a:t>
            </a:r>
            <a:endParaRPr lang="en-AU" sz="2400" dirty="0">
              <a:solidFill>
                <a:schemeClr val="bg2"/>
              </a:solidFill>
            </a:endParaRPr>
          </a:p>
          <a:p>
            <a:pPr marL="514350" indent="-514350">
              <a:buFont typeface="+mj-lt"/>
              <a:buAutoNum type="alphaUcPeriod" startAt="3"/>
            </a:pPr>
            <a:endParaRPr lang="en-AU" sz="2400" dirty="0"/>
          </a:p>
          <a:p>
            <a:pPr marL="0" indent="0">
              <a:buNone/>
            </a:pPr>
            <a:endParaRPr lang="en-AU" sz="2400" dirty="0"/>
          </a:p>
        </p:txBody>
      </p:sp>
      <p:graphicFrame>
        <p:nvGraphicFramePr>
          <p:cNvPr id="8" name="Object 7"/>
          <p:cNvGraphicFramePr>
            <a:graphicFrameLocks noChangeAspect="1"/>
          </p:cNvGraphicFramePr>
          <p:nvPr/>
        </p:nvGraphicFramePr>
        <p:xfrm>
          <a:off x="2513732" y="3562664"/>
          <a:ext cx="2070100" cy="330200"/>
        </p:xfrm>
        <a:graphic>
          <a:graphicData uri="http://schemas.openxmlformats.org/presentationml/2006/ole">
            <mc:AlternateContent xmlns:mc="http://schemas.openxmlformats.org/markup-compatibility/2006">
              <mc:Choice xmlns:v="urn:schemas-microsoft-com:vml" Requires="v">
                <p:oleObj spid="_x0000_s32805" name="Equation" r:id="rId1" imgW="49682400" imgH="7924800" progId="Equation.DSMT4">
                  <p:embed/>
                </p:oleObj>
              </mc:Choice>
              <mc:Fallback>
                <p:oleObj name="Equation" r:id="rId1" imgW="49682400" imgH="7924800" progId="Equation.DSMT4">
                  <p:embed/>
                  <p:pic>
                    <p:nvPicPr>
                      <p:cNvPr id="0" name="Object 7"/>
                      <p:cNvPicPr/>
                      <p:nvPr/>
                    </p:nvPicPr>
                    <p:blipFill>
                      <a:blip r:embed="rId2"/>
                      <a:stretch>
                        <a:fillRect/>
                      </a:stretch>
                    </p:blipFill>
                    <p:spPr>
                      <a:xfrm>
                        <a:off x="2513732" y="3562664"/>
                        <a:ext cx="2070100" cy="330200"/>
                      </a:xfrm>
                      <a:prstGeom prst="rect">
                        <a:avLst/>
                      </a:prstGeom>
                    </p:spPr>
                  </p:pic>
                </p:oleObj>
              </mc:Fallback>
            </mc:AlternateContent>
          </a:graphicData>
        </a:graphic>
      </p:graphicFrame>
      <p:graphicFrame>
        <p:nvGraphicFramePr>
          <p:cNvPr id="9" name="Object 8"/>
          <p:cNvGraphicFramePr>
            <a:graphicFrameLocks noChangeAspect="1"/>
          </p:cNvGraphicFramePr>
          <p:nvPr/>
        </p:nvGraphicFramePr>
        <p:xfrm>
          <a:off x="2471196" y="4368952"/>
          <a:ext cx="2159000" cy="381000"/>
        </p:xfrm>
        <a:graphic>
          <a:graphicData uri="http://schemas.openxmlformats.org/presentationml/2006/ole">
            <mc:AlternateContent xmlns:mc="http://schemas.openxmlformats.org/markup-compatibility/2006">
              <mc:Choice xmlns:v="urn:schemas-microsoft-com:vml" Requires="v">
                <p:oleObj spid="_x0000_s32806" name="Equation" r:id="rId3" imgW="51816000" imgH="9144000" progId="Equation.DSMT4">
                  <p:embed/>
                </p:oleObj>
              </mc:Choice>
              <mc:Fallback>
                <p:oleObj name="Equation" r:id="rId3" imgW="51816000" imgH="9144000" progId="Equation.DSMT4">
                  <p:embed/>
                  <p:pic>
                    <p:nvPicPr>
                      <p:cNvPr id="0" name="Object 8"/>
                      <p:cNvPicPr>
                        <a:picLocks noChangeAspect="1" noChangeArrowheads="1"/>
                      </p:cNvPicPr>
                      <p:nvPr/>
                    </p:nvPicPr>
                    <p:blipFill>
                      <a:blip r:embed="rId4"/>
                      <a:srcRect/>
                      <a:stretch>
                        <a:fillRect/>
                      </a:stretch>
                    </p:blipFill>
                    <p:spPr bwMode="auto">
                      <a:xfrm>
                        <a:off x="2471196" y="4368952"/>
                        <a:ext cx="2159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6960096" y="4312349"/>
          <a:ext cx="1409700" cy="685800"/>
        </p:xfrm>
        <a:graphic>
          <a:graphicData uri="http://schemas.openxmlformats.org/presentationml/2006/ole">
            <mc:AlternateContent xmlns:mc="http://schemas.openxmlformats.org/markup-compatibility/2006">
              <mc:Choice xmlns:v="urn:schemas-microsoft-com:vml" Requires="v">
                <p:oleObj spid="_x0000_s32807" name="Equation" r:id="rId5" imgW="33832800" imgH="16459200" progId="Equation.DSMT4">
                  <p:embed/>
                </p:oleObj>
              </mc:Choice>
              <mc:Fallback>
                <p:oleObj name="Equation" r:id="rId5" imgW="33832800" imgH="16459200" progId="Equation.DSMT4">
                  <p:embed/>
                  <p:pic>
                    <p:nvPicPr>
                      <p:cNvPr id="0" name="Object 9"/>
                      <p:cNvPicPr>
                        <a:picLocks noChangeAspect="1" noChangeArrowheads="1"/>
                      </p:cNvPicPr>
                      <p:nvPr/>
                    </p:nvPicPr>
                    <p:blipFill>
                      <a:blip r:embed="rId6"/>
                      <a:srcRect/>
                      <a:stretch>
                        <a:fillRect/>
                      </a:stretch>
                    </p:blipFill>
                    <p:spPr bwMode="auto">
                      <a:xfrm>
                        <a:off x="6960096" y="4312349"/>
                        <a:ext cx="1409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6888329" y="3344009"/>
          <a:ext cx="1384300" cy="685800"/>
        </p:xfrm>
        <a:graphic>
          <a:graphicData uri="http://schemas.openxmlformats.org/presentationml/2006/ole">
            <mc:AlternateContent xmlns:mc="http://schemas.openxmlformats.org/markup-compatibility/2006">
              <mc:Choice xmlns:v="urn:schemas-microsoft-com:vml" Requires="v">
                <p:oleObj spid="_x0000_s32808" name="Equation" r:id="rId7" imgW="33223200" imgH="16459200" progId="Equation.DSMT4">
                  <p:embed/>
                </p:oleObj>
              </mc:Choice>
              <mc:Fallback>
                <p:oleObj name="Equation" r:id="rId7" imgW="33223200" imgH="16459200" progId="Equation.DSMT4">
                  <p:embed/>
                  <p:pic>
                    <p:nvPicPr>
                      <p:cNvPr id="0" name="Object 10"/>
                      <p:cNvPicPr>
                        <a:picLocks noChangeAspect="1" noChangeArrowheads="1"/>
                      </p:cNvPicPr>
                      <p:nvPr/>
                    </p:nvPicPr>
                    <p:blipFill>
                      <a:blip r:embed="rId8"/>
                      <a:srcRect/>
                      <a:stretch>
                        <a:fillRect/>
                      </a:stretch>
                    </p:blipFill>
                    <p:spPr bwMode="auto">
                      <a:xfrm>
                        <a:off x="6888329" y="3344009"/>
                        <a:ext cx="1384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Date Placeholder 3"/>
          <p:cNvSpPr txBox="1"/>
          <p:nvPr/>
        </p:nvSpPr>
        <p:spPr>
          <a:xfrm>
            <a:off x="1750571" y="6381328"/>
            <a:ext cx="468834" cy="264376"/>
          </a:xfrm>
          <a:prstGeom prst="rect">
            <a:avLst/>
          </a:prstGeom>
        </p:spPr>
        <p:txBody>
          <a:bodyPr vert="horz"/>
          <a:lstStyle>
            <a:defPPr>
              <a:defRPr lang="ru-RU"/>
            </a:defPPr>
            <a:lvl1pPr marL="0" algn="r" defTabSz="914400" rtl="0" eaLnBrk="1" latinLnBrk="0" hangingPunct="1">
              <a:defRPr kumimoji="0" sz="14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k</a:t>
            </a:r>
            <a:endParaRPr lang="en-US" dirty="0"/>
          </a:p>
          <a:p>
            <a:endParaRPr lang="ru-RU" dirty="0"/>
          </a:p>
        </p:txBody>
      </p:sp>
      <p:sp>
        <p:nvSpPr>
          <p:cNvPr id="15" name="Footer Placeholder 14"/>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p:txBody>
          <a:bodyPr/>
          <a:lstStyle/>
          <a:p>
            <a:r>
              <a:rPr lang="en-US" dirty="0"/>
              <a:t>The Timeline</a:t>
            </a:r>
            <a:endParaRPr lang="en-US" dirty="0"/>
          </a:p>
        </p:txBody>
      </p:sp>
      <p:sp>
        <p:nvSpPr>
          <p:cNvPr id="51205" name="Rectangle 3"/>
          <p:cNvSpPr>
            <a:spLocks noGrp="1" noChangeArrowheads="1"/>
          </p:cNvSpPr>
          <p:nvPr>
            <p:ph idx="1"/>
          </p:nvPr>
        </p:nvSpPr>
        <p:spPr/>
        <p:txBody>
          <a:bodyPr/>
          <a:lstStyle/>
          <a:p>
            <a:pPr marL="0" indent="0">
              <a:buNone/>
            </a:pPr>
            <a:r>
              <a:rPr lang="en-US" dirty="0"/>
              <a:t>Assume that you are lending $10,000 today and that the loan will be repaid in two annual $6,000 payments.</a:t>
            </a:r>
            <a:endParaRPr lang="en-US" dirty="0"/>
          </a:p>
          <a:p>
            <a:endParaRPr lang="en-US" dirty="0"/>
          </a:p>
          <a:p>
            <a:endParaRPr lang="en-US" dirty="0"/>
          </a:p>
          <a:p>
            <a:pPr lvl="1"/>
            <a:endParaRPr lang="en-US" dirty="0"/>
          </a:p>
          <a:p>
            <a:pPr lvl="1"/>
            <a:endParaRPr lang="en-US" dirty="0"/>
          </a:p>
          <a:p>
            <a:pPr lvl="1"/>
            <a:endParaRPr lang="en-US" dirty="0"/>
          </a:p>
          <a:p>
            <a:pPr lvl="1"/>
            <a:endParaRPr lang="en-US" dirty="0"/>
          </a:p>
          <a:p>
            <a:pPr marL="635" lvl="1" indent="0">
              <a:buNone/>
            </a:pPr>
            <a:r>
              <a:rPr lang="en-US" dirty="0"/>
              <a:t>The first cash flow at date 0 (today) is represented as a negative number because it is an outflow.</a:t>
            </a:r>
            <a:endParaRPr lang="en-US" dirty="0"/>
          </a:p>
        </p:txBody>
      </p:sp>
      <p:grpSp>
        <p:nvGrpSpPr>
          <p:cNvPr id="9" name="Group 8"/>
          <p:cNvGrpSpPr/>
          <p:nvPr/>
        </p:nvGrpSpPr>
        <p:grpSpPr>
          <a:xfrm>
            <a:off x="3836202" y="3114492"/>
            <a:ext cx="5821541" cy="853199"/>
            <a:chOff x="1103980" y="4571836"/>
            <a:chExt cx="6772745" cy="873388"/>
          </a:xfrm>
        </p:grpSpPr>
        <p:grpSp>
          <p:nvGrpSpPr>
            <p:cNvPr id="10" name="Group 9"/>
            <p:cNvGrpSpPr/>
            <p:nvPr/>
          </p:nvGrpSpPr>
          <p:grpSpPr>
            <a:xfrm>
              <a:off x="1259632" y="4941168"/>
              <a:ext cx="6408712" cy="504056"/>
              <a:chOff x="1259632" y="5165576"/>
              <a:chExt cx="6408712" cy="504056"/>
            </a:xfrm>
          </p:grpSpPr>
          <p:cxnSp>
            <p:nvCxnSpPr>
              <p:cNvPr id="14" name="Straight Connector 13"/>
              <p:cNvCxnSpPr/>
              <p:nvPr/>
            </p:nvCxnSpPr>
            <p:spPr>
              <a:xfrm>
                <a:off x="1259632" y="5417604"/>
                <a:ext cx="6408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59632" y="5165576"/>
                <a:ext cx="0" cy="5040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63988" y="5165576"/>
                <a:ext cx="0" cy="5040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668344" y="5165576"/>
                <a:ext cx="0" cy="5040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1103980" y="4571836"/>
              <a:ext cx="364033" cy="378071"/>
            </a:xfrm>
            <a:prstGeom prst="rect">
              <a:avLst/>
            </a:prstGeom>
            <a:noFill/>
          </p:spPr>
          <p:txBody>
            <a:bodyPr wrap="none" rtlCol="0">
              <a:spAutoFit/>
            </a:bodyPr>
            <a:lstStyle/>
            <a:p>
              <a:r>
                <a:rPr lang="en-US" dirty="0"/>
                <a:t>0</a:t>
              </a:r>
              <a:endParaRPr lang="en-AU" dirty="0"/>
            </a:p>
          </p:txBody>
        </p:sp>
        <p:sp>
          <p:nvSpPr>
            <p:cNvPr id="12" name="TextBox 11"/>
            <p:cNvSpPr txBox="1"/>
            <p:nvPr/>
          </p:nvSpPr>
          <p:spPr>
            <a:xfrm>
              <a:off x="4308336" y="4571836"/>
              <a:ext cx="364033" cy="378071"/>
            </a:xfrm>
            <a:prstGeom prst="rect">
              <a:avLst/>
            </a:prstGeom>
            <a:noFill/>
          </p:spPr>
          <p:txBody>
            <a:bodyPr wrap="none" rtlCol="0">
              <a:spAutoFit/>
            </a:bodyPr>
            <a:lstStyle/>
            <a:p>
              <a:r>
                <a:rPr lang="en-US" dirty="0"/>
                <a:t>1</a:t>
              </a:r>
              <a:endParaRPr lang="en-AU" dirty="0"/>
            </a:p>
          </p:txBody>
        </p:sp>
        <p:sp>
          <p:nvSpPr>
            <p:cNvPr id="13" name="TextBox 12"/>
            <p:cNvSpPr txBox="1"/>
            <p:nvPr/>
          </p:nvSpPr>
          <p:spPr>
            <a:xfrm>
              <a:off x="7512692" y="4571836"/>
              <a:ext cx="364033" cy="378071"/>
            </a:xfrm>
            <a:prstGeom prst="rect">
              <a:avLst/>
            </a:prstGeom>
            <a:noFill/>
          </p:spPr>
          <p:txBody>
            <a:bodyPr wrap="none" rtlCol="0">
              <a:spAutoFit/>
            </a:bodyPr>
            <a:lstStyle/>
            <a:p>
              <a:r>
                <a:rPr lang="en-US" dirty="0"/>
                <a:t>2</a:t>
              </a:r>
              <a:endParaRPr lang="en-AU" dirty="0"/>
            </a:p>
          </p:txBody>
        </p:sp>
      </p:grpSp>
      <p:sp>
        <p:nvSpPr>
          <p:cNvPr id="19" name="TextBox 18"/>
          <p:cNvSpPr txBox="1"/>
          <p:nvPr/>
        </p:nvSpPr>
        <p:spPr>
          <a:xfrm>
            <a:off x="3305806" y="4038033"/>
            <a:ext cx="1372094" cy="369332"/>
          </a:xfrm>
          <a:prstGeom prst="rect">
            <a:avLst/>
          </a:prstGeom>
          <a:noFill/>
        </p:spPr>
        <p:txBody>
          <a:bodyPr wrap="square" rtlCol="0">
            <a:spAutoFit/>
          </a:bodyPr>
          <a:lstStyle/>
          <a:p>
            <a:pPr algn="ctr"/>
            <a:r>
              <a:rPr lang="en-US" b="1" dirty="0">
                <a:solidFill>
                  <a:schemeClr val="accent3">
                    <a:lumMod val="75000"/>
                  </a:schemeClr>
                </a:solidFill>
                <a:sym typeface="Symbol" panose="05050102010706020507"/>
              </a:rPr>
              <a:t></a:t>
            </a:r>
            <a:r>
              <a:rPr lang="en-US" b="1" dirty="0">
                <a:solidFill>
                  <a:schemeClr val="accent3">
                    <a:lumMod val="75000"/>
                  </a:schemeClr>
                </a:solidFill>
              </a:rPr>
              <a:t>$10,000</a:t>
            </a:r>
            <a:endParaRPr lang="en-AU" b="1" dirty="0">
              <a:solidFill>
                <a:schemeClr val="accent3">
                  <a:lumMod val="75000"/>
                </a:schemeClr>
              </a:solidFill>
            </a:endParaRPr>
          </a:p>
        </p:txBody>
      </p:sp>
      <p:sp>
        <p:nvSpPr>
          <p:cNvPr id="20" name="TextBox 19"/>
          <p:cNvSpPr txBox="1"/>
          <p:nvPr/>
        </p:nvSpPr>
        <p:spPr>
          <a:xfrm>
            <a:off x="1970643" y="4038033"/>
            <a:ext cx="1415772" cy="369332"/>
          </a:xfrm>
          <a:prstGeom prst="rect">
            <a:avLst/>
          </a:prstGeom>
          <a:noFill/>
        </p:spPr>
        <p:txBody>
          <a:bodyPr wrap="none" rtlCol="0">
            <a:spAutoFit/>
          </a:bodyPr>
          <a:lstStyle/>
          <a:p>
            <a:pPr algn="r"/>
            <a:r>
              <a:rPr lang="en-US" b="1" dirty="0">
                <a:solidFill>
                  <a:schemeClr val="accent3">
                    <a:lumMod val="75000"/>
                  </a:schemeClr>
                </a:solidFill>
              </a:rPr>
              <a:t>Cash Flow:</a:t>
            </a:r>
            <a:endParaRPr lang="en-AU" b="1" dirty="0">
              <a:solidFill>
                <a:schemeClr val="accent3">
                  <a:lumMod val="75000"/>
                </a:schemeClr>
              </a:solidFill>
            </a:endParaRPr>
          </a:p>
        </p:txBody>
      </p:sp>
      <p:sp>
        <p:nvSpPr>
          <p:cNvPr id="24" name="Rectangle 23"/>
          <p:cNvSpPr/>
          <p:nvPr/>
        </p:nvSpPr>
        <p:spPr>
          <a:xfrm>
            <a:off x="2135561" y="3093087"/>
            <a:ext cx="8029114" cy="256816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extBox 24"/>
          <p:cNvSpPr txBox="1"/>
          <p:nvPr/>
        </p:nvSpPr>
        <p:spPr>
          <a:xfrm>
            <a:off x="3071157" y="3114491"/>
            <a:ext cx="671979" cy="369332"/>
          </a:xfrm>
          <a:prstGeom prst="rect">
            <a:avLst/>
          </a:prstGeom>
          <a:noFill/>
        </p:spPr>
        <p:txBody>
          <a:bodyPr wrap="none" rtlCol="0">
            <a:spAutoFit/>
          </a:bodyPr>
          <a:lstStyle/>
          <a:p>
            <a:r>
              <a:rPr lang="en-US" dirty="0"/>
              <a:t>Date</a:t>
            </a:r>
            <a:endParaRPr lang="en-AU" dirty="0"/>
          </a:p>
        </p:txBody>
      </p:sp>
      <p:sp>
        <p:nvSpPr>
          <p:cNvPr id="26" name="TextBox 25"/>
          <p:cNvSpPr txBox="1"/>
          <p:nvPr/>
        </p:nvSpPr>
        <p:spPr>
          <a:xfrm>
            <a:off x="8792580" y="4038033"/>
            <a:ext cx="1372094" cy="369332"/>
          </a:xfrm>
          <a:prstGeom prst="rect">
            <a:avLst/>
          </a:prstGeom>
          <a:noFill/>
        </p:spPr>
        <p:txBody>
          <a:bodyPr wrap="square" rtlCol="0">
            <a:spAutoFit/>
          </a:bodyPr>
          <a:lstStyle/>
          <a:p>
            <a:pPr algn="ctr"/>
            <a:r>
              <a:rPr lang="en-US" b="1" dirty="0">
                <a:solidFill>
                  <a:schemeClr val="accent3">
                    <a:lumMod val="75000"/>
                  </a:schemeClr>
                </a:solidFill>
              </a:rPr>
              <a:t>$6000</a:t>
            </a:r>
            <a:endParaRPr lang="en-AU" b="1" dirty="0">
              <a:solidFill>
                <a:schemeClr val="accent3">
                  <a:lumMod val="75000"/>
                </a:schemeClr>
              </a:solidFill>
            </a:endParaRPr>
          </a:p>
        </p:txBody>
      </p:sp>
      <p:sp>
        <p:nvSpPr>
          <p:cNvPr id="27" name="TextBox 26"/>
          <p:cNvSpPr txBox="1"/>
          <p:nvPr/>
        </p:nvSpPr>
        <p:spPr>
          <a:xfrm>
            <a:off x="6038262" y="4038033"/>
            <a:ext cx="1372094" cy="369332"/>
          </a:xfrm>
          <a:prstGeom prst="rect">
            <a:avLst/>
          </a:prstGeom>
          <a:noFill/>
        </p:spPr>
        <p:txBody>
          <a:bodyPr wrap="square" rtlCol="0">
            <a:spAutoFit/>
          </a:bodyPr>
          <a:lstStyle/>
          <a:p>
            <a:pPr algn="ctr"/>
            <a:r>
              <a:rPr lang="en-US" b="1" dirty="0">
                <a:solidFill>
                  <a:schemeClr val="accent3">
                    <a:lumMod val="75000"/>
                  </a:schemeClr>
                </a:solidFill>
              </a:rPr>
              <a:t>$6000</a:t>
            </a:r>
            <a:endParaRPr lang="en-AU" b="1" dirty="0">
              <a:solidFill>
                <a:schemeClr val="accent3">
                  <a:lumMod val="75000"/>
                </a:schemeClr>
              </a:solidFill>
            </a:endParaRPr>
          </a:p>
        </p:txBody>
      </p:sp>
      <p:sp>
        <p:nvSpPr>
          <p:cNvPr id="6" name="TextBox 5"/>
          <p:cNvSpPr txBox="1"/>
          <p:nvPr/>
        </p:nvSpPr>
        <p:spPr>
          <a:xfrm>
            <a:off x="3991853" y="2780928"/>
            <a:ext cx="2732456"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dirty="0"/>
              <a:t>Year 1</a:t>
            </a:r>
            <a:endParaRPr lang="en-AU" dirty="0"/>
          </a:p>
        </p:txBody>
      </p:sp>
      <p:sp>
        <p:nvSpPr>
          <p:cNvPr id="29" name="TextBox 28"/>
          <p:cNvSpPr txBox="1"/>
          <p:nvPr/>
        </p:nvSpPr>
        <p:spPr>
          <a:xfrm>
            <a:off x="6724310" y="2780928"/>
            <a:ext cx="2732456"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dirty="0"/>
              <a:t>Year 2</a:t>
            </a:r>
            <a:endParaRPr lang="en-AU" dirty="0"/>
          </a:p>
        </p:txBody>
      </p:sp>
      <p:grpSp>
        <p:nvGrpSpPr>
          <p:cNvPr id="28" name="Group 27"/>
          <p:cNvGrpSpPr/>
          <p:nvPr/>
        </p:nvGrpSpPr>
        <p:grpSpPr>
          <a:xfrm>
            <a:off x="3521569" y="4469172"/>
            <a:ext cx="5091643" cy="609359"/>
            <a:chOff x="1910010" y="4922017"/>
            <a:chExt cx="5091643" cy="609359"/>
          </a:xfrm>
        </p:grpSpPr>
        <p:sp>
          <p:nvSpPr>
            <p:cNvPr id="30" name="TextBox 29"/>
            <p:cNvSpPr txBox="1"/>
            <p:nvPr/>
          </p:nvSpPr>
          <p:spPr>
            <a:xfrm>
              <a:off x="1910010" y="5162044"/>
              <a:ext cx="847220" cy="369332"/>
            </a:xfrm>
            <a:prstGeom prst="rect">
              <a:avLst/>
            </a:prstGeom>
            <a:noFill/>
          </p:spPr>
          <p:txBody>
            <a:bodyPr wrap="none" rtlCol="0">
              <a:spAutoFit/>
            </a:bodyPr>
            <a:lstStyle/>
            <a:p>
              <a:pPr algn="r"/>
              <a:r>
                <a:rPr lang="en-US" b="1" dirty="0">
                  <a:solidFill>
                    <a:schemeClr val="accent2">
                      <a:lumMod val="75000"/>
                    </a:schemeClr>
                  </a:solidFill>
                </a:rPr>
                <a:t>Today</a:t>
              </a:r>
              <a:endParaRPr lang="en-AU" b="1" dirty="0">
                <a:solidFill>
                  <a:schemeClr val="accent2">
                    <a:lumMod val="75000"/>
                  </a:schemeClr>
                </a:solidFill>
              </a:endParaRPr>
            </a:p>
          </p:txBody>
        </p:sp>
        <p:cxnSp>
          <p:nvCxnSpPr>
            <p:cNvPr id="31" name="Straight Arrow Connector 30"/>
            <p:cNvCxnSpPr>
              <a:stCxn id="30" idx="0"/>
            </p:cNvCxnSpPr>
            <p:nvPr/>
          </p:nvCxnSpPr>
          <p:spPr>
            <a:xfrm flipV="1">
              <a:off x="2333620" y="4922018"/>
              <a:ext cx="40364" cy="240026"/>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484509" y="5162044"/>
              <a:ext cx="1360372" cy="369332"/>
            </a:xfrm>
            <a:prstGeom prst="rect">
              <a:avLst/>
            </a:prstGeom>
            <a:noFill/>
          </p:spPr>
          <p:txBody>
            <a:bodyPr wrap="none" rtlCol="0">
              <a:spAutoFit/>
            </a:bodyPr>
            <a:lstStyle/>
            <a:p>
              <a:pPr algn="r"/>
              <a:r>
                <a:rPr lang="en-US" b="1" dirty="0">
                  <a:solidFill>
                    <a:schemeClr val="accent2">
                      <a:lumMod val="75000"/>
                    </a:schemeClr>
                  </a:solidFill>
                </a:rPr>
                <a:t>End Year 1</a:t>
              </a:r>
              <a:endParaRPr lang="en-AU" b="1" dirty="0">
                <a:solidFill>
                  <a:schemeClr val="accent2">
                    <a:lumMod val="75000"/>
                  </a:schemeClr>
                </a:solidFill>
              </a:endParaRPr>
            </a:p>
          </p:txBody>
        </p:sp>
        <p:cxnSp>
          <p:nvCxnSpPr>
            <p:cNvPr id="33" name="Straight Arrow Connector 32"/>
            <p:cNvCxnSpPr/>
            <p:nvPr/>
          </p:nvCxnSpPr>
          <p:spPr>
            <a:xfrm flipH="1" flipV="1">
              <a:off x="5128301" y="4922017"/>
              <a:ext cx="12187" cy="424693"/>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436096" y="5162044"/>
              <a:ext cx="1565557" cy="369332"/>
            </a:xfrm>
            <a:prstGeom prst="rect">
              <a:avLst/>
            </a:prstGeom>
            <a:noFill/>
          </p:spPr>
          <p:txBody>
            <a:bodyPr wrap="none" rtlCol="0">
              <a:spAutoFit/>
            </a:bodyPr>
            <a:lstStyle/>
            <a:p>
              <a:r>
                <a:rPr lang="en-US" b="1" dirty="0">
                  <a:solidFill>
                    <a:schemeClr val="accent2">
                      <a:lumMod val="75000"/>
                    </a:schemeClr>
                  </a:solidFill>
                </a:rPr>
                <a:t>Begin Year 2</a:t>
              </a:r>
              <a:endParaRPr lang="en-AU" b="1" dirty="0">
                <a:solidFill>
                  <a:schemeClr val="accent2">
                    <a:lumMod val="75000"/>
                  </a:schemeClr>
                </a:solidFill>
              </a:endParaRPr>
            </a:p>
          </p:txBody>
        </p:sp>
        <p:cxnSp>
          <p:nvCxnSpPr>
            <p:cNvPr id="35" name="Straight Arrow Connector 34"/>
            <p:cNvCxnSpPr>
              <a:stCxn id="32" idx="3"/>
              <a:endCxn id="34" idx="1"/>
            </p:cNvCxnSpPr>
            <p:nvPr/>
          </p:nvCxnSpPr>
          <p:spPr>
            <a:xfrm>
              <a:off x="4844881" y="5346710"/>
              <a:ext cx="591215" cy="0"/>
            </a:xfrm>
            <a:prstGeom prst="straightConnector1">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7" name="Footer Placeholder 6"/>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05">
                                            <p:txEl>
                                              <p:pRg st="0" end="0"/>
                                            </p:txEl>
                                          </p:spTgt>
                                        </p:tgtEl>
                                        <p:attrNameLst>
                                          <p:attrName>style.visibility</p:attrName>
                                        </p:attrNameLst>
                                      </p:cBhvr>
                                      <p:to>
                                        <p:strVal val="visible"/>
                                      </p:to>
                                    </p:set>
                                    <p:animEffect transition="in" filter="dissolve">
                                      <p:cBhvr>
                                        <p:cTn id="7" dur="1000"/>
                                        <p:tgtEl>
                                          <p:spTgt spid="512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nodePh="1">
                                  <p:stCondLst>
                                    <p:cond delay="0"/>
                                  </p:stCondLst>
                                  <p:endCondLst>
                                    <p:cond evt="begin" delay="0">
                                      <p:tn val="16"/>
                                    </p:cond>
                                  </p:end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51205">
                                            <p:txEl>
                                              <p:pRg st="7" end="7"/>
                                            </p:txEl>
                                          </p:spTgt>
                                        </p:tgtEl>
                                        <p:attrNameLst>
                                          <p:attrName>style.visibility</p:attrName>
                                        </p:attrNameLst>
                                      </p:cBhvr>
                                      <p:to>
                                        <p:strVal val="visible"/>
                                      </p:to>
                                    </p:set>
                                    <p:animEffect transition="in" filter="dissolve">
                                      <p:cBhvr>
                                        <p:cTn id="29" dur="1000"/>
                                        <p:tgtEl>
                                          <p:spTgt spid="51205">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750"/>
                                        <p:tgtEl>
                                          <p:spTgt spid="6"/>
                                        </p:tgtEl>
                                      </p:cBhvr>
                                    </p:animEffect>
                                  </p:childTnLst>
                                </p:cTn>
                              </p:par>
                            </p:childTnLst>
                          </p:cTn>
                        </p:par>
                        <p:par>
                          <p:cTn id="44" fill="hold">
                            <p:stCondLst>
                              <p:cond delay="1000"/>
                            </p:stCondLst>
                            <p:childTnLst>
                              <p:par>
                                <p:cTn id="45" presetID="22" presetClass="entr" presetSubtype="8" fill="hold" grpId="0" nodeType="afterEffect">
                                  <p:stCondLst>
                                    <p:cond delay="25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750"/>
                                        <p:tgtEl>
                                          <p:spTgt spid="29"/>
                                        </p:tgtEl>
                                      </p:cBhvr>
                                    </p:animEffect>
                                  </p:childTnLst>
                                </p:cTn>
                              </p:par>
                            </p:childTnLst>
                          </p:cTn>
                        </p:par>
                        <p:par>
                          <p:cTn id="48" fill="hold">
                            <p:stCondLst>
                              <p:cond delay="2250"/>
                            </p:stCondLst>
                            <p:childTnLst>
                              <p:par>
                                <p:cTn id="49" presetID="10" presetClass="entr" presetSubtype="0" fill="hold" nodeType="afterEffect">
                                  <p:stCondLst>
                                    <p:cond delay="100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build="p"/>
      <p:bldP spid="19" grpId="0"/>
      <p:bldP spid="20" grpId="0"/>
      <p:bldP spid="24" grpId="0"/>
      <p:bldP spid="25" grpId="0"/>
      <p:bldP spid="26" grpId="0"/>
      <p:bldP spid="27" grpId="0"/>
      <p:bldP spid="6" grpId="0" animBg="1"/>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6" name="Rectangle 2"/>
          <p:cNvSpPr>
            <a:spLocks noGrp="1" noChangeArrowheads="1"/>
          </p:cNvSpPr>
          <p:nvPr>
            <p:ph type="title"/>
          </p:nvPr>
        </p:nvSpPr>
        <p:spPr/>
        <p:txBody>
          <a:bodyPr/>
          <a:lstStyle/>
          <a:p>
            <a:r>
              <a:rPr lang="en-US" dirty="0"/>
              <a:t>Three Rules of Time Travel</a:t>
            </a:r>
            <a:endParaRPr lang="en-US" dirty="0"/>
          </a:p>
        </p:txBody>
      </p:sp>
      <p:sp>
        <p:nvSpPr>
          <p:cNvPr id="54277" name="Rectangle 3"/>
          <p:cNvSpPr>
            <a:spLocks noGrp="1" noChangeArrowheads="1"/>
          </p:cNvSpPr>
          <p:nvPr>
            <p:ph idx="1"/>
          </p:nvPr>
        </p:nvSpPr>
        <p:spPr/>
        <p:txBody>
          <a:bodyPr/>
          <a:lstStyle/>
          <a:p>
            <a:pPr marL="0" indent="0">
              <a:buNone/>
            </a:pPr>
            <a:r>
              <a:rPr lang="en-US" dirty="0"/>
              <a:t>Financial decisions often require combining cash flows or comparing values. Three rules govern these processes.</a:t>
            </a:r>
            <a:endParaRPr lang="en-US" dirty="0"/>
          </a:p>
          <a:p>
            <a:endParaRPr lang="en-US" dirty="0"/>
          </a:p>
          <a:p>
            <a:pPr marL="0" indent="0">
              <a:buNone/>
            </a:pPr>
            <a:r>
              <a:rPr lang="en-US" b="1" dirty="0"/>
              <a:t>Table 4.1  </a:t>
            </a:r>
            <a:r>
              <a:rPr lang="en-US" dirty="0"/>
              <a:t>The Three Rules of Time Travel</a:t>
            </a:r>
            <a:endParaRPr lang="en-US" dirty="0"/>
          </a:p>
          <a:p>
            <a:endParaRPr lang="en-US" dirty="0"/>
          </a:p>
        </p:txBody>
      </p:sp>
      <p:pic>
        <p:nvPicPr>
          <p:cNvPr id="54279" name="Picture 7" descr="tbl04_01"/>
          <p:cNvPicPr>
            <a:picLocks noChangeAspect="1" noChangeArrowheads="1"/>
          </p:cNvPicPr>
          <p:nvPr/>
        </p:nvPicPr>
        <p:blipFill>
          <a:blip r:embed="rId1">
            <a:grayscl/>
            <a:extLst>
              <a:ext uri="{28A0092B-C50C-407E-A947-70E740481C1C}">
                <a14:useLocalDpi xmlns:a14="http://schemas.microsoft.com/office/drawing/2010/main" val="0"/>
              </a:ext>
            </a:extLst>
          </a:blip>
          <a:srcRect/>
          <a:stretch>
            <a:fillRect/>
          </a:stretch>
        </p:blipFill>
        <p:spPr bwMode="auto">
          <a:xfrm>
            <a:off x="1847528" y="3717032"/>
            <a:ext cx="9032182" cy="2214482"/>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427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27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300" name="Rectangle 4"/>
          <p:cNvSpPr>
            <a:spLocks noGrp="1" noChangeArrowheads="1"/>
          </p:cNvSpPr>
          <p:nvPr>
            <p:ph type="title"/>
          </p:nvPr>
        </p:nvSpPr>
        <p:spPr/>
        <p:txBody>
          <a:bodyPr/>
          <a:lstStyle/>
          <a:p>
            <a:r>
              <a:rPr lang="en-US" dirty="0"/>
              <a:t>The 1st Rule of Time Travel</a:t>
            </a:r>
            <a:endParaRPr lang="en-US" dirty="0"/>
          </a:p>
        </p:txBody>
      </p:sp>
      <p:sp>
        <p:nvSpPr>
          <p:cNvPr id="55301" name="Rectangle 5"/>
          <p:cNvSpPr>
            <a:spLocks noGrp="1" noChangeArrowheads="1"/>
          </p:cNvSpPr>
          <p:nvPr>
            <p:ph idx="1"/>
          </p:nvPr>
        </p:nvSpPr>
        <p:spPr/>
        <p:txBody>
          <a:bodyPr/>
          <a:lstStyle/>
          <a:p>
            <a:pPr marL="0" indent="0" algn="ctr">
              <a:buNone/>
            </a:pPr>
            <a:r>
              <a:rPr lang="en-US" sz="2800" b="1" dirty="0"/>
              <a:t>It is only possible to compare or combine values at the same point in time.</a:t>
            </a:r>
            <a:br>
              <a:rPr lang="en-US" dirty="0"/>
            </a:br>
            <a:endParaRPr lang="en-US" dirty="0"/>
          </a:p>
          <a:p>
            <a:pPr lvl="1"/>
            <a:r>
              <a:rPr lang="en-US" dirty="0"/>
              <a:t>Which would you prefer: A gift of $1,000 today or $1,210 at a later date?</a:t>
            </a:r>
            <a:endParaRPr lang="en-US" dirty="0"/>
          </a:p>
          <a:p>
            <a:pPr lvl="1"/>
            <a:r>
              <a:rPr lang="en-US" dirty="0"/>
              <a:t>To answer this, you will have to compare the alternatives to decide which is worth more. </a:t>
            </a:r>
            <a:endParaRPr lang="en-US" dirty="0"/>
          </a:p>
          <a:p>
            <a:pPr lvl="2"/>
            <a:r>
              <a:rPr lang="en-US" dirty="0"/>
              <a:t>How long is “later?”</a:t>
            </a:r>
            <a:endParaRPr lang="en-US" dirty="0"/>
          </a:p>
        </p:txBody>
      </p:sp>
      <p:sp>
        <p:nvSpPr>
          <p:cNvPr id="6" name="Footer Placeholder 5"/>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301">
                                            <p:txEl>
                                              <p:pRg st="0" end="0"/>
                                            </p:txEl>
                                          </p:spTgt>
                                        </p:tgtEl>
                                        <p:attrNameLst>
                                          <p:attrName>style.visibility</p:attrName>
                                        </p:attrNameLst>
                                      </p:cBhvr>
                                      <p:to>
                                        <p:strVal val="visible"/>
                                      </p:to>
                                    </p:set>
                                    <p:animEffect transition="in" filter="dissolve">
                                      <p:cBhvr>
                                        <p:cTn id="7" dur="1000"/>
                                        <p:tgtEl>
                                          <p:spTgt spid="553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5301">
                                            <p:txEl>
                                              <p:pRg st="1" end="1"/>
                                            </p:txEl>
                                          </p:spTgt>
                                        </p:tgtEl>
                                        <p:attrNameLst>
                                          <p:attrName>style.visibility</p:attrName>
                                        </p:attrNameLst>
                                      </p:cBhvr>
                                      <p:to>
                                        <p:strVal val="visible"/>
                                      </p:to>
                                    </p:set>
                                    <p:animEffect transition="in" filter="dissolve">
                                      <p:cBhvr>
                                        <p:cTn id="12" dur="1000"/>
                                        <p:tgtEl>
                                          <p:spTgt spid="553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5301">
                                            <p:txEl>
                                              <p:pRg st="2" end="2"/>
                                            </p:txEl>
                                          </p:spTgt>
                                        </p:tgtEl>
                                        <p:attrNameLst>
                                          <p:attrName>style.visibility</p:attrName>
                                        </p:attrNameLst>
                                      </p:cBhvr>
                                      <p:to>
                                        <p:strVal val="visible"/>
                                      </p:to>
                                    </p:set>
                                    <p:animEffect transition="in" filter="dissolve">
                                      <p:cBhvr>
                                        <p:cTn id="17" dur="1000"/>
                                        <p:tgtEl>
                                          <p:spTgt spid="55301">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55301">
                                            <p:txEl>
                                              <p:pRg st="3" end="3"/>
                                            </p:txEl>
                                          </p:spTgt>
                                        </p:tgtEl>
                                        <p:attrNameLst>
                                          <p:attrName>style.visibility</p:attrName>
                                        </p:attrNameLst>
                                      </p:cBhvr>
                                      <p:to>
                                        <p:strVal val="visible"/>
                                      </p:to>
                                    </p:set>
                                    <p:animEffect transition="in" filter="dissolve">
                                      <p:cBhvr>
                                        <p:cTn id="20" dur="1000"/>
                                        <p:tgtEl>
                                          <p:spTgt spid="5530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bldLvl="2"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4" name="Rectangle 8"/>
          <p:cNvSpPr>
            <a:spLocks noGrp="1" noChangeArrowheads="1"/>
          </p:cNvSpPr>
          <p:nvPr>
            <p:ph type="title"/>
          </p:nvPr>
        </p:nvSpPr>
        <p:spPr/>
        <p:txBody>
          <a:bodyPr/>
          <a:lstStyle/>
          <a:p>
            <a:r>
              <a:rPr lang="en-US"/>
              <a:t>The 2nd Rule of Time Travel</a:t>
            </a:r>
            <a:endParaRPr lang="en-US"/>
          </a:p>
        </p:txBody>
      </p:sp>
      <p:sp>
        <p:nvSpPr>
          <p:cNvPr id="56325" name="Rectangle 9"/>
          <p:cNvSpPr>
            <a:spLocks noGrp="1" noChangeArrowheads="1"/>
          </p:cNvSpPr>
          <p:nvPr>
            <p:ph idx="1"/>
          </p:nvPr>
        </p:nvSpPr>
        <p:spPr/>
        <p:txBody>
          <a:bodyPr/>
          <a:lstStyle/>
          <a:p>
            <a:pPr marL="0" indent="0" algn="ctr">
              <a:buNone/>
            </a:pPr>
            <a:r>
              <a:rPr lang="en-US" sz="2800" b="1" dirty="0"/>
              <a:t>To move a cash flow forward in time, you must compound it.</a:t>
            </a:r>
            <a:endParaRPr lang="en-US" sz="2800" b="1" dirty="0"/>
          </a:p>
          <a:p>
            <a:pPr marL="635" lvl="1" indent="0">
              <a:buNone/>
            </a:pPr>
            <a:r>
              <a:rPr lang="en-US" dirty="0"/>
              <a:t>Suppose your choice is between receiving $1,000 today or $1,210 in two years. You believe you can earn 10% on the $1,000 today.</a:t>
            </a:r>
            <a:endParaRPr lang="en-US" dirty="0"/>
          </a:p>
          <a:p>
            <a:r>
              <a:rPr lang="en-US" dirty="0"/>
              <a:t>Step 1: Construct a timeline:</a:t>
            </a:r>
            <a:endParaRPr lang="en-US" dirty="0"/>
          </a:p>
        </p:txBody>
      </p:sp>
      <p:grpSp>
        <p:nvGrpSpPr>
          <p:cNvPr id="14" name="Group 13"/>
          <p:cNvGrpSpPr/>
          <p:nvPr/>
        </p:nvGrpSpPr>
        <p:grpSpPr>
          <a:xfrm>
            <a:off x="2988020" y="3923764"/>
            <a:ext cx="6924404" cy="873388"/>
            <a:chOff x="1103980" y="4571836"/>
            <a:chExt cx="6720016" cy="873388"/>
          </a:xfrm>
        </p:grpSpPr>
        <p:grpSp>
          <p:nvGrpSpPr>
            <p:cNvPr id="10" name="Group 9"/>
            <p:cNvGrpSpPr/>
            <p:nvPr/>
          </p:nvGrpSpPr>
          <p:grpSpPr>
            <a:xfrm>
              <a:off x="1259632" y="4941168"/>
              <a:ext cx="6408712" cy="504056"/>
              <a:chOff x="1259632" y="5165576"/>
              <a:chExt cx="6408712" cy="504056"/>
            </a:xfrm>
          </p:grpSpPr>
          <p:cxnSp>
            <p:nvCxnSpPr>
              <p:cNvPr id="5" name="Straight Connector 4"/>
              <p:cNvCxnSpPr/>
              <p:nvPr/>
            </p:nvCxnSpPr>
            <p:spPr>
              <a:xfrm>
                <a:off x="1259632" y="5417604"/>
                <a:ext cx="6408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59632" y="5165576"/>
                <a:ext cx="0" cy="5040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63988" y="5165576"/>
                <a:ext cx="0" cy="5040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668344" y="5165576"/>
                <a:ext cx="0" cy="5040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1103980" y="4571836"/>
              <a:ext cx="311304" cy="369332"/>
            </a:xfrm>
            <a:prstGeom prst="rect">
              <a:avLst/>
            </a:prstGeom>
            <a:noFill/>
          </p:spPr>
          <p:txBody>
            <a:bodyPr wrap="none" rtlCol="0">
              <a:spAutoFit/>
            </a:bodyPr>
            <a:lstStyle/>
            <a:p>
              <a:r>
                <a:rPr lang="en-US" dirty="0"/>
                <a:t>0</a:t>
              </a:r>
              <a:endParaRPr lang="en-AU" dirty="0"/>
            </a:p>
          </p:txBody>
        </p:sp>
        <p:sp>
          <p:nvSpPr>
            <p:cNvPr id="16" name="TextBox 15"/>
            <p:cNvSpPr txBox="1"/>
            <p:nvPr/>
          </p:nvSpPr>
          <p:spPr>
            <a:xfrm>
              <a:off x="4308336" y="4571836"/>
              <a:ext cx="311304" cy="369332"/>
            </a:xfrm>
            <a:prstGeom prst="rect">
              <a:avLst/>
            </a:prstGeom>
            <a:noFill/>
          </p:spPr>
          <p:txBody>
            <a:bodyPr wrap="none" rtlCol="0">
              <a:spAutoFit/>
            </a:bodyPr>
            <a:lstStyle/>
            <a:p>
              <a:r>
                <a:rPr lang="en-US" dirty="0"/>
                <a:t>1</a:t>
              </a:r>
              <a:endParaRPr lang="en-AU" dirty="0"/>
            </a:p>
          </p:txBody>
        </p:sp>
        <p:sp>
          <p:nvSpPr>
            <p:cNvPr id="17" name="TextBox 16"/>
            <p:cNvSpPr txBox="1"/>
            <p:nvPr/>
          </p:nvSpPr>
          <p:spPr>
            <a:xfrm>
              <a:off x="7512692" y="4571836"/>
              <a:ext cx="311304" cy="369332"/>
            </a:xfrm>
            <a:prstGeom prst="rect">
              <a:avLst/>
            </a:prstGeom>
            <a:noFill/>
          </p:spPr>
          <p:txBody>
            <a:bodyPr wrap="none" rtlCol="0">
              <a:spAutoFit/>
            </a:bodyPr>
            <a:lstStyle/>
            <a:p>
              <a:r>
                <a:rPr lang="en-US" dirty="0"/>
                <a:t>2</a:t>
              </a:r>
              <a:endParaRPr lang="en-AU" dirty="0"/>
            </a:p>
          </p:txBody>
        </p:sp>
      </p:grpSp>
      <p:grpSp>
        <p:nvGrpSpPr>
          <p:cNvPr id="21" name="Group 20"/>
          <p:cNvGrpSpPr/>
          <p:nvPr/>
        </p:nvGrpSpPr>
        <p:grpSpPr>
          <a:xfrm>
            <a:off x="2135560" y="4869160"/>
            <a:ext cx="1656184" cy="369332"/>
            <a:chOff x="251520" y="5517232"/>
            <a:chExt cx="1440160" cy="369332"/>
          </a:xfrm>
        </p:grpSpPr>
        <p:sp>
          <p:nvSpPr>
            <p:cNvPr id="15" name="TextBox 14"/>
            <p:cNvSpPr txBox="1"/>
            <p:nvPr/>
          </p:nvSpPr>
          <p:spPr>
            <a:xfrm>
              <a:off x="827584" y="5517232"/>
              <a:ext cx="864096" cy="369332"/>
            </a:xfrm>
            <a:prstGeom prst="rect">
              <a:avLst/>
            </a:prstGeom>
            <a:noFill/>
          </p:spPr>
          <p:txBody>
            <a:bodyPr wrap="square" rtlCol="0">
              <a:spAutoFit/>
            </a:bodyPr>
            <a:lstStyle/>
            <a:p>
              <a:pPr algn="ctr"/>
              <a:r>
                <a:rPr lang="en-US" b="1" dirty="0">
                  <a:solidFill>
                    <a:schemeClr val="accent3">
                      <a:lumMod val="75000"/>
                    </a:schemeClr>
                  </a:solidFill>
                </a:rPr>
                <a:t>$1000</a:t>
              </a:r>
              <a:endParaRPr lang="en-AU" b="1" dirty="0">
                <a:solidFill>
                  <a:schemeClr val="accent3">
                    <a:lumMod val="75000"/>
                  </a:schemeClr>
                </a:solidFill>
              </a:endParaRPr>
            </a:p>
          </p:txBody>
        </p:sp>
        <p:sp>
          <p:nvSpPr>
            <p:cNvPr id="18" name="TextBox 17"/>
            <p:cNvSpPr txBox="1"/>
            <p:nvPr/>
          </p:nvSpPr>
          <p:spPr>
            <a:xfrm>
              <a:off x="251520" y="5517232"/>
              <a:ext cx="372454" cy="369332"/>
            </a:xfrm>
            <a:prstGeom prst="rect">
              <a:avLst/>
            </a:prstGeom>
            <a:noFill/>
          </p:spPr>
          <p:txBody>
            <a:bodyPr wrap="none" rtlCol="0">
              <a:spAutoFit/>
            </a:bodyPr>
            <a:lstStyle/>
            <a:p>
              <a:r>
                <a:rPr lang="en-US" b="1" dirty="0">
                  <a:solidFill>
                    <a:schemeClr val="accent3">
                      <a:lumMod val="75000"/>
                    </a:schemeClr>
                  </a:solidFill>
                </a:rPr>
                <a:t>A:</a:t>
              </a:r>
              <a:endParaRPr lang="en-AU" b="1" dirty="0">
                <a:solidFill>
                  <a:schemeClr val="accent3">
                    <a:lumMod val="75000"/>
                  </a:schemeClr>
                </a:solidFill>
              </a:endParaRPr>
            </a:p>
          </p:txBody>
        </p:sp>
      </p:grpSp>
      <p:grpSp>
        <p:nvGrpSpPr>
          <p:cNvPr id="19" name="Group 18"/>
          <p:cNvGrpSpPr/>
          <p:nvPr/>
        </p:nvGrpSpPr>
        <p:grpSpPr>
          <a:xfrm>
            <a:off x="2135560" y="5238492"/>
            <a:ext cx="8064896" cy="369332"/>
            <a:chOff x="251520" y="5886564"/>
            <a:chExt cx="8064896" cy="369332"/>
          </a:xfrm>
        </p:grpSpPr>
        <p:sp>
          <p:nvSpPr>
            <p:cNvPr id="20" name="TextBox 19"/>
            <p:cNvSpPr txBox="1"/>
            <p:nvPr/>
          </p:nvSpPr>
          <p:spPr>
            <a:xfrm>
              <a:off x="7236296" y="5886564"/>
              <a:ext cx="1080120" cy="369332"/>
            </a:xfrm>
            <a:prstGeom prst="rect">
              <a:avLst/>
            </a:prstGeom>
            <a:noFill/>
          </p:spPr>
          <p:txBody>
            <a:bodyPr wrap="square" rtlCol="0">
              <a:spAutoFit/>
            </a:bodyPr>
            <a:lstStyle/>
            <a:p>
              <a:pPr algn="ctr"/>
              <a:r>
                <a:rPr lang="en-US" b="1" dirty="0">
                  <a:solidFill>
                    <a:schemeClr val="accent2">
                      <a:lumMod val="75000"/>
                    </a:schemeClr>
                  </a:solidFill>
                </a:rPr>
                <a:t>$1210</a:t>
              </a:r>
              <a:endParaRPr lang="en-AU" b="1" dirty="0">
                <a:solidFill>
                  <a:schemeClr val="accent2">
                    <a:lumMod val="75000"/>
                  </a:schemeClr>
                </a:solidFill>
              </a:endParaRPr>
            </a:p>
          </p:txBody>
        </p:sp>
        <p:sp>
          <p:nvSpPr>
            <p:cNvPr id="22" name="TextBox 21"/>
            <p:cNvSpPr txBox="1"/>
            <p:nvPr/>
          </p:nvSpPr>
          <p:spPr>
            <a:xfrm>
              <a:off x="251520" y="5886564"/>
              <a:ext cx="428322" cy="369332"/>
            </a:xfrm>
            <a:prstGeom prst="rect">
              <a:avLst/>
            </a:prstGeom>
            <a:noFill/>
          </p:spPr>
          <p:txBody>
            <a:bodyPr wrap="none" rtlCol="0">
              <a:spAutoFit/>
            </a:bodyPr>
            <a:lstStyle/>
            <a:p>
              <a:r>
                <a:rPr lang="en-US" b="1" dirty="0">
                  <a:solidFill>
                    <a:schemeClr val="accent2">
                      <a:lumMod val="75000"/>
                    </a:schemeClr>
                  </a:solidFill>
                </a:rPr>
                <a:t>B:</a:t>
              </a:r>
              <a:endParaRPr lang="en-AU" b="1" dirty="0">
                <a:solidFill>
                  <a:schemeClr val="accent2">
                    <a:lumMod val="75000"/>
                  </a:schemeClr>
                </a:solidFill>
              </a:endParaRPr>
            </a:p>
          </p:txBody>
        </p:sp>
      </p:grpSp>
      <p:sp>
        <p:nvSpPr>
          <p:cNvPr id="31" name="Rectangle 30"/>
          <p:cNvSpPr/>
          <p:nvPr/>
        </p:nvSpPr>
        <p:spPr>
          <a:xfrm>
            <a:off x="2135560" y="3789040"/>
            <a:ext cx="7992888" cy="187220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TextBox 33"/>
          <p:cNvSpPr txBox="1"/>
          <p:nvPr/>
        </p:nvSpPr>
        <p:spPr>
          <a:xfrm>
            <a:off x="2222976" y="3923764"/>
            <a:ext cx="748923" cy="369332"/>
          </a:xfrm>
          <a:prstGeom prst="rect">
            <a:avLst/>
          </a:prstGeom>
          <a:noFill/>
        </p:spPr>
        <p:txBody>
          <a:bodyPr wrap="none" rtlCol="0">
            <a:spAutoFit/>
          </a:bodyPr>
          <a:lstStyle/>
          <a:p>
            <a:r>
              <a:rPr lang="en-US" dirty="0"/>
              <a:t>years</a:t>
            </a:r>
            <a:endParaRPr lang="en-AU" dirty="0"/>
          </a:p>
        </p:txBody>
      </p:sp>
      <p:sp>
        <p:nvSpPr>
          <p:cNvPr id="4" name="Footer Placeholder 3"/>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325">
                                            <p:txEl>
                                              <p:pRg st="0" end="0"/>
                                            </p:txEl>
                                          </p:spTgt>
                                        </p:tgtEl>
                                        <p:attrNameLst>
                                          <p:attrName>style.visibility</p:attrName>
                                        </p:attrNameLst>
                                      </p:cBhvr>
                                      <p:to>
                                        <p:strVal val="visible"/>
                                      </p:to>
                                    </p:set>
                                    <p:animEffect transition="in" filter="dissolve">
                                      <p:cBhvr>
                                        <p:cTn id="7" dur="1000"/>
                                        <p:tgtEl>
                                          <p:spTgt spid="563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6325">
                                            <p:txEl>
                                              <p:pRg st="1" end="1"/>
                                            </p:txEl>
                                          </p:spTgt>
                                        </p:tgtEl>
                                        <p:attrNameLst>
                                          <p:attrName>style.visibility</p:attrName>
                                        </p:attrNameLst>
                                      </p:cBhvr>
                                      <p:to>
                                        <p:strVal val="visible"/>
                                      </p:to>
                                    </p:set>
                                    <p:animEffect transition="in" filter="dissolve">
                                      <p:cBhvr>
                                        <p:cTn id="12" dur="1000"/>
                                        <p:tgtEl>
                                          <p:spTgt spid="563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6325">
                                            <p:txEl>
                                              <p:pRg st="2" end="2"/>
                                            </p:txEl>
                                          </p:spTgt>
                                        </p:tgtEl>
                                        <p:attrNameLst>
                                          <p:attrName>style.visibility</p:attrName>
                                        </p:attrNameLst>
                                      </p:cBhvr>
                                      <p:to>
                                        <p:strVal val="visible"/>
                                      </p:to>
                                    </p:set>
                                    <p:animEffect transition="in" filter="dissolve">
                                      <p:cBhvr>
                                        <p:cTn id="17" dur="1000"/>
                                        <p:tgtEl>
                                          <p:spTgt spid="563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nodePh="1">
                                  <p:stCondLst>
                                    <p:cond delay="0"/>
                                  </p:stCondLst>
                                  <p:endCondLst>
                                    <p:cond evt="begin" delay="0">
                                      <p:tn val="20"/>
                                    </p:cond>
                                  </p:end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par>
                          <p:cTn id="34" fill="hold">
                            <p:stCondLst>
                              <p:cond delay="500"/>
                            </p:stCondLst>
                            <p:childTnLst>
                              <p:par>
                                <p:cTn id="35" presetID="10" presetClass="entr" presetSubtype="0" fill="hold" nodeType="afterEffect">
                                  <p:stCondLst>
                                    <p:cond delay="50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bldLvl="2" build="p"/>
      <p:bldP spid="31" grpId="0"/>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30" name="Rectangle 11"/>
          <p:cNvSpPr>
            <a:spLocks noGrp="1" noChangeArrowheads="1"/>
          </p:cNvSpPr>
          <p:nvPr>
            <p:ph type="title"/>
          </p:nvPr>
        </p:nvSpPr>
        <p:spPr/>
        <p:txBody>
          <a:bodyPr/>
          <a:lstStyle/>
          <a:p>
            <a:r>
              <a:rPr lang="en-US"/>
              <a:t>The 2nd Rule of Time Travel</a:t>
            </a:r>
            <a:endParaRPr lang="en-US" dirty="0"/>
          </a:p>
        </p:txBody>
      </p:sp>
      <p:sp>
        <p:nvSpPr>
          <p:cNvPr id="1031" name="Rectangle 12"/>
          <p:cNvSpPr>
            <a:spLocks noGrp="1" noChangeArrowheads="1"/>
          </p:cNvSpPr>
          <p:nvPr>
            <p:ph idx="1"/>
          </p:nvPr>
        </p:nvSpPr>
        <p:spPr/>
        <p:txBody>
          <a:bodyPr/>
          <a:lstStyle/>
          <a:p>
            <a:r>
              <a:rPr lang="en-US" dirty="0"/>
              <a:t>Step 2: Move cash flow forward by compounding</a:t>
            </a:r>
            <a:endParaRPr lang="en-US" dirty="0"/>
          </a:p>
          <a:p>
            <a:endParaRPr lang="en-US" dirty="0"/>
          </a:p>
          <a:p>
            <a:endParaRPr lang="en-US" dirty="0"/>
          </a:p>
          <a:p>
            <a:endParaRPr lang="en-US" dirty="0"/>
          </a:p>
          <a:p>
            <a:endParaRPr lang="en-US" dirty="0"/>
          </a:p>
          <a:p>
            <a:pPr marL="0" indent="0">
              <a:buNone/>
            </a:pPr>
            <a:r>
              <a:rPr lang="en-US" dirty="0"/>
              <a:t>Future Value of a Cash Flow:</a:t>
            </a:r>
            <a:endParaRPr lang="en-US" dirty="0"/>
          </a:p>
        </p:txBody>
      </p:sp>
      <p:grpSp>
        <p:nvGrpSpPr>
          <p:cNvPr id="8" name="Group 7"/>
          <p:cNvGrpSpPr/>
          <p:nvPr/>
        </p:nvGrpSpPr>
        <p:grpSpPr>
          <a:xfrm>
            <a:off x="2788120" y="2336508"/>
            <a:ext cx="6720016" cy="873388"/>
            <a:chOff x="1103980" y="4571836"/>
            <a:chExt cx="6720016" cy="873388"/>
          </a:xfrm>
        </p:grpSpPr>
        <p:grpSp>
          <p:nvGrpSpPr>
            <p:cNvPr id="9" name="Group 8"/>
            <p:cNvGrpSpPr/>
            <p:nvPr/>
          </p:nvGrpSpPr>
          <p:grpSpPr>
            <a:xfrm>
              <a:off x="1259632" y="4941168"/>
              <a:ext cx="6408712" cy="504056"/>
              <a:chOff x="1259632" y="5165576"/>
              <a:chExt cx="6408712" cy="504056"/>
            </a:xfrm>
          </p:grpSpPr>
          <p:cxnSp>
            <p:nvCxnSpPr>
              <p:cNvPr id="13" name="Straight Connector 12"/>
              <p:cNvCxnSpPr/>
              <p:nvPr/>
            </p:nvCxnSpPr>
            <p:spPr>
              <a:xfrm>
                <a:off x="1259632" y="5417604"/>
                <a:ext cx="6408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259632" y="5165576"/>
                <a:ext cx="0" cy="5040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63988" y="5165576"/>
                <a:ext cx="0" cy="5040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668344" y="5165576"/>
                <a:ext cx="0" cy="5040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103980" y="4571836"/>
              <a:ext cx="311304" cy="369332"/>
            </a:xfrm>
            <a:prstGeom prst="rect">
              <a:avLst/>
            </a:prstGeom>
            <a:noFill/>
          </p:spPr>
          <p:txBody>
            <a:bodyPr wrap="none" rtlCol="0">
              <a:spAutoFit/>
            </a:bodyPr>
            <a:lstStyle/>
            <a:p>
              <a:r>
                <a:rPr lang="en-US" dirty="0"/>
                <a:t>0</a:t>
              </a:r>
              <a:endParaRPr lang="en-AU" dirty="0"/>
            </a:p>
          </p:txBody>
        </p:sp>
        <p:sp>
          <p:nvSpPr>
            <p:cNvPr id="11" name="TextBox 10"/>
            <p:cNvSpPr txBox="1"/>
            <p:nvPr/>
          </p:nvSpPr>
          <p:spPr>
            <a:xfrm>
              <a:off x="4308336" y="4571836"/>
              <a:ext cx="311304" cy="369332"/>
            </a:xfrm>
            <a:prstGeom prst="rect">
              <a:avLst/>
            </a:prstGeom>
            <a:noFill/>
          </p:spPr>
          <p:txBody>
            <a:bodyPr wrap="none" rtlCol="0">
              <a:spAutoFit/>
            </a:bodyPr>
            <a:lstStyle/>
            <a:p>
              <a:r>
                <a:rPr lang="en-US" dirty="0"/>
                <a:t>1</a:t>
              </a:r>
              <a:endParaRPr lang="en-AU" dirty="0"/>
            </a:p>
          </p:txBody>
        </p:sp>
        <p:sp>
          <p:nvSpPr>
            <p:cNvPr id="12" name="TextBox 11"/>
            <p:cNvSpPr txBox="1"/>
            <p:nvPr/>
          </p:nvSpPr>
          <p:spPr>
            <a:xfrm>
              <a:off x="7512692" y="4571836"/>
              <a:ext cx="311304" cy="369332"/>
            </a:xfrm>
            <a:prstGeom prst="rect">
              <a:avLst/>
            </a:prstGeom>
            <a:noFill/>
          </p:spPr>
          <p:txBody>
            <a:bodyPr wrap="none" rtlCol="0">
              <a:spAutoFit/>
            </a:bodyPr>
            <a:lstStyle/>
            <a:p>
              <a:r>
                <a:rPr lang="en-US" dirty="0"/>
                <a:t>2</a:t>
              </a:r>
              <a:endParaRPr lang="en-AU" dirty="0"/>
            </a:p>
          </p:txBody>
        </p:sp>
      </p:grpSp>
      <p:sp>
        <p:nvSpPr>
          <p:cNvPr id="18" name="TextBox 17"/>
          <p:cNvSpPr txBox="1"/>
          <p:nvPr/>
        </p:nvSpPr>
        <p:spPr>
          <a:xfrm>
            <a:off x="2511724" y="3281904"/>
            <a:ext cx="864096" cy="338554"/>
          </a:xfrm>
          <a:prstGeom prst="rect">
            <a:avLst/>
          </a:prstGeom>
          <a:noFill/>
        </p:spPr>
        <p:txBody>
          <a:bodyPr wrap="square" rtlCol="0">
            <a:spAutoFit/>
          </a:bodyPr>
          <a:lstStyle/>
          <a:p>
            <a:pPr algn="ctr"/>
            <a:r>
              <a:rPr lang="en-US" sz="1600" b="1" dirty="0">
                <a:solidFill>
                  <a:schemeClr val="accent3">
                    <a:lumMod val="75000"/>
                  </a:schemeClr>
                </a:solidFill>
              </a:rPr>
              <a:t>$1000</a:t>
            </a:r>
            <a:endParaRPr lang="en-AU" sz="1600" b="1" dirty="0">
              <a:solidFill>
                <a:schemeClr val="accent3">
                  <a:lumMod val="75000"/>
                </a:schemeClr>
              </a:solidFill>
            </a:endParaRPr>
          </a:p>
        </p:txBody>
      </p:sp>
      <p:sp>
        <p:nvSpPr>
          <p:cNvPr id="21" name="TextBox 20"/>
          <p:cNvSpPr txBox="1"/>
          <p:nvPr/>
        </p:nvSpPr>
        <p:spPr>
          <a:xfrm>
            <a:off x="8920436" y="3281904"/>
            <a:ext cx="864096" cy="338554"/>
          </a:xfrm>
          <a:prstGeom prst="rect">
            <a:avLst/>
          </a:prstGeom>
          <a:noFill/>
        </p:spPr>
        <p:txBody>
          <a:bodyPr wrap="square" rtlCol="0">
            <a:spAutoFit/>
          </a:bodyPr>
          <a:lstStyle/>
          <a:p>
            <a:pPr algn="ctr"/>
            <a:r>
              <a:rPr lang="en-US" sz="1600" b="1" dirty="0">
                <a:solidFill>
                  <a:schemeClr val="accent2">
                    <a:lumMod val="75000"/>
                  </a:schemeClr>
                </a:solidFill>
              </a:rPr>
              <a:t>$1210</a:t>
            </a:r>
            <a:endParaRPr lang="en-AU" sz="1600" b="1" dirty="0">
              <a:solidFill>
                <a:schemeClr val="accent2">
                  <a:lumMod val="75000"/>
                </a:schemeClr>
              </a:solidFill>
            </a:endParaRPr>
          </a:p>
        </p:txBody>
      </p:sp>
      <p:sp>
        <p:nvSpPr>
          <p:cNvPr id="23" name="Rectangle 22"/>
          <p:cNvSpPr/>
          <p:nvPr/>
        </p:nvSpPr>
        <p:spPr>
          <a:xfrm>
            <a:off x="1935660" y="2201784"/>
            <a:ext cx="7992888" cy="187220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TextBox 23"/>
          <p:cNvSpPr txBox="1"/>
          <p:nvPr/>
        </p:nvSpPr>
        <p:spPr>
          <a:xfrm>
            <a:off x="2023076" y="2336508"/>
            <a:ext cx="748923" cy="369332"/>
          </a:xfrm>
          <a:prstGeom prst="rect">
            <a:avLst/>
          </a:prstGeom>
          <a:noFill/>
        </p:spPr>
        <p:txBody>
          <a:bodyPr wrap="none" rtlCol="0">
            <a:spAutoFit/>
          </a:bodyPr>
          <a:lstStyle/>
          <a:p>
            <a:r>
              <a:rPr lang="en-US" dirty="0"/>
              <a:t>years</a:t>
            </a:r>
            <a:endParaRPr lang="en-AU" dirty="0"/>
          </a:p>
        </p:txBody>
      </p:sp>
      <p:cxnSp>
        <p:nvCxnSpPr>
          <p:cNvPr id="5" name="Straight Arrow Connector 4"/>
          <p:cNvCxnSpPr>
            <a:stCxn id="18" idx="3"/>
            <a:endCxn id="27" idx="1"/>
          </p:cNvCxnSpPr>
          <p:nvPr/>
        </p:nvCxnSpPr>
        <p:spPr>
          <a:xfrm>
            <a:off x="3375820" y="3451181"/>
            <a:ext cx="23402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716080" y="3281904"/>
            <a:ext cx="864096" cy="338554"/>
          </a:xfrm>
          <a:prstGeom prst="rect">
            <a:avLst/>
          </a:prstGeom>
          <a:noFill/>
        </p:spPr>
        <p:txBody>
          <a:bodyPr wrap="square" rtlCol="0">
            <a:spAutoFit/>
          </a:bodyPr>
          <a:lstStyle/>
          <a:p>
            <a:pPr algn="ctr"/>
            <a:r>
              <a:rPr lang="en-US" sz="1600" b="1" dirty="0">
                <a:solidFill>
                  <a:schemeClr val="accent5">
                    <a:lumMod val="75000"/>
                  </a:schemeClr>
                </a:solidFill>
              </a:rPr>
              <a:t>$1100</a:t>
            </a:r>
            <a:endParaRPr lang="en-AU" sz="1600" b="1" dirty="0">
              <a:solidFill>
                <a:schemeClr val="accent5">
                  <a:lumMod val="75000"/>
                </a:schemeClr>
              </a:solidFill>
            </a:endParaRPr>
          </a:p>
        </p:txBody>
      </p:sp>
      <p:cxnSp>
        <p:nvCxnSpPr>
          <p:cNvPr id="29" name="Straight Arrow Connector 28"/>
          <p:cNvCxnSpPr>
            <a:stCxn id="27" idx="3"/>
            <a:endCxn id="21" idx="1"/>
          </p:cNvCxnSpPr>
          <p:nvPr/>
        </p:nvCxnSpPr>
        <p:spPr>
          <a:xfrm>
            <a:off x="6580176" y="3451181"/>
            <a:ext cx="23402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129009" y="3513211"/>
            <a:ext cx="833883" cy="369332"/>
          </a:xfrm>
          <a:prstGeom prst="rect">
            <a:avLst/>
          </a:prstGeom>
          <a:noFill/>
        </p:spPr>
        <p:txBody>
          <a:bodyPr wrap="none" rtlCol="0">
            <a:spAutoFit/>
          </a:bodyPr>
          <a:lstStyle/>
          <a:p>
            <a:r>
              <a:rPr lang="en-AU" dirty="0"/>
              <a:t>× 1.10</a:t>
            </a:r>
            <a:endParaRPr lang="en-AU" dirty="0"/>
          </a:p>
        </p:txBody>
      </p:sp>
      <p:sp>
        <p:nvSpPr>
          <p:cNvPr id="33" name="TextBox 32"/>
          <p:cNvSpPr txBox="1"/>
          <p:nvPr/>
        </p:nvSpPr>
        <p:spPr>
          <a:xfrm>
            <a:off x="7333365" y="3511202"/>
            <a:ext cx="833883" cy="369332"/>
          </a:xfrm>
          <a:prstGeom prst="rect">
            <a:avLst/>
          </a:prstGeom>
          <a:noFill/>
        </p:spPr>
        <p:txBody>
          <a:bodyPr wrap="none" rtlCol="0">
            <a:spAutoFit/>
          </a:bodyPr>
          <a:lstStyle/>
          <a:p>
            <a:r>
              <a:rPr lang="en-AU" dirty="0"/>
              <a:t>× 1.10</a:t>
            </a:r>
            <a:endParaRPr lang="en-AU" dirty="0"/>
          </a:p>
        </p:txBody>
      </p:sp>
      <p:pic>
        <p:nvPicPr>
          <p:cNvPr id="4" name="Picture 3"/>
          <p:cNvPicPr>
            <a:picLocks noChangeAspect="1"/>
          </p:cNvPicPr>
          <p:nvPr/>
        </p:nvPicPr>
        <p:blipFill>
          <a:blip r:embed="rId1">
            <a:grayscl/>
          </a:blip>
          <a:stretch>
            <a:fillRect/>
          </a:stretch>
        </p:blipFill>
        <p:spPr>
          <a:xfrm>
            <a:off x="2569195" y="4700579"/>
            <a:ext cx="7090186" cy="953595"/>
          </a:xfrm>
          <a:prstGeom prst="rect">
            <a:avLst/>
          </a:prstGeom>
        </p:spPr>
      </p:pic>
      <p:sp>
        <p:nvSpPr>
          <p:cNvPr id="17" name="Footer Placeholder 16"/>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31">
                                            <p:txEl>
                                              <p:pRg st="0" end="0"/>
                                            </p:txEl>
                                          </p:spTgt>
                                        </p:tgtEl>
                                        <p:attrNameLst>
                                          <p:attrName>style.visibility</p:attrName>
                                        </p:attrNameLst>
                                      </p:cBhvr>
                                      <p:to>
                                        <p:strVal val="visible"/>
                                      </p:to>
                                    </p:set>
                                    <p:animEffect transition="in" filter="dissolve">
                                      <p:cBhvr>
                                        <p:cTn id="7" dur="1000"/>
                                        <p:tgtEl>
                                          <p:spTgt spid="10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childTnLst>
                          </p:cTn>
                        </p:par>
                        <p:par>
                          <p:cTn id="30" fill="hold">
                            <p:stCondLst>
                              <p:cond delay="500"/>
                            </p:stCondLst>
                            <p:childTnLst>
                              <p:par>
                                <p:cTn id="31" presetID="10" presetClass="entr" presetSubtype="0" fill="hold" grpId="0" nodeType="afterEffect">
                                  <p:stCondLst>
                                    <p:cond delay="100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500"/>
                                        <p:tgtEl>
                                          <p:spTgt spid="2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00"/>
                            </p:stCondLst>
                            <p:childTnLst>
                              <p:par>
                                <p:cTn id="43" presetID="10" presetClass="entr" presetSubtype="0" fill="hold" grpId="0" nodeType="afterEffect">
                                  <p:stCondLst>
                                    <p:cond delay="100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031">
                                            <p:txEl>
                                              <p:pRg st="5" end="5"/>
                                            </p:txEl>
                                          </p:spTgt>
                                        </p:tgtEl>
                                        <p:attrNameLst>
                                          <p:attrName>style.visibility</p:attrName>
                                        </p:attrNameLst>
                                      </p:cBhvr>
                                      <p:to>
                                        <p:strVal val="visible"/>
                                      </p:to>
                                    </p:set>
                                    <p:animEffect transition="in" filter="dissolve">
                                      <p:cBhvr>
                                        <p:cTn id="50" dur="1000"/>
                                        <p:tgtEl>
                                          <p:spTgt spid="10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 grpId="0" build="p"/>
      <p:bldP spid="18" grpId="0"/>
      <p:bldP spid="21" grpId="0"/>
      <p:bldP spid="23" grpId="0"/>
      <p:bldP spid="24" grpId="0"/>
      <p:bldP spid="27" grpId="0"/>
      <p:bldP spid="26"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4" name="Rectangle 10"/>
          <p:cNvSpPr>
            <a:spLocks noGrp="1" noChangeArrowheads="1"/>
          </p:cNvSpPr>
          <p:nvPr>
            <p:ph type="title"/>
          </p:nvPr>
        </p:nvSpPr>
        <p:spPr/>
        <p:txBody>
          <a:bodyPr/>
          <a:lstStyle/>
          <a:p>
            <a:r>
              <a:rPr lang="en-US" dirty="0"/>
              <a:t>Example</a:t>
            </a:r>
            <a:endParaRPr lang="en-US" dirty="0"/>
          </a:p>
        </p:txBody>
      </p:sp>
      <p:sp>
        <p:nvSpPr>
          <p:cNvPr id="61445" name="Rectangle 11"/>
          <p:cNvSpPr>
            <a:spLocks noGrp="1" noChangeArrowheads="1"/>
          </p:cNvSpPr>
          <p:nvPr>
            <p:ph idx="1"/>
          </p:nvPr>
        </p:nvSpPr>
        <p:spPr/>
        <p:txBody>
          <a:bodyPr/>
          <a:lstStyle/>
          <a:p>
            <a:pPr marL="0" indent="0">
              <a:buNone/>
            </a:pPr>
            <a:r>
              <a:rPr lang="en-US" dirty="0"/>
              <a:t>Suppose you have a choice between receiving $5,000 today or $10,000 in five years. You believe you can earn 10% on the $5,000 today, but want to know what the $5,000 will be worth in five years. Use the formula FV=PV(1+r</a:t>
            </a:r>
            <a:r>
              <a:rPr lang="en-US" dirty="0" smtClean="0"/>
              <a:t>)^n</a:t>
            </a:r>
            <a:r>
              <a:rPr lang="en-US" dirty="0"/>
              <a:t>. Which of these is </a:t>
            </a:r>
            <a:r>
              <a:rPr lang="en-US" b="1" dirty="0"/>
              <a:t>wrong</a:t>
            </a:r>
            <a:r>
              <a:rPr lang="en-US" dirty="0"/>
              <a:t>?</a:t>
            </a:r>
            <a:endParaRPr lang="en-US" dirty="0"/>
          </a:p>
          <a:p>
            <a:pPr marL="457200" indent="-457200">
              <a:buAutoNum type="alphaUcPeriod"/>
            </a:pPr>
            <a:r>
              <a:rPr lang="en-US" dirty="0"/>
              <a:t>PV=5000</a:t>
            </a:r>
            <a:endParaRPr lang="en-US" dirty="0"/>
          </a:p>
          <a:p>
            <a:pPr marL="457200" indent="-457200">
              <a:buAutoNum type="alphaUcPeriod"/>
            </a:pPr>
            <a:r>
              <a:rPr lang="en-US" dirty="0"/>
              <a:t>n=5</a:t>
            </a:r>
            <a:endParaRPr lang="en-US" dirty="0"/>
          </a:p>
          <a:p>
            <a:pPr marL="457200" indent="-457200">
              <a:buAutoNum type="alphaUcPeriod"/>
            </a:pPr>
            <a:r>
              <a:rPr lang="en-US" dirty="0" smtClean="0"/>
              <a:t>FV=10000</a:t>
            </a:r>
            <a:endParaRPr lang="en-US" dirty="0"/>
          </a:p>
          <a:p>
            <a:pPr marL="457200" indent="-457200">
              <a:buAutoNum type="alphaUcPeriod"/>
            </a:pPr>
            <a:r>
              <a:rPr lang="en-US" dirty="0"/>
              <a:t>r=0.10</a:t>
            </a:r>
            <a:endParaRPr lang="en-US" dirty="0"/>
          </a:p>
        </p:txBody>
      </p:sp>
      <p:sp>
        <p:nvSpPr>
          <p:cNvPr id="6" name="Footer Placeholder 5"/>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a:t>
            </a:r>
            <a:endParaRPr lang="en-AU" dirty="0"/>
          </a:p>
        </p:txBody>
      </p:sp>
      <p:sp>
        <p:nvSpPr>
          <p:cNvPr id="70" name="Content Placeholder 69"/>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pPr>
              <a:buFont typeface="Wingdings" panose="05000000000000000000" pitchFamily="2" charset="2"/>
              <a:buChar char="ü"/>
            </a:pPr>
            <a:r>
              <a:rPr lang="en-US" dirty="0"/>
              <a:t>$5,000 today is worth $8,053 in 5 years</a:t>
            </a:r>
            <a:endParaRPr lang="en-AU" dirty="0"/>
          </a:p>
          <a:p>
            <a:pPr>
              <a:buFont typeface="Wingdings" panose="05000000000000000000" pitchFamily="2" charset="2"/>
              <a:buChar char="ü"/>
            </a:pPr>
            <a:r>
              <a:rPr lang="en-US" dirty="0"/>
              <a:t>Better off taking $10,000 in 5 years</a:t>
            </a:r>
            <a:endParaRPr lang="en-AU" dirty="0"/>
          </a:p>
        </p:txBody>
      </p:sp>
      <p:grpSp>
        <p:nvGrpSpPr>
          <p:cNvPr id="22" name="Group 21"/>
          <p:cNvGrpSpPr/>
          <p:nvPr/>
        </p:nvGrpSpPr>
        <p:grpSpPr bwMode="auto">
          <a:xfrm>
            <a:off x="2855640" y="1959213"/>
            <a:ext cx="6264696" cy="351656"/>
            <a:chOff x="1331640" y="1988840"/>
            <a:chExt cx="6264696" cy="351656"/>
          </a:xfrm>
        </p:grpSpPr>
        <p:cxnSp>
          <p:nvCxnSpPr>
            <p:cNvPr id="8" name="Straight Connector 7"/>
            <p:cNvCxnSpPr/>
            <p:nvPr/>
          </p:nvCxnSpPr>
          <p:spPr bwMode="auto">
            <a:xfrm>
              <a:off x="1331640" y="2164668"/>
              <a:ext cx="6264696"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9" name="Straight Connector 8"/>
            <p:cNvCxnSpPr/>
            <p:nvPr/>
          </p:nvCxnSpPr>
          <p:spPr bwMode="auto">
            <a:xfrm>
              <a:off x="1331640" y="1988840"/>
              <a:ext cx="0" cy="351656"/>
            </a:xfrm>
            <a:prstGeom prst="line">
              <a:avLst/>
            </a:prstGeom>
          </p:spPr>
          <p:style>
            <a:lnRef idx="2">
              <a:schemeClr val="accent5"/>
            </a:lnRef>
            <a:fillRef idx="0">
              <a:schemeClr val="accent5"/>
            </a:fillRef>
            <a:effectRef idx="1">
              <a:schemeClr val="accent5"/>
            </a:effectRef>
            <a:fontRef idx="minor">
              <a:schemeClr val="tx1"/>
            </a:fontRef>
          </p:style>
        </p:cxnSp>
        <p:cxnSp>
          <p:nvCxnSpPr>
            <p:cNvPr id="11" name="Straight Connector 10"/>
            <p:cNvCxnSpPr/>
            <p:nvPr/>
          </p:nvCxnSpPr>
          <p:spPr bwMode="auto">
            <a:xfrm>
              <a:off x="2584579" y="1988840"/>
              <a:ext cx="0" cy="351656"/>
            </a:xfrm>
            <a:prstGeom prst="line">
              <a:avLst/>
            </a:prstGeom>
          </p:spPr>
          <p:style>
            <a:lnRef idx="2">
              <a:schemeClr val="accent5"/>
            </a:lnRef>
            <a:fillRef idx="0">
              <a:schemeClr val="accent5"/>
            </a:fillRef>
            <a:effectRef idx="1">
              <a:schemeClr val="accent5"/>
            </a:effectRef>
            <a:fontRef idx="minor">
              <a:schemeClr val="tx1"/>
            </a:fontRef>
          </p:style>
        </p:cxnSp>
        <p:cxnSp>
          <p:nvCxnSpPr>
            <p:cNvPr id="12" name="Straight Connector 11"/>
            <p:cNvCxnSpPr/>
            <p:nvPr/>
          </p:nvCxnSpPr>
          <p:spPr bwMode="auto">
            <a:xfrm>
              <a:off x="3837518" y="1988840"/>
              <a:ext cx="0" cy="351656"/>
            </a:xfrm>
            <a:prstGeom prst="line">
              <a:avLst/>
            </a:prstGeom>
          </p:spPr>
          <p:style>
            <a:lnRef idx="2">
              <a:schemeClr val="accent5"/>
            </a:lnRef>
            <a:fillRef idx="0">
              <a:schemeClr val="accent5"/>
            </a:fillRef>
            <a:effectRef idx="1">
              <a:schemeClr val="accent5"/>
            </a:effectRef>
            <a:fontRef idx="minor">
              <a:schemeClr val="tx1"/>
            </a:fontRef>
          </p:style>
        </p:cxnSp>
        <p:cxnSp>
          <p:nvCxnSpPr>
            <p:cNvPr id="13" name="Straight Connector 12"/>
            <p:cNvCxnSpPr/>
            <p:nvPr/>
          </p:nvCxnSpPr>
          <p:spPr bwMode="auto">
            <a:xfrm>
              <a:off x="5090457" y="1988840"/>
              <a:ext cx="0" cy="351656"/>
            </a:xfrm>
            <a:prstGeom prst="line">
              <a:avLst/>
            </a:prstGeom>
          </p:spPr>
          <p:style>
            <a:lnRef idx="2">
              <a:schemeClr val="accent5"/>
            </a:lnRef>
            <a:fillRef idx="0">
              <a:schemeClr val="accent5"/>
            </a:fillRef>
            <a:effectRef idx="1">
              <a:schemeClr val="accent5"/>
            </a:effectRef>
            <a:fontRef idx="minor">
              <a:schemeClr val="tx1"/>
            </a:fontRef>
          </p:style>
        </p:cxnSp>
        <p:cxnSp>
          <p:nvCxnSpPr>
            <p:cNvPr id="14" name="Straight Connector 13"/>
            <p:cNvCxnSpPr/>
            <p:nvPr/>
          </p:nvCxnSpPr>
          <p:spPr bwMode="auto">
            <a:xfrm>
              <a:off x="6343396" y="1988840"/>
              <a:ext cx="0" cy="351656"/>
            </a:xfrm>
            <a:prstGeom prst="line">
              <a:avLst/>
            </a:prstGeom>
          </p:spPr>
          <p:style>
            <a:lnRef idx="2">
              <a:schemeClr val="accent5"/>
            </a:lnRef>
            <a:fillRef idx="0">
              <a:schemeClr val="accent5"/>
            </a:fillRef>
            <a:effectRef idx="1">
              <a:schemeClr val="accent5"/>
            </a:effectRef>
            <a:fontRef idx="minor">
              <a:schemeClr val="tx1"/>
            </a:fontRef>
          </p:style>
        </p:cxnSp>
        <p:cxnSp>
          <p:nvCxnSpPr>
            <p:cNvPr id="15" name="Straight Connector 14"/>
            <p:cNvCxnSpPr/>
            <p:nvPr/>
          </p:nvCxnSpPr>
          <p:spPr bwMode="auto">
            <a:xfrm>
              <a:off x="7596336" y="1988840"/>
              <a:ext cx="0" cy="351656"/>
            </a:xfrm>
            <a:prstGeom prst="line">
              <a:avLst/>
            </a:prstGeom>
          </p:spPr>
          <p:style>
            <a:lnRef idx="2">
              <a:schemeClr val="accent5"/>
            </a:lnRef>
            <a:fillRef idx="0">
              <a:schemeClr val="accent5"/>
            </a:fillRef>
            <a:effectRef idx="1">
              <a:schemeClr val="accent5"/>
            </a:effectRef>
            <a:fontRef idx="minor">
              <a:schemeClr val="tx1"/>
            </a:fontRef>
          </p:style>
        </p:cxnSp>
      </p:grpSp>
      <p:sp>
        <p:nvSpPr>
          <p:cNvPr id="16" name="TextBox 15"/>
          <p:cNvSpPr txBox="1"/>
          <p:nvPr/>
        </p:nvSpPr>
        <p:spPr bwMode="auto">
          <a:xfrm>
            <a:off x="2695179" y="1628800"/>
            <a:ext cx="320922" cy="369332"/>
          </a:xfrm>
          <a:prstGeom prst="rect">
            <a:avLst/>
          </a:prstGeom>
          <a:noFill/>
        </p:spPr>
        <p:txBody>
          <a:bodyPr wrap="none" rtlCol="0">
            <a:spAutoFit/>
          </a:bodyPr>
          <a:lstStyle/>
          <a:p>
            <a:pPr algn="ctr"/>
            <a:r>
              <a:rPr lang="en-US" dirty="0">
                <a:solidFill>
                  <a:schemeClr val="accent5">
                    <a:lumMod val="75000"/>
                  </a:schemeClr>
                </a:solidFill>
              </a:rPr>
              <a:t>0</a:t>
            </a:r>
            <a:endParaRPr lang="en-AU" dirty="0">
              <a:solidFill>
                <a:schemeClr val="accent5">
                  <a:lumMod val="75000"/>
                </a:schemeClr>
              </a:solidFill>
            </a:endParaRPr>
          </a:p>
        </p:txBody>
      </p:sp>
      <p:sp>
        <p:nvSpPr>
          <p:cNvPr id="17" name="TextBox 16"/>
          <p:cNvSpPr txBox="1"/>
          <p:nvPr/>
        </p:nvSpPr>
        <p:spPr bwMode="auto">
          <a:xfrm>
            <a:off x="5201581" y="1628800"/>
            <a:ext cx="320922" cy="369332"/>
          </a:xfrm>
          <a:prstGeom prst="rect">
            <a:avLst/>
          </a:prstGeom>
          <a:noFill/>
        </p:spPr>
        <p:txBody>
          <a:bodyPr wrap="none" rtlCol="0">
            <a:spAutoFit/>
          </a:bodyPr>
          <a:lstStyle/>
          <a:p>
            <a:pPr algn="ctr"/>
            <a:r>
              <a:rPr lang="en-US" dirty="0">
                <a:solidFill>
                  <a:schemeClr val="accent5">
                    <a:lumMod val="75000"/>
                  </a:schemeClr>
                </a:solidFill>
              </a:rPr>
              <a:t>2</a:t>
            </a:r>
            <a:endParaRPr lang="en-AU" dirty="0">
              <a:solidFill>
                <a:schemeClr val="accent5">
                  <a:lumMod val="75000"/>
                </a:schemeClr>
              </a:solidFill>
            </a:endParaRPr>
          </a:p>
        </p:txBody>
      </p:sp>
      <p:sp>
        <p:nvSpPr>
          <p:cNvPr id="18" name="TextBox 17"/>
          <p:cNvSpPr txBox="1"/>
          <p:nvPr/>
        </p:nvSpPr>
        <p:spPr bwMode="auto">
          <a:xfrm>
            <a:off x="6454782" y="1628800"/>
            <a:ext cx="320922" cy="369332"/>
          </a:xfrm>
          <a:prstGeom prst="rect">
            <a:avLst/>
          </a:prstGeom>
          <a:noFill/>
        </p:spPr>
        <p:txBody>
          <a:bodyPr wrap="none" rtlCol="0">
            <a:spAutoFit/>
          </a:bodyPr>
          <a:lstStyle/>
          <a:p>
            <a:pPr algn="ctr"/>
            <a:r>
              <a:rPr lang="en-US" dirty="0">
                <a:solidFill>
                  <a:schemeClr val="accent5">
                    <a:lumMod val="75000"/>
                  </a:schemeClr>
                </a:solidFill>
              </a:rPr>
              <a:t>3</a:t>
            </a:r>
            <a:endParaRPr lang="en-AU" dirty="0">
              <a:solidFill>
                <a:schemeClr val="accent5">
                  <a:lumMod val="75000"/>
                </a:schemeClr>
              </a:solidFill>
            </a:endParaRPr>
          </a:p>
        </p:txBody>
      </p:sp>
      <p:sp>
        <p:nvSpPr>
          <p:cNvPr id="19" name="TextBox 18"/>
          <p:cNvSpPr txBox="1"/>
          <p:nvPr/>
        </p:nvSpPr>
        <p:spPr bwMode="auto">
          <a:xfrm>
            <a:off x="7707983" y="1628800"/>
            <a:ext cx="320922" cy="369332"/>
          </a:xfrm>
          <a:prstGeom prst="rect">
            <a:avLst/>
          </a:prstGeom>
          <a:noFill/>
        </p:spPr>
        <p:txBody>
          <a:bodyPr wrap="none" rtlCol="0">
            <a:spAutoFit/>
          </a:bodyPr>
          <a:lstStyle/>
          <a:p>
            <a:pPr algn="ctr"/>
            <a:r>
              <a:rPr lang="en-US" dirty="0">
                <a:solidFill>
                  <a:schemeClr val="accent5">
                    <a:lumMod val="75000"/>
                  </a:schemeClr>
                </a:solidFill>
              </a:rPr>
              <a:t>4</a:t>
            </a:r>
            <a:endParaRPr lang="en-AU" dirty="0">
              <a:solidFill>
                <a:schemeClr val="accent5">
                  <a:lumMod val="75000"/>
                </a:schemeClr>
              </a:solidFill>
            </a:endParaRPr>
          </a:p>
        </p:txBody>
      </p:sp>
      <p:sp>
        <p:nvSpPr>
          <p:cNvPr id="20" name="TextBox 19"/>
          <p:cNvSpPr txBox="1"/>
          <p:nvPr/>
        </p:nvSpPr>
        <p:spPr bwMode="auto">
          <a:xfrm>
            <a:off x="3952389" y="1628800"/>
            <a:ext cx="312907" cy="369332"/>
          </a:xfrm>
          <a:prstGeom prst="rect">
            <a:avLst/>
          </a:prstGeom>
          <a:noFill/>
        </p:spPr>
        <p:txBody>
          <a:bodyPr wrap="none" rtlCol="0">
            <a:spAutoFit/>
          </a:bodyPr>
          <a:lstStyle/>
          <a:p>
            <a:pPr algn="ctr"/>
            <a:r>
              <a:rPr lang="en-US" dirty="0">
                <a:solidFill>
                  <a:schemeClr val="accent5">
                    <a:lumMod val="75000"/>
                  </a:schemeClr>
                </a:solidFill>
              </a:rPr>
              <a:t>1</a:t>
            </a:r>
            <a:endParaRPr lang="en-AU" dirty="0">
              <a:solidFill>
                <a:schemeClr val="accent5">
                  <a:lumMod val="75000"/>
                </a:schemeClr>
              </a:solidFill>
            </a:endParaRPr>
          </a:p>
        </p:txBody>
      </p:sp>
      <p:sp>
        <p:nvSpPr>
          <p:cNvPr id="21" name="TextBox 20"/>
          <p:cNvSpPr txBox="1"/>
          <p:nvPr/>
        </p:nvSpPr>
        <p:spPr bwMode="auto">
          <a:xfrm>
            <a:off x="8961186" y="1628800"/>
            <a:ext cx="320922" cy="369332"/>
          </a:xfrm>
          <a:prstGeom prst="rect">
            <a:avLst/>
          </a:prstGeom>
          <a:noFill/>
        </p:spPr>
        <p:txBody>
          <a:bodyPr wrap="none" rtlCol="0">
            <a:spAutoFit/>
          </a:bodyPr>
          <a:lstStyle/>
          <a:p>
            <a:pPr algn="ctr"/>
            <a:r>
              <a:rPr lang="en-US" dirty="0">
                <a:solidFill>
                  <a:schemeClr val="accent5">
                    <a:lumMod val="75000"/>
                  </a:schemeClr>
                </a:solidFill>
              </a:rPr>
              <a:t>5</a:t>
            </a:r>
            <a:endParaRPr lang="en-AU" dirty="0">
              <a:solidFill>
                <a:schemeClr val="accent5">
                  <a:lumMod val="75000"/>
                </a:schemeClr>
              </a:solidFill>
            </a:endParaRPr>
          </a:p>
        </p:txBody>
      </p:sp>
      <p:sp>
        <p:nvSpPr>
          <p:cNvPr id="23" name="TextBox 22"/>
          <p:cNvSpPr txBox="1"/>
          <p:nvPr/>
        </p:nvSpPr>
        <p:spPr bwMode="auto">
          <a:xfrm>
            <a:off x="2459174" y="2463269"/>
            <a:ext cx="838692" cy="338554"/>
          </a:xfrm>
          <a:prstGeom prst="rect">
            <a:avLst/>
          </a:prstGeom>
          <a:noFill/>
        </p:spPr>
        <p:txBody>
          <a:bodyPr wrap="none" rtlCol="0">
            <a:spAutoFit/>
          </a:bodyPr>
          <a:lstStyle/>
          <a:p>
            <a:pPr algn="ctr"/>
            <a:r>
              <a:rPr lang="en-US" sz="1600" dirty="0">
                <a:solidFill>
                  <a:schemeClr val="accent1">
                    <a:lumMod val="50000"/>
                  </a:schemeClr>
                </a:solidFill>
              </a:rPr>
              <a:t>$5,000</a:t>
            </a:r>
            <a:endParaRPr lang="en-AU" sz="1600" dirty="0">
              <a:solidFill>
                <a:schemeClr val="accent1">
                  <a:lumMod val="50000"/>
                </a:schemeClr>
              </a:solidFill>
            </a:endParaRPr>
          </a:p>
        </p:txBody>
      </p:sp>
      <p:sp>
        <p:nvSpPr>
          <p:cNvPr id="24" name="TextBox 23"/>
          <p:cNvSpPr txBox="1"/>
          <p:nvPr/>
        </p:nvSpPr>
        <p:spPr bwMode="auto">
          <a:xfrm>
            <a:off x="3711102" y="2463269"/>
            <a:ext cx="838692" cy="338554"/>
          </a:xfrm>
          <a:prstGeom prst="rect">
            <a:avLst/>
          </a:prstGeom>
          <a:noFill/>
        </p:spPr>
        <p:txBody>
          <a:bodyPr wrap="none" rtlCol="0">
            <a:spAutoFit/>
          </a:bodyPr>
          <a:lstStyle/>
          <a:p>
            <a:pPr algn="ctr"/>
            <a:r>
              <a:rPr lang="en-US" sz="1600" dirty="0">
                <a:solidFill>
                  <a:schemeClr val="accent5">
                    <a:lumMod val="75000"/>
                  </a:schemeClr>
                </a:solidFill>
              </a:rPr>
              <a:t>$5,500</a:t>
            </a:r>
            <a:endParaRPr lang="en-AU" sz="1600" dirty="0">
              <a:solidFill>
                <a:schemeClr val="accent5">
                  <a:lumMod val="75000"/>
                </a:schemeClr>
              </a:solidFill>
            </a:endParaRPr>
          </a:p>
        </p:txBody>
      </p:sp>
      <p:sp>
        <p:nvSpPr>
          <p:cNvPr id="25" name="TextBox 24"/>
          <p:cNvSpPr txBox="1"/>
          <p:nvPr/>
        </p:nvSpPr>
        <p:spPr bwMode="auto">
          <a:xfrm>
            <a:off x="4964634" y="2463269"/>
            <a:ext cx="835486" cy="338554"/>
          </a:xfrm>
          <a:prstGeom prst="rect">
            <a:avLst/>
          </a:prstGeom>
          <a:noFill/>
        </p:spPr>
        <p:txBody>
          <a:bodyPr wrap="none" rtlCol="0">
            <a:spAutoFit/>
          </a:bodyPr>
          <a:lstStyle/>
          <a:p>
            <a:pPr algn="ctr"/>
            <a:r>
              <a:rPr lang="en-US" sz="1600" dirty="0">
                <a:solidFill>
                  <a:schemeClr val="accent5">
                    <a:lumMod val="75000"/>
                  </a:schemeClr>
                </a:solidFill>
              </a:rPr>
              <a:t>$6,050</a:t>
            </a:r>
            <a:endParaRPr lang="en-AU" sz="1600" dirty="0">
              <a:solidFill>
                <a:schemeClr val="accent5">
                  <a:lumMod val="75000"/>
                </a:schemeClr>
              </a:solidFill>
            </a:endParaRPr>
          </a:p>
        </p:txBody>
      </p:sp>
      <p:sp>
        <p:nvSpPr>
          <p:cNvPr id="26" name="TextBox 25"/>
          <p:cNvSpPr txBox="1"/>
          <p:nvPr/>
        </p:nvSpPr>
        <p:spPr bwMode="auto">
          <a:xfrm>
            <a:off x="6219769" y="2463269"/>
            <a:ext cx="829073" cy="338554"/>
          </a:xfrm>
          <a:prstGeom prst="rect">
            <a:avLst/>
          </a:prstGeom>
          <a:noFill/>
        </p:spPr>
        <p:txBody>
          <a:bodyPr wrap="none" rtlCol="0">
            <a:spAutoFit/>
          </a:bodyPr>
          <a:lstStyle/>
          <a:p>
            <a:pPr algn="ctr"/>
            <a:r>
              <a:rPr lang="en-US" sz="1600" dirty="0">
                <a:solidFill>
                  <a:schemeClr val="accent5">
                    <a:lumMod val="75000"/>
                  </a:schemeClr>
                </a:solidFill>
              </a:rPr>
              <a:t>$6,655</a:t>
            </a:r>
            <a:endParaRPr lang="en-AU" sz="1600" dirty="0">
              <a:solidFill>
                <a:schemeClr val="accent5">
                  <a:lumMod val="75000"/>
                </a:schemeClr>
              </a:solidFill>
            </a:endParaRPr>
          </a:p>
        </p:txBody>
      </p:sp>
      <p:sp>
        <p:nvSpPr>
          <p:cNvPr id="27" name="TextBox 26"/>
          <p:cNvSpPr txBox="1"/>
          <p:nvPr/>
        </p:nvSpPr>
        <p:spPr bwMode="auto">
          <a:xfrm>
            <a:off x="7480513" y="2463269"/>
            <a:ext cx="811441" cy="338554"/>
          </a:xfrm>
          <a:prstGeom prst="rect">
            <a:avLst/>
          </a:prstGeom>
          <a:noFill/>
        </p:spPr>
        <p:txBody>
          <a:bodyPr wrap="none" rtlCol="0">
            <a:spAutoFit/>
          </a:bodyPr>
          <a:lstStyle/>
          <a:p>
            <a:pPr algn="ctr"/>
            <a:r>
              <a:rPr lang="en-US" sz="1600" dirty="0">
                <a:solidFill>
                  <a:schemeClr val="accent5">
                    <a:lumMod val="75000"/>
                  </a:schemeClr>
                </a:solidFill>
              </a:rPr>
              <a:t>$7,321</a:t>
            </a:r>
            <a:endParaRPr lang="en-AU" sz="1600" dirty="0">
              <a:solidFill>
                <a:schemeClr val="accent5">
                  <a:lumMod val="75000"/>
                </a:schemeClr>
              </a:solidFill>
            </a:endParaRPr>
          </a:p>
        </p:txBody>
      </p:sp>
      <p:sp>
        <p:nvSpPr>
          <p:cNvPr id="28" name="TextBox 27"/>
          <p:cNvSpPr txBox="1"/>
          <p:nvPr/>
        </p:nvSpPr>
        <p:spPr bwMode="auto">
          <a:xfrm>
            <a:off x="8699145" y="2463269"/>
            <a:ext cx="832279" cy="338554"/>
          </a:xfrm>
          <a:prstGeom prst="rect">
            <a:avLst/>
          </a:prstGeom>
          <a:noFill/>
        </p:spPr>
        <p:txBody>
          <a:bodyPr wrap="none" rtlCol="0">
            <a:spAutoFit/>
          </a:bodyPr>
          <a:lstStyle/>
          <a:p>
            <a:pPr algn="ctr"/>
            <a:r>
              <a:rPr lang="en-US" sz="1600" dirty="0">
                <a:solidFill>
                  <a:schemeClr val="accent5">
                    <a:lumMod val="75000"/>
                  </a:schemeClr>
                </a:solidFill>
              </a:rPr>
              <a:t>$8,053</a:t>
            </a:r>
            <a:endParaRPr lang="en-AU" sz="1600" dirty="0">
              <a:solidFill>
                <a:schemeClr val="accent5">
                  <a:lumMod val="75000"/>
                </a:schemeClr>
              </a:solidFill>
            </a:endParaRPr>
          </a:p>
        </p:txBody>
      </p:sp>
      <p:grpSp>
        <p:nvGrpSpPr>
          <p:cNvPr id="62" name="Group 61"/>
          <p:cNvGrpSpPr/>
          <p:nvPr/>
        </p:nvGrpSpPr>
        <p:grpSpPr bwMode="auto">
          <a:xfrm>
            <a:off x="2878520" y="2632547"/>
            <a:ext cx="832582" cy="614145"/>
            <a:chOff x="1354520" y="2662173"/>
            <a:chExt cx="832582" cy="614145"/>
          </a:xfrm>
        </p:grpSpPr>
        <p:cxnSp>
          <p:nvCxnSpPr>
            <p:cNvPr id="37" name="Curved Connector 36"/>
            <p:cNvCxnSpPr/>
            <p:nvPr/>
          </p:nvCxnSpPr>
          <p:spPr bwMode="auto">
            <a:xfrm rot="5400000" flipH="1" flipV="1">
              <a:off x="1686172" y="2330521"/>
              <a:ext cx="169277" cy="832582"/>
            </a:xfrm>
            <a:prstGeom prst="curvedConnector4">
              <a:avLst>
                <a:gd name="adj1" fmla="val -135045"/>
                <a:gd name="adj2" fmla="val 75183"/>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bwMode="auto">
            <a:xfrm>
              <a:off x="1513368" y="3014708"/>
              <a:ext cx="540533" cy="261610"/>
            </a:xfrm>
            <a:prstGeom prst="rect">
              <a:avLst/>
            </a:prstGeom>
            <a:noFill/>
          </p:spPr>
          <p:txBody>
            <a:bodyPr wrap="none" rtlCol="0">
              <a:spAutoFit/>
            </a:bodyPr>
            <a:lstStyle/>
            <a:p>
              <a:r>
                <a:rPr lang="en-AU" sz="1100" dirty="0">
                  <a:solidFill>
                    <a:schemeClr val="accent5">
                      <a:lumMod val="75000"/>
                    </a:schemeClr>
                  </a:solidFill>
                </a:rPr>
                <a:t>×1.10</a:t>
              </a:r>
              <a:endParaRPr lang="en-AU" sz="1100" dirty="0">
                <a:solidFill>
                  <a:schemeClr val="accent5">
                    <a:lumMod val="75000"/>
                  </a:schemeClr>
                </a:solidFill>
              </a:endParaRPr>
            </a:p>
          </p:txBody>
        </p:sp>
      </p:grpSp>
      <p:grpSp>
        <p:nvGrpSpPr>
          <p:cNvPr id="63" name="Group 62"/>
          <p:cNvGrpSpPr/>
          <p:nvPr/>
        </p:nvGrpSpPr>
        <p:grpSpPr bwMode="auto">
          <a:xfrm>
            <a:off x="4130448" y="2632547"/>
            <a:ext cx="834186" cy="614145"/>
            <a:chOff x="2606448" y="2662173"/>
            <a:chExt cx="834186" cy="614145"/>
          </a:xfrm>
        </p:grpSpPr>
        <p:cxnSp>
          <p:nvCxnSpPr>
            <p:cNvPr id="45" name="Curved Connector 44"/>
            <p:cNvCxnSpPr/>
            <p:nvPr/>
          </p:nvCxnSpPr>
          <p:spPr bwMode="auto">
            <a:xfrm rot="5400000" flipH="1" flipV="1">
              <a:off x="2938902" y="2329719"/>
              <a:ext cx="169277" cy="834186"/>
            </a:xfrm>
            <a:prstGeom prst="curvedConnector4">
              <a:avLst>
                <a:gd name="adj1" fmla="val -135045"/>
                <a:gd name="adj2" fmla="val 75135"/>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bwMode="auto">
            <a:xfrm>
              <a:off x="2766098" y="3014708"/>
              <a:ext cx="540533" cy="261610"/>
            </a:xfrm>
            <a:prstGeom prst="rect">
              <a:avLst/>
            </a:prstGeom>
            <a:noFill/>
          </p:spPr>
          <p:txBody>
            <a:bodyPr wrap="none" rtlCol="0">
              <a:spAutoFit/>
            </a:bodyPr>
            <a:lstStyle/>
            <a:p>
              <a:r>
                <a:rPr lang="en-AU" sz="1100" dirty="0">
                  <a:solidFill>
                    <a:schemeClr val="accent5">
                      <a:lumMod val="75000"/>
                    </a:schemeClr>
                  </a:solidFill>
                </a:rPr>
                <a:t>×1.10</a:t>
              </a:r>
              <a:endParaRPr lang="en-AU" sz="1100" dirty="0">
                <a:solidFill>
                  <a:schemeClr val="accent5">
                    <a:lumMod val="75000"/>
                  </a:schemeClr>
                </a:solidFill>
              </a:endParaRPr>
            </a:p>
          </p:txBody>
        </p:sp>
      </p:grpSp>
      <p:grpSp>
        <p:nvGrpSpPr>
          <p:cNvPr id="64" name="Group 63"/>
          <p:cNvGrpSpPr/>
          <p:nvPr/>
        </p:nvGrpSpPr>
        <p:grpSpPr bwMode="auto">
          <a:xfrm>
            <a:off x="5382377" y="2632547"/>
            <a:ext cx="837391" cy="614145"/>
            <a:chOff x="3858376" y="2662173"/>
            <a:chExt cx="837391" cy="614145"/>
          </a:xfrm>
        </p:grpSpPr>
        <p:sp>
          <p:nvSpPr>
            <p:cNvPr id="50" name="TextBox 49"/>
            <p:cNvSpPr txBox="1"/>
            <p:nvPr/>
          </p:nvSpPr>
          <p:spPr bwMode="auto">
            <a:xfrm>
              <a:off x="4019629" y="3014708"/>
              <a:ext cx="540533" cy="261610"/>
            </a:xfrm>
            <a:prstGeom prst="rect">
              <a:avLst/>
            </a:prstGeom>
            <a:noFill/>
          </p:spPr>
          <p:txBody>
            <a:bodyPr wrap="none" rtlCol="0">
              <a:spAutoFit/>
            </a:bodyPr>
            <a:lstStyle/>
            <a:p>
              <a:r>
                <a:rPr lang="en-AU" sz="1100" dirty="0">
                  <a:solidFill>
                    <a:schemeClr val="accent5">
                      <a:lumMod val="75000"/>
                    </a:schemeClr>
                  </a:solidFill>
                </a:rPr>
                <a:t>×1.10</a:t>
              </a:r>
              <a:endParaRPr lang="en-AU" sz="1100" dirty="0">
                <a:solidFill>
                  <a:schemeClr val="accent5">
                    <a:lumMod val="75000"/>
                  </a:schemeClr>
                </a:solidFill>
              </a:endParaRPr>
            </a:p>
          </p:txBody>
        </p:sp>
        <p:cxnSp>
          <p:nvCxnSpPr>
            <p:cNvPr id="53" name="Curved Connector 52"/>
            <p:cNvCxnSpPr/>
            <p:nvPr/>
          </p:nvCxnSpPr>
          <p:spPr bwMode="auto">
            <a:xfrm rot="5400000" flipH="1" flipV="1">
              <a:off x="4192433" y="2328116"/>
              <a:ext cx="169277" cy="837391"/>
            </a:xfrm>
            <a:prstGeom prst="curvedConnector4">
              <a:avLst>
                <a:gd name="adj1" fmla="val -135045"/>
                <a:gd name="adj2" fmla="val 74943"/>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bwMode="auto">
          <a:xfrm>
            <a:off x="6634305" y="2632547"/>
            <a:ext cx="855023" cy="614145"/>
            <a:chOff x="5110304" y="2662173"/>
            <a:chExt cx="855023" cy="614145"/>
          </a:xfrm>
        </p:grpSpPr>
        <p:sp>
          <p:nvSpPr>
            <p:cNvPr id="51" name="TextBox 50"/>
            <p:cNvSpPr txBox="1"/>
            <p:nvPr/>
          </p:nvSpPr>
          <p:spPr bwMode="auto">
            <a:xfrm>
              <a:off x="5280373" y="3014708"/>
              <a:ext cx="540533" cy="261610"/>
            </a:xfrm>
            <a:prstGeom prst="rect">
              <a:avLst/>
            </a:prstGeom>
            <a:noFill/>
          </p:spPr>
          <p:txBody>
            <a:bodyPr wrap="none" rtlCol="0">
              <a:spAutoFit/>
            </a:bodyPr>
            <a:lstStyle/>
            <a:p>
              <a:r>
                <a:rPr lang="en-AU" sz="1100" dirty="0">
                  <a:solidFill>
                    <a:schemeClr val="accent5">
                      <a:lumMod val="75000"/>
                    </a:schemeClr>
                  </a:solidFill>
                </a:rPr>
                <a:t>×1.10</a:t>
              </a:r>
              <a:endParaRPr lang="en-AU" sz="1100" dirty="0">
                <a:solidFill>
                  <a:schemeClr val="accent5">
                    <a:lumMod val="75000"/>
                  </a:schemeClr>
                </a:solidFill>
              </a:endParaRPr>
            </a:p>
          </p:txBody>
        </p:sp>
        <p:cxnSp>
          <p:nvCxnSpPr>
            <p:cNvPr id="54" name="Curved Connector 53"/>
            <p:cNvCxnSpPr/>
            <p:nvPr/>
          </p:nvCxnSpPr>
          <p:spPr bwMode="auto">
            <a:xfrm rot="5400000" flipH="1" flipV="1">
              <a:off x="5453177" y="2319300"/>
              <a:ext cx="169277" cy="855023"/>
            </a:xfrm>
            <a:prstGeom prst="curvedConnector4">
              <a:avLst>
                <a:gd name="adj1" fmla="val -135045"/>
                <a:gd name="adj2" fmla="val 7424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bwMode="auto">
          <a:xfrm>
            <a:off x="7886232" y="2632547"/>
            <a:ext cx="812912" cy="614145"/>
            <a:chOff x="6362232" y="2662173"/>
            <a:chExt cx="812912" cy="614145"/>
          </a:xfrm>
        </p:grpSpPr>
        <p:sp>
          <p:nvSpPr>
            <p:cNvPr id="52" name="TextBox 51"/>
            <p:cNvSpPr txBox="1"/>
            <p:nvPr/>
          </p:nvSpPr>
          <p:spPr bwMode="auto">
            <a:xfrm>
              <a:off x="6511245" y="3014708"/>
              <a:ext cx="540533" cy="261610"/>
            </a:xfrm>
            <a:prstGeom prst="rect">
              <a:avLst/>
            </a:prstGeom>
            <a:noFill/>
          </p:spPr>
          <p:txBody>
            <a:bodyPr wrap="none" rtlCol="0">
              <a:spAutoFit/>
            </a:bodyPr>
            <a:lstStyle/>
            <a:p>
              <a:r>
                <a:rPr lang="en-AU" sz="1100" dirty="0">
                  <a:solidFill>
                    <a:schemeClr val="accent5">
                      <a:lumMod val="75000"/>
                    </a:schemeClr>
                  </a:solidFill>
                </a:rPr>
                <a:t>×1.10</a:t>
              </a:r>
              <a:endParaRPr lang="en-AU" sz="1100" dirty="0">
                <a:solidFill>
                  <a:schemeClr val="accent5">
                    <a:lumMod val="75000"/>
                  </a:schemeClr>
                </a:solidFill>
              </a:endParaRPr>
            </a:p>
          </p:txBody>
        </p:sp>
        <p:cxnSp>
          <p:nvCxnSpPr>
            <p:cNvPr id="55" name="Curved Connector 54"/>
            <p:cNvCxnSpPr/>
            <p:nvPr/>
          </p:nvCxnSpPr>
          <p:spPr bwMode="auto">
            <a:xfrm rot="5400000" flipH="1" flipV="1">
              <a:off x="6684049" y="2340356"/>
              <a:ext cx="169277" cy="812912"/>
            </a:xfrm>
            <a:prstGeom prst="curvedConnector4">
              <a:avLst>
                <a:gd name="adj1" fmla="val -135045"/>
                <a:gd name="adj2" fmla="val 74412"/>
              </a:avLst>
            </a:prstGeom>
            <a:ln>
              <a:tailEnd type="arrow"/>
            </a:ln>
          </p:spPr>
          <p:style>
            <a:lnRef idx="1">
              <a:schemeClr val="accent1"/>
            </a:lnRef>
            <a:fillRef idx="0">
              <a:schemeClr val="accent1"/>
            </a:fillRef>
            <a:effectRef idx="0">
              <a:schemeClr val="accent1"/>
            </a:effectRef>
            <a:fontRef idx="minor">
              <a:schemeClr val="tx1"/>
            </a:fontRef>
          </p:style>
        </p:cxnSp>
      </p:grpSp>
      <p:graphicFrame>
        <p:nvGraphicFramePr>
          <p:cNvPr id="67" name="Object 66"/>
          <p:cNvGraphicFramePr>
            <a:graphicFrameLocks noChangeAspect="1"/>
          </p:cNvGraphicFramePr>
          <p:nvPr/>
        </p:nvGraphicFramePr>
        <p:xfrm>
          <a:off x="4542160" y="3620200"/>
          <a:ext cx="1257960" cy="292100"/>
        </p:xfrm>
        <a:graphic>
          <a:graphicData uri="http://schemas.openxmlformats.org/presentationml/2006/ole">
            <mc:AlternateContent xmlns:mc="http://schemas.openxmlformats.org/markup-compatibility/2006">
              <mc:Choice xmlns:v="urn:schemas-microsoft-com:vml" Requires="v">
                <p:oleObj spid="_x0000_s17427" name="Equation" r:id="rId1" imgW="28651200" imgH="7010400" progId="Equation.DSMT4">
                  <p:embed/>
                </p:oleObj>
              </mc:Choice>
              <mc:Fallback>
                <p:oleObj name="Equation" r:id="rId1" imgW="28651200" imgH="7010400" progId="Equation.DSMT4">
                  <p:embed/>
                  <p:pic>
                    <p:nvPicPr>
                      <p:cNvPr id="0" name="Object 66"/>
                      <p:cNvPicPr/>
                      <p:nvPr/>
                    </p:nvPicPr>
                    <p:blipFill>
                      <a:blip r:embed="rId2"/>
                      <a:stretch>
                        <a:fillRect/>
                      </a:stretch>
                    </p:blipFill>
                    <p:spPr>
                      <a:xfrm>
                        <a:off x="4542160" y="3620200"/>
                        <a:ext cx="1257960" cy="292100"/>
                      </a:xfrm>
                      <a:prstGeom prst="rect">
                        <a:avLst/>
                      </a:prstGeom>
                    </p:spPr>
                  </p:pic>
                </p:oleObj>
              </mc:Fallback>
            </mc:AlternateContent>
          </a:graphicData>
        </a:graphic>
      </p:graphicFrame>
      <p:graphicFrame>
        <p:nvGraphicFramePr>
          <p:cNvPr id="3" name="Object 2"/>
          <p:cNvGraphicFramePr>
            <a:graphicFrameLocks noChangeAspect="1"/>
          </p:cNvGraphicFramePr>
          <p:nvPr/>
        </p:nvGraphicFramePr>
        <p:xfrm>
          <a:off x="5800120" y="3606731"/>
          <a:ext cx="1409700" cy="304800"/>
        </p:xfrm>
        <a:graphic>
          <a:graphicData uri="http://schemas.openxmlformats.org/presentationml/2006/ole">
            <mc:AlternateContent xmlns:mc="http://schemas.openxmlformats.org/markup-compatibility/2006">
              <mc:Choice xmlns:v="urn:schemas-microsoft-com:vml" Requires="v">
                <p:oleObj spid="_x0000_s17428" name="Equation" r:id="rId3" imgW="33832800" imgH="7315200" progId="Equation.DSMT4">
                  <p:embed/>
                </p:oleObj>
              </mc:Choice>
              <mc:Fallback>
                <p:oleObj name="Equation" r:id="rId3" imgW="33832800" imgH="7315200" progId="Equation.DSMT4">
                  <p:embed/>
                  <p:pic>
                    <p:nvPicPr>
                      <p:cNvPr id="0" name="Object 2"/>
                      <p:cNvPicPr>
                        <a:picLocks noChangeAspect="1" noChangeArrowheads="1"/>
                      </p:cNvPicPr>
                      <p:nvPr/>
                    </p:nvPicPr>
                    <p:blipFill>
                      <a:blip r:embed="rId4"/>
                      <a:srcRect/>
                      <a:stretch>
                        <a:fillRect/>
                      </a:stretch>
                    </p:blipFill>
                    <p:spPr bwMode="auto">
                      <a:xfrm>
                        <a:off x="5800120" y="3606731"/>
                        <a:ext cx="1409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Footer Placeholder 9"/>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wipe(left)">
                                      <p:cBhvr>
                                        <p:cTn id="25" dur="500"/>
                                        <p:tgtEl>
                                          <p:spTgt spid="64"/>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wipe(left)">
                                      <p:cBhvr>
                                        <p:cTn id="34" dur="500"/>
                                        <p:tgtEl>
                                          <p:spTgt spid="65"/>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left)">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wipe(left)">
                                      <p:cBhvr>
                                        <p:cTn id="43" dur="500"/>
                                        <p:tgtEl>
                                          <p:spTgt spid="66"/>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fade">
                                      <p:cBhvr>
                                        <p:cTn id="52" dur="500"/>
                                        <p:tgtEl>
                                          <p:spTgt spid="6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5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70">
                                            <p:txEl>
                                              <p:pRg st="6" end="6"/>
                                            </p:txEl>
                                          </p:spTgt>
                                        </p:tgtEl>
                                        <p:attrNameLst>
                                          <p:attrName>style.visibility</p:attrName>
                                        </p:attrNameLst>
                                      </p:cBhvr>
                                      <p:to>
                                        <p:strVal val="visible"/>
                                      </p:to>
                                    </p:set>
                                    <p:animEffect transition="in" filter="dissolve">
                                      <p:cBhvr>
                                        <p:cTn id="62" dur="1000"/>
                                        <p:tgtEl>
                                          <p:spTgt spid="70">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70">
                                            <p:txEl>
                                              <p:pRg st="7" end="7"/>
                                            </p:txEl>
                                          </p:spTgt>
                                        </p:tgtEl>
                                        <p:attrNameLst>
                                          <p:attrName>style.visibility</p:attrName>
                                        </p:attrNameLst>
                                      </p:cBhvr>
                                      <p:to>
                                        <p:strVal val="visible"/>
                                      </p:to>
                                    </p:set>
                                    <p:animEffect transition="in" filter="dissolve">
                                      <p:cBhvr>
                                        <p:cTn id="67" dur="1000"/>
                                        <p:tgtEl>
                                          <p:spTgt spid="7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uild="p"/>
      <p:bldP spid="24" grpId="0"/>
      <p:bldP spid="25" grpId="0"/>
      <p:bldP spid="26" grpId="0"/>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t>Three Basic Ideas in Finance</a:t>
            </a:r>
            <a:endParaRPr lang="en-AU" dirty="0"/>
          </a:p>
        </p:txBody>
      </p:sp>
      <p:sp>
        <p:nvSpPr>
          <p:cNvPr id="7" name="Content Placeholder 6"/>
          <p:cNvSpPr>
            <a:spLocks noGrp="1"/>
          </p:cNvSpPr>
          <p:nvPr>
            <p:ph idx="1"/>
          </p:nvPr>
        </p:nvSpPr>
        <p:spPr/>
        <p:txBody>
          <a:bodyPr/>
          <a:lstStyle/>
          <a:p>
            <a:pPr marL="457200" indent="-457200">
              <a:buFont typeface="+mj-lt"/>
              <a:buAutoNum type="arabicPeriod"/>
            </a:pPr>
            <a:r>
              <a:rPr lang="en-AU" dirty="0"/>
              <a:t>Time Value of Money</a:t>
            </a:r>
            <a:endParaRPr lang="en-AU" dirty="0"/>
          </a:p>
          <a:p>
            <a:pPr marL="457200" indent="-457200">
              <a:buFont typeface="+mj-lt"/>
              <a:buAutoNum type="arabicPeriod"/>
            </a:pPr>
            <a:r>
              <a:rPr lang="en-AU" dirty="0"/>
              <a:t>Arbitrage / Law of One Price</a:t>
            </a:r>
            <a:endParaRPr lang="en-AU" dirty="0"/>
          </a:p>
          <a:p>
            <a:pPr marL="457200" indent="-457200">
              <a:buFont typeface="+mj-lt"/>
              <a:buAutoNum type="arabicPeriod"/>
            </a:pPr>
            <a:r>
              <a:rPr lang="en-AU" dirty="0"/>
              <a:t>Diversification</a:t>
            </a:r>
            <a:endParaRPr lang="en-AU" dirty="0"/>
          </a:p>
        </p:txBody>
      </p:sp>
      <p:sp>
        <p:nvSpPr>
          <p:cNvPr id="8" name="Footer Placeholder 7"/>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21" name="Rectangle 6"/>
          <p:cNvSpPr>
            <a:spLocks noGrp="1" noChangeArrowheads="1"/>
          </p:cNvSpPr>
          <p:nvPr>
            <p:ph type="title"/>
          </p:nvPr>
        </p:nvSpPr>
        <p:spPr/>
        <p:txBody>
          <a:bodyPr/>
          <a:lstStyle/>
          <a:p>
            <a:r>
              <a:rPr lang="en-US" dirty="0"/>
              <a:t>The 3rd Rule of Time Travel</a:t>
            </a:r>
            <a:endParaRPr lang="en-US" dirty="0"/>
          </a:p>
        </p:txBody>
      </p:sp>
      <p:sp>
        <p:nvSpPr>
          <p:cNvPr id="9222" name="Rectangle 7"/>
          <p:cNvSpPr>
            <a:spLocks noGrp="1" noChangeArrowheads="1"/>
          </p:cNvSpPr>
          <p:nvPr>
            <p:ph idx="1"/>
          </p:nvPr>
        </p:nvSpPr>
        <p:spPr/>
        <p:txBody>
          <a:bodyPr/>
          <a:lstStyle/>
          <a:p>
            <a:pPr marL="0" indent="0" algn="ctr">
              <a:buNone/>
            </a:pPr>
            <a:r>
              <a:rPr lang="en-US" sz="2800" b="1" dirty="0"/>
              <a:t>To move a cash flow backward in time, you must discount it.</a:t>
            </a:r>
            <a:endParaRPr lang="en-US" sz="2800" b="1" dirty="0"/>
          </a:p>
          <a:p>
            <a:pPr marL="0" indent="0">
              <a:buNone/>
            </a:pPr>
            <a:endParaRPr lang="en-US" dirty="0"/>
          </a:p>
          <a:p>
            <a:pPr marL="0" indent="0">
              <a:buNone/>
            </a:pPr>
            <a:r>
              <a:rPr lang="en-US" dirty="0"/>
              <a:t>Present Value of a Cash Flow:</a:t>
            </a:r>
            <a:endParaRPr lang="en-US" dirty="0"/>
          </a:p>
        </p:txBody>
      </p:sp>
      <p:graphicFrame>
        <p:nvGraphicFramePr>
          <p:cNvPr id="9218" name="Object 9"/>
          <p:cNvGraphicFramePr>
            <a:graphicFrameLocks noChangeAspect="1"/>
          </p:cNvGraphicFramePr>
          <p:nvPr/>
        </p:nvGraphicFramePr>
        <p:xfrm>
          <a:off x="3205163" y="3757613"/>
          <a:ext cx="5689600" cy="889000"/>
        </p:xfrm>
        <a:graphic>
          <a:graphicData uri="http://schemas.openxmlformats.org/presentationml/2006/ole">
            <mc:AlternateContent xmlns:mc="http://schemas.openxmlformats.org/markup-compatibility/2006">
              <mc:Choice xmlns:v="urn:schemas-microsoft-com:vml" Requires="v">
                <p:oleObj spid="_x0000_s31754" name="Equation" r:id="rId1" imgW="136550400" imgH="21336000" progId="Equation.DSMT4">
                  <p:embed/>
                </p:oleObj>
              </mc:Choice>
              <mc:Fallback>
                <p:oleObj name="Equation" r:id="rId1" imgW="136550400" imgH="21336000" progId="Equation.DSMT4">
                  <p:embed/>
                  <p:pic>
                    <p:nvPicPr>
                      <p:cNvPr id="0" name="Object 9"/>
                      <p:cNvPicPr>
                        <a:picLocks noChangeAspect="1" noChangeArrowheads="1"/>
                      </p:cNvPicPr>
                      <p:nvPr/>
                    </p:nvPicPr>
                    <p:blipFill>
                      <a:blip r:embed="rId2"/>
                      <a:srcRect/>
                      <a:stretch>
                        <a:fillRect/>
                      </a:stretch>
                    </p:blipFill>
                    <p:spPr bwMode="auto">
                      <a:xfrm>
                        <a:off x="3205163" y="3757613"/>
                        <a:ext cx="5689600" cy="889000"/>
                      </a:xfrm>
                      <a:prstGeom prst="rect">
                        <a:avLst/>
                      </a:prstGeom>
                      <a:solidFill>
                        <a:schemeClr val="bg2"/>
                      </a:solidFill>
                      <a:ln>
                        <a:noFill/>
                      </a:ln>
                      <a:effectLst/>
                    </p:spPr>
                  </p:pic>
                </p:oleObj>
              </mc:Fallback>
            </mc:AlternateContent>
          </a:graphicData>
        </a:graphic>
      </p:graphicFrame>
      <p:sp>
        <p:nvSpPr>
          <p:cNvPr id="6" name="Footer Placeholder 5"/>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222">
                                            <p:txEl>
                                              <p:pRg st="0" end="0"/>
                                            </p:txEl>
                                          </p:spTgt>
                                        </p:tgtEl>
                                        <p:attrNameLst>
                                          <p:attrName>style.visibility</p:attrName>
                                        </p:attrNameLst>
                                      </p:cBhvr>
                                      <p:to>
                                        <p:strVal val="visible"/>
                                      </p:to>
                                    </p:set>
                                    <p:animEffect transition="in" filter="dissolve">
                                      <p:cBhvr>
                                        <p:cTn id="7" dur="1000"/>
                                        <p:tgtEl>
                                          <p:spTgt spid="92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22">
                                            <p:txEl>
                                              <p:pRg st="2" end="2"/>
                                            </p:txEl>
                                          </p:spTgt>
                                        </p:tgtEl>
                                        <p:attrNameLst>
                                          <p:attrName>style.visibility</p:attrName>
                                        </p:attrNameLst>
                                      </p:cBhvr>
                                      <p:to>
                                        <p:strVal val="visible"/>
                                      </p:to>
                                    </p:set>
                                    <p:animEffect transition="in" filter="dissolve">
                                      <p:cBhvr>
                                        <p:cTn id="12" dur="1000"/>
                                        <p:tgtEl>
                                          <p:spTgt spid="922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218"/>
                                        </p:tgtEl>
                                        <p:attrNameLst>
                                          <p:attrName>style.visibility</p:attrName>
                                        </p:attrNameLst>
                                      </p:cBhvr>
                                      <p:to>
                                        <p:strVal val="visible"/>
                                      </p:to>
                                    </p:set>
                                    <p:animEffect transition="in" filter="fade">
                                      <p:cBhvr>
                                        <p:cTn id="15"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516" name="Rectangle 6"/>
          <p:cNvSpPr>
            <a:spLocks noGrp="1" noChangeArrowheads="1"/>
          </p:cNvSpPr>
          <p:nvPr>
            <p:ph type="title"/>
          </p:nvPr>
        </p:nvSpPr>
        <p:spPr/>
        <p:txBody>
          <a:bodyPr/>
          <a:lstStyle/>
          <a:p>
            <a:r>
              <a:rPr lang="en-US" dirty="0"/>
              <a:t>Computing Present Values</a:t>
            </a:r>
            <a:endParaRPr lang="en-US" dirty="0"/>
          </a:p>
        </p:txBody>
      </p:sp>
      <p:sp>
        <p:nvSpPr>
          <p:cNvPr id="64517" name="Rectangle 7"/>
          <p:cNvSpPr>
            <a:spLocks noGrp="1" noChangeArrowheads="1"/>
          </p:cNvSpPr>
          <p:nvPr>
            <p:ph idx="1"/>
          </p:nvPr>
        </p:nvSpPr>
        <p:spPr/>
        <p:txBody>
          <a:bodyPr/>
          <a:lstStyle/>
          <a:p>
            <a:pPr marL="0" indent="0">
              <a:buNone/>
            </a:pPr>
            <a:r>
              <a:rPr lang="en-US" dirty="0"/>
              <a:t>Suppose you are offered an investment that pays $10,000 in five years. If you expect to earn a 10% return, what is the value of this investment today?</a:t>
            </a:r>
            <a:endParaRPr lang="en-US" dirty="0"/>
          </a:p>
          <a:p>
            <a:endParaRPr lang="en-US" dirty="0"/>
          </a:p>
          <a:p>
            <a:endParaRPr lang="en-US" dirty="0"/>
          </a:p>
        </p:txBody>
      </p:sp>
      <p:sp>
        <p:nvSpPr>
          <p:cNvPr id="6" name="Content Placeholder 69"/>
          <p:cNvSpPr txBox="1"/>
          <p:nvPr/>
        </p:nvSpPr>
        <p:spPr bwMode="auto">
          <a:xfrm>
            <a:off x="2587145" y="5589240"/>
            <a:ext cx="6984776" cy="853908"/>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panose="05000000000000000000"/>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panose="05000000000000000000"/>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400" dirty="0"/>
              <a:t>$10,000 in five years is worth $6,209 today</a:t>
            </a:r>
            <a:endParaRPr lang="en-AU" sz="2400" dirty="0"/>
          </a:p>
        </p:txBody>
      </p:sp>
      <p:grpSp>
        <p:nvGrpSpPr>
          <p:cNvPr id="7" name="Group 6"/>
          <p:cNvGrpSpPr/>
          <p:nvPr/>
        </p:nvGrpSpPr>
        <p:grpSpPr bwMode="auto">
          <a:xfrm>
            <a:off x="2855640" y="3375846"/>
            <a:ext cx="6264696" cy="351656"/>
            <a:chOff x="1331640" y="1988840"/>
            <a:chExt cx="6264696" cy="351656"/>
          </a:xfrm>
        </p:grpSpPr>
        <p:cxnSp>
          <p:nvCxnSpPr>
            <p:cNvPr id="8" name="Straight Connector 7"/>
            <p:cNvCxnSpPr/>
            <p:nvPr/>
          </p:nvCxnSpPr>
          <p:spPr bwMode="auto">
            <a:xfrm>
              <a:off x="1331640" y="2164668"/>
              <a:ext cx="6264696"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9" name="Straight Connector 8"/>
            <p:cNvCxnSpPr/>
            <p:nvPr/>
          </p:nvCxnSpPr>
          <p:spPr bwMode="auto">
            <a:xfrm>
              <a:off x="1331640" y="1988840"/>
              <a:ext cx="0" cy="351656"/>
            </a:xfrm>
            <a:prstGeom prst="line">
              <a:avLst/>
            </a:prstGeom>
          </p:spPr>
          <p:style>
            <a:lnRef idx="2">
              <a:schemeClr val="accent5"/>
            </a:lnRef>
            <a:fillRef idx="0">
              <a:schemeClr val="accent5"/>
            </a:fillRef>
            <a:effectRef idx="1">
              <a:schemeClr val="accent5"/>
            </a:effectRef>
            <a:fontRef idx="minor">
              <a:schemeClr val="tx1"/>
            </a:fontRef>
          </p:style>
        </p:cxnSp>
        <p:cxnSp>
          <p:nvCxnSpPr>
            <p:cNvPr id="10" name="Straight Connector 9"/>
            <p:cNvCxnSpPr/>
            <p:nvPr/>
          </p:nvCxnSpPr>
          <p:spPr bwMode="auto">
            <a:xfrm>
              <a:off x="2584579" y="1988840"/>
              <a:ext cx="0" cy="351656"/>
            </a:xfrm>
            <a:prstGeom prst="line">
              <a:avLst/>
            </a:prstGeom>
          </p:spPr>
          <p:style>
            <a:lnRef idx="2">
              <a:schemeClr val="accent5"/>
            </a:lnRef>
            <a:fillRef idx="0">
              <a:schemeClr val="accent5"/>
            </a:fillRef>
            <a:effectRef idx="1">
              <a:schemeClr val="accent5"/>
            </a:effectRef>
            <a:fontRef idx="minor">
              <a:schemeClr val="tx1"/>
            </a:fontRef>
          </p:style>
        </p:cxnSp>
        <p:cxnSp>
          <p:nvCxnSpPr>
            <p:cNvPr id="11" name="Straight Connector 10"/>
            <p:cNvCxnSpPr/>
            <p:nvPr/>
          </p:nvCxnSpPr>
          <p:spPr bwMode="auto">
            <a:xfrm>
              <a:off x="3837518" y="1988840"/>
              <a:ext cx="0" cy="351656"/>
            </a:xfrm>
            <a:prstGeom prst="line">
              <a:avLst/>
            </a:prstGeom>
          </p:spPr>
          <p:style>
            <a:lnRef idx="2">
              <a:schemeClr val="accent5"/>
            </a:lnRef>
            <a:fillRef idx="0">
              <a:schemeClr val="accent5"/>
            </a:fillRef>
            <a:effectRef idx="1">
              <a:schemeClr val="accent5"/>
            </a:effectRef>
            <a:fontRef idx="minor">
              <a:schemeClr val="tx1"/>
            </a:fontRef>
          </p:style>
        </p:cxnSp>
        <p:cxnSp>
          <p:nvCxnSpPr>
            <p:cNvPr id="12" name="Straight Connector 11"/>
            <p:cNvCxnSpPr/>
            <p:nvPr/>
          </p:nvCxnSpPr>
          <p:spPr bwMode="auto">
            <a:xfrm>
              <a:off x="5090457" y="1988840"/>
              <a:ext cx="0" cy="351656"/>
            </a:xfrm>
            <a:prstGeom prst="line">
              <a:avLst/>
            </a:prstGeom>
          </p:spPr>
          <p:style>
            <a:lnRef idx="2">
              <a:schemeClr val="accent5"/>
            </a:lnRef>
            <a:fillRef idx="0">
              <a:schemeClr val="accent5"/>
            </a:fillRef>
            <a:effectRef idx="1">
              <a:schemeClr val="accent5"/>
            </a:effectRef>
            <a:fontRef idx="minor">
              <a:schemeClr val="tx1"/>
            </a:fontRef>
          </p:style>
        </p:cxnSp>
        <p:cxnSp>
          <p:nvCxnSpPr>
            <p:cNvPr id="13" name="Straight Connector 12"/>
            <p:cNvCxnSpPr/>
            <p:nvPr/>
          </p:nvCxnSpPr>
          <p:spPr bwMode="auto">
            <a:xfrm>
              <a:off x="6343396" y="1988840"/>
              <a:ext cx="0" cy="351656"/>
            </a:xfrm>
            <a:prstGeom prst="line">
              <a:avLst/>
            </a:prstGeom>
          </p:spPr>
          <p:style>
            <a:lnRef idx="2">
              <a:schemeClr val="accent5"/>
            </a:lnRef>
            <a:fillRef idx="0">
              <a:schemeClr val="accent5"/>
            </a:fillRef>
            <a:effectRef idx="1">
              <a:schemeClr val="accent5"/>
            </a:effectRef>
            <a:fontRef idx="minor">
              <a:schemeClr val="tx1"/>
            </a:fontRef>
          </p:style>
        </p:cxnSp>
        <p:cxnSp>
          <p:nvCxnSpPr>
            <p:cNvPr id="14" name="Straight Connector 13"/>
            <p:cNvCxnSpPr/>
            <p:nvPr/>
          </p:nvCxnSpPr>
          <p:spPr bwMode="auto">
            <a:xfrm>
              <a:off x="7596336" y="1988840"/>
              <a:ext cx="0" cy="351656"/>
            </a:xfrm>
            <a:prstGeom prst="line">
              <a:avLst/>
            </a:prstGeom>
          </p:spPr>
          <p:style>
            <a:lnRef idx="2">
              <a:schemeClr val="accent5"/>
            </a:lnRef>
            <a:fillRef idx="0">
              <a:schemeClr val="accent5"/>
            </a:fillRef>
            <a:effectRef idx="1">
              <a:schemeClr val="accent5"/>
            </a:effectRef>
            <a:fontRef idx="minor">
              <a:schemeClr val="tx1"/>
            </a:fontRef>
          </p:style>
        </p:cxnSp>
      </p:grpSp>
      <p:sp>
        <p:nvSpPr>
          <p:cNvPr id="15" name="TextBox 14"/>
          <p:cNvSpPr txBox="1"/>
          <p:nvPr/>
        </p:nvSpPr>
        <p:spPr bwMode="auto">
          <a:xfrm>
            <a:off x="2695179" y="3045433"/>
            <a:ext cx="320922" cy="369332"/>
          </a:xfrm>
          <a:prstGeom prst="rect">
            <a:avLst/>
          </a:prstGeom>
          <a:noFill/>
        </p:spPr>
        <p:txBody>
          <a:bodyPr wrap="none" rtlCol="0">
            <a:spAutoFit/>
          </a:bodyPr>
          <a:lstStyle/>
          <a:p>
            <a:pPr algn="ctr"/>
            <a:r>
              <a:rPr lang="en-US" dirty="0">
                <a:solidFill>
                  <a:schemeClr val="accent5">
                    <a:lumMod val="75000"/>
                  </a:schemeClr>
                </a:solidFill>
              </a:rPr>
              <a:t>0</a:t>
            </a:r>
            <a:endParaRPr lang="en-AU" dirty="0">
              <a:solidFill>
                <a:schemeClr val="accent5">
                  <a:lumMod val="75000"/>
                </a:schemeClr>
              </a:solidFill>
            </a:endParaRPr>
          </a:p>
        </p:txBody>
      </p:sp>
      <p:sp>
        <p:nvSpPr>
          <p:cNvPr id="16" name="TextBox 15"/>
          <p:cNvSpPr txBox="1"/>
          <p:nvPr/>
        </p:nvSpPr>
        <p:spPr bwMode="auto">
          <a:xfrm>
            <a:off x="5201581" y="3045433"/>
            <a:ext cx="320922" cy="369332"/>
          </a:xfrm>
          <a:prstGeom prst="rect">
            <a:avLst/>
          </a:prstGeom>
          <a:noFill/>
        </p:spPr>
        <p:txBody>
          <a:bodyPr wrap="none" rtlCol="0">
            <a:spAutoFit/>
          </a:bodyPr>
          <a:lstStyle/>
          <a:p>
            <a:pPr algn="ctr"/>
            <a:r>
              <a:rPr lang="en-US" dirty="0">
                <a:solidFill>
                  <a:schemeClr val="accent5">
                    <a:lumMod val="75000"/>
                  </a:schemeClr>
                </a:solidFill>
              </a:rPr>
              <a:t>2</a:t>
            </a:r>
            <a:endParaRPr lang="en-AU" dirty="0">
              <a:solidFill>
                <a:schemeClr val="accent5">
                  <a:lumMod val="75000"/>
                </a:schemeClr>
              </a:solidFill>
            </a:endParaRPr>
          </a:p>
        </p:txBody>
      </p:sp>
      <p:sp>
        <p:nvSpPr>
          <p:cNvPr id="17" name="TextBox 16"/>
          <p:cNvSpPr txBox="1"/>
          <p:nvPr/>
        </p:nvSpPr>
        <p:spPr bwMode="auto">
          <a:xfrm>
            <a:off x="6454782" y="3045433"/>
            <a:ext cx="320922" cy="369332"/>
          </a:xfrm>
          <a:prstGeom prst="rect">
            <a:avLst/>
          </a:prstGeom>
          <a:noFill/>
        </p:spPr>
        <p:txBody>
          <a:bodyPr wrap="none" rtlCol="0">
            <a:spAutoFit/>
          </a:bodyPr>
          <a:lstStyle/>
          <a:p>
            <a:pPr algn="ctr"/>
            <a:r>
              <a:rPr lang="en-US" dirty="0">
                <a:solidFill>
                  <a:schemeClr val="accent5">
                    <a:lumMod val="75000"/>
                  </a:schemeClr>
                </a:solidFill>
              </a:rPr>
              <a:t>3</a:t>
            </a:r>
            <a:endParaRPr lang="en-AU" dirty="0">
              <a:solidFill>
                <a:schemeClr val="accent5">
                  <a:lumMod val="75000"/>
                </a:schemeClr>
              </a:solidFill>
            </a:endParaRPr>
          </a:p>
        </p:txBody>
      </p:sp>
      <p:sp>
        <p:nvSpPr>
          <p:cNvPr id="18" name="TextBox 17"/>
          <p:cNvSpPr txBox="1"/>
          <p:nvPr/>
        </p:nvSpPr>
        <p:spPr bwMode="auto">
          <a:xfrm>
            <a:off x="7707983" y="3045433"/>
            <a:ext cx="320922" cy="369332"/>
          </a:xfrm>
          <a:prstGeom prst="rect">
            <a:avLst/>
          </a:prstGeom>
          <a:noFill/>
        </p:spPr>
        <p:txBody>
          <a:bodyPr wrap="none" rtlCol="0">
            <a:spAutoFit/>
          </a:bodyPr>
          <a:lstStyle/>
          <a:p>
            <a:pPr algn="ctr"/>
            <a:r>
              <a:rPr lang="en-US" dirty="0">
                <a:solidFill>
                  <a:schemeClr val="accent5">
                    <a:lumMod val="75000"/>
                  </a:schemeClr>
                </a:solidFill>
              </a:rPr>
              <a:t>4</a:t>
            </a:r>
            <a:endParaRPr lang="en-AU" dirty="0">
              <a:solidFill>
                <a:schemeClr val="accent5">
                  <a:lumMod val="75000"/>
                </a:schemeClr>
              </a:solidFill>
            </a:endParaRPr>
          </a:p>
        </p:txBody>
      </p:sp>
      <p:sp>
        <p:nvSpPr>
          <p:cNvPr id="19" name="TextBox 18"/>
          <p:cNvSpPr txBox="1"/>
          <p:nvPr/>
        </p:nvSpPr>
        <p:spPr bwMode="auto">
          <a:xfrm>
            <a:off x="3952389" y="3045433"/>
            <a:ext cx="312907" cy="369332"/>
          </a:xfrm>
          <a:prstGeom prst="rect">
            <a:avLst/>
          </a:prstGeom>
          <a:noFill/>
        </p:spPr>
        <p:txBody>
          <a:bodyPr wrap="none" rtlCol="0">
            <a:spAutoFit/>
          </a:bodyPr>
          <a:lstStyle/>
          <a:p>
            <a:pPr algn="ctr"/>
            <a:r>
              <a:rPr lang="en-US" dirty="0">
                <a:solidFill>
                  <a:schemeClr val="accent5">
                    <a:lumMod val="75000"/>
                  </a:schemeClr>
                </a:solidFill>
              </a:rPr>
              <a:t>1</a:t>
            </a:r>
            <a:endParaRPr lang="en-AU" dirty="0">
              <a:solidFill>
                <a:schemeClr val="accent5">
                  <a:lumMod val="75000"/>
                </a:schemeClr>
              </a:solidFill>
            </a:endParaRPr>
          </a:p>
        </p:txBody>
      </p:sp>
      <p:sp>
        <p:nvSpPr>
          <p:cNvPr id="20" name="TextBox 19"/>
          <p:cNvSpPr txBox="1"/>
          <p:nvPr/>
        </p:nvSpPr>
        <p:spPr bwMode="auto">
          <a:xfrm>
            <a:off x="8961186" y="3045433"/>
            <a:ext cx="320922" cy="369332"/>
          </a:xfrm>
          <a:prstGeom prst="rect">
            <a:avLst/>
          </a:prstGeom>
          <a:noFill/>
        </p:spPr>
        <p:txBody>
          <a:bodyPr wrap="none" rtlCol="0">
            <a:spAutoFit/>
          </a:bodyPr>
          <a:lstStyle/>
          <a:p>
            <a:pPr algn="ctr"/>
            <a:r>
              <a:rPr lang="en-US" dirty="0">
                <a:solidFill>
                  <a:schemeClr val="accent5">
                    <a:lumMod val="75000"/>
                  </a:schemeClr>
                </a:solidFill>
              </a:rPr>
              <a:t>5</a:t>
            </a:r>
            <a:endParaRPr lang="en-AU" dirty="0">
              <a:solidFill>
                <a:schemeClr val="accent5">
                  <a:lumMod val="75000"/>
                </a:schemeClr>
              </a:solidFill>
            </a:endParaRPr>
          </a:p>
        </p:txBody>
      </p:sp>
      <p:sp>
        <p:nvSpPr>
          <p:cNvPr id="21" name="TextBox 20"/>
          <p:cNvSpPr txBox="1"/>
          <p:nvPr/>
        </p:nvSpPr>
        <p:spPr bwMode="auto">
          <a:xfrm>
            <a:off x="2462382" y="3879902"/>
            <a:ext cx="832279" cy="338554"/>
          </a:xfrm>
          <a:prstGeom prst="rect">
            <a:avLst/>
          </a:prstGeom>
          <a:noFill/>
        </p:spPr>
        <p:txBody>
          <a:bodyPr wrap="none" rtlCol="0">
            <a:spAutoFit/>
          </a:bodyPr>
          <a:lstStyle/>
          <a:p>
            <a:pPr algn="ctr"/>
            <a:r>
              <a:rPr lang="en-US" sz="1600" dirty="0">
                <a:solidFill>
                  <a:schemeClr val="accent5">
                    <a:lumMod val="75000"/>
                  </a:schemeClr>
                </a:solidFill>
              </a:rPr>
              <a:t>$6,209</a:t>
            </a:r>
            <a:endParaRPr lang="en-AU" sz="1600" dirty="0">
              <a:solidFill>
                <a:schemeClr val="accent5">
                  <a:lumMod val="75000"/>
                </a:schemeClr>
              </a:solidFill>
            </a:endParaRPr>
          </a:p>
        </p:txBody>
      </p:sp>
      <p:sp>
        <p:nvSpPr>
          <p:cNvPr id="22" name="TextBox 21"/>
          <p:cNvSpPr txBox="1"/>
          <p:nvPr/>
        </p:nvSpPr>
        <p:spPr bwMode="auto">
          <a:xfrm>
            <a:off x="3714308" y="3879902"/>
            <a:ext cx="832280" cy="338554"/>
          </a:xfrm>
          <a:prstGeom prst="rect">
            <a:avLst/>
          </a:prstGeom>
          <a:noFill/>
        </p:spPr>
        <p:txBody>
          <a:bodyPr wrap="none" rtlCol="0">
            <a:spAutoFit/>
          </a:bodyPr>
          <a:lstStyle/>
          <a:p>
            <a:pPr algn="ctr"/>
            <a:r>
              <a:rPr lang="en-US" sz="1600" dirty="0">
                <a:solidFill>
                  <a:schemeClr val="accent5">
                    <a:lumMod val="75000"/>
                  </a:schemeClr>
                </a:solidFill>
              </a:rPr>
              <a:t>$6,830</a:t>
            </a:r>
            <a:endParaRPr lang="en-AU" sz="1600" dirty="0">
              <a:solidFill>
                <a:schemeClr val="accent5">
                  <a:lumMod val="75000"/>
                </a:schemeClr>
              </a:solidFill>
            </a:endParaRPr>
          </a:p>
        </p:txBody>
      </p:sp>
      <p:sp>
        <p:nvSpPr>
          <p:cNvPr id="23" name="TextBox 22"/>
          <p:cNvSpPr txBox="1"/>
          <p:nvPr/>
        </p:nvSpPr>
        <p:spPr bwMode="auto">
          <a:xfrm>
            <a:off x="4976658" y="3879902"/>
            <a:ext cx="811441" cy="338554"/>
          </a:xfrm>
          <a:prstGeom prst="rect">
            <a:avLst/>
          </a:prstGeom>
          <a:noFill/>
        </p:spPr>
        <p:txBody>
          <a:bodyPr wrap="none" rtlCol="0">
            <a:spAutoFit/>
          </a:bodyPr>
          <a:lstStyle/>
          <a:p>
            <a:pPr algn="ctr"/>
            <a:r>
              <a:rPr lang="en-US" sz="1600" dirty="0">
                <a:solidFill>
                  <a:schemeClr val="accent5">
                    <a:lumMod val="75000"/>
                  </a:schemeClr>
                </a:solidFill>
              </a:rPr>
              <a:t>$7,513</a:t>
            </a:r>
            <a:endParaRPr lang="en-AU" sz="1600" dirty="0">
              <a:solidFill>
                <a:schemeClr val="accent5">
                  <a:lumMod val="75000"/>
                </a:schemeClr>
              </a:solidFill>
            </a:endParaRPr>
          </a:p>
        </p:txBody>
      </p:sp>
      <p:sp>
        <p:nvSpPr>
          <p:cNvPr id="24" name="TextBox 23"/>
          <p:cNvSpPr txBox="1"/>
          <p:nvPr/>
        </p:nvSpPr>
        <p:spPr bwMode="auto">
          <a:xfrm>
            <a:off x="6219769" y="3879902"/>
            <a:ext cx="829073" cy="338554"/>
          </a:xfrm>
          <a:prstGeom prst="rect">
            <a:avLst/>
          </a:prstGeom>
          <a:noFill/>
        </p:spPr>
        <p:txBody>
          <a:bodyPr wrap="none" rtlCol="0">
            <a:spAutoFit/>
          </a:bodyPr>
          <a:lstStyle/>
          <a:p>
            <a:pPr algn="ctr"/>
            <a:r>
              <a:rPr lang="en-US" sz="1600" dirty="0">
                <a:solidFill>
                  <a:schemeClr val="accent5">
                    <a:lumMod val="75000"/>
                  </a:schemeClr>
                </a:solidFill>
              </a:rPr>
              <a:t>$8,264</a:t>
            </a:r>
            <a:endParaRPr lang="en-AU" sz="1600" dirty="0">
              <a:solidFill>
                <a:schemeClr val="accent5">
                  <a:lumMod val="75000"/>
                </a:schemeClr>
              </a:solidFill>
            </a:endParaRPr>
          </a:p>
        </p:txBody>
      </p:sp>
      <p:sp>
        <p:nvSpPr>
          <p:cNvPr id="25" name="TextBox 24"/>
          <p:cNvSpPr txBox="1"/>
          <p:nvPr/>
        </p:nvSpPr>
        <p:spPr bwMode="auto">
          <a:xfrm>
            <a:off x="7480514" y="3879902"/>
            <a:ext cx="811441" cy="338554"/>
          </a:xfrm>
          <a:prstGeom prst="rect">
            <a:avLst/>
          </a:prstGeom>
          <a:noFill/>
        </p:spPr>
        <p:txBody>
          <a:bodyPr wrap="none" rtlCol="0">
            <a:spAutoFit/>
          </a:bodyPr>
          <a:lstStyle/>
          <a:p>
            <a:pPr algn="ctr"/>
            <a:r>
              <a:rPr lang="en-US" sz="1600" dirty="0">
                <a:solidFill>
                  <a:schemeClr val="accent5">
                    <a:lumMod val="75000"/>
                  </a:schemeClr>
                </a:solidFill>
              </a:rPr>
              <a:t>$9,091</a:t>
            </a:r>
            <a:endParaRPr lang="en-AU" sz="1600" dirty="0">
              <a:solidFill>
                <a:schemeClr val="accent5">
                  <a:lumMod val="75000"/>
                </a:schemeClr>
              </a:solidFill>
            </a:endParaRPr>
          </a:p>
        </p:txBody>
      </p:sp>
      <p:sp>
        <p:nvSpPr>
          <p:cNvPr id="26" name="TextBox 25"/>
          <p:cNvSpPr txBox="1"/>
          <p:nvPr/>
        </p:nvSpPr>
        <p:spPr bwMode="auto">
          <a:xfrm>
            <a:off x="8653459" y="3879902"/>
            <a:ext cx="923651" cy="338554"/>
          </a:xfrm>
          <a:prstGeom prst="rect">
            <a:avLst/>
          </a:prstGeom>
          <a:noFill/>
        </p:spPr>
        <p:txBody>
          <a:bodyPr wrap="none" rtlCol="0">
            <a:spAutoFit/>
          </a:bodyPr>
          <a:lstStyle/>
          <a:p>
            <a:pPr algn="ctr"/>
            <a:r>
              <a:rPr lang="en-US" sz="1600" dirty="0">
                <a:solidFill>
                  <a:schemeClr val="accent1">
                    <a:lumMod val="50000"/>
                  </a:schemeClr>
                </a:solidFill>
              </a:rPr>
              <a:t>$10,000</a:t>
            </a:r>
            <a:endParaRPr lang="en-AU" sz="1600" dirty="0">
              <a:solidFill>
                <a:schemeClr val="accent1">
                  <a:lumMod val="50000"/>
                </a:schemeClr>
              </a:solidFill>
            </a:endParaRPr>
          </a:p>
        </p:txBody>
      </p:sp>
      <p:grpSp>
        <p:nvGrpSpPr>
          <p:cNvPr id="27" name="Group 26"/>
          <p:cNvGrpSpPr/>
          <p:nvPr/>
        </p:nvGrpSpPr>
        <p:grpSpPr bwMode="auto">
          <a:xfrm>
            <a:off x="2878520" y="4049180"/>
            <a:ext cx="832582" cy="614145"/>
            <a:chOff x="1354520" y="2662173"/>
            <a:chExt cx="832582" cy="614145"/>
          </a:xfrm>
        </p:grpSpPr>
        <p:cxnSp>
          <p:nvCxnSpPr>
            <p:cNvPr id="28" name="Curved Connector 27"/>
            <p:cNvCxnSpPr/>
            <p:nvPr/>
          </p:nvCxnSpPr>
          <p:spPr bwMode="auto">
            <a:xfrm rot="5400000" flipH="1" flipV="1">
              <a:off x="1686172" y="2330521"/>
              <a:ext cx="169277" cy="832582"/>
            </a:xfrm>
            <a:prstGeom prst="curvedConnector4">
              <a:avLst>
                <a:gd name="adj1" fmla="val -135045"/>
                <a:gd name="adj2" fmla="val 75183"/>
              </a:avLst>
            </a:prstGeom>
            <a:ln>
              <a:headEnd type="arrow"/>
              <a:tailEnd type="non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bwMode="auto">
            <a:xfrm>
              <a:off x="1513368" y="3014708"/>
              <a:ext cx="537327" cy="261610"/>
            </a:xfrm>
            <a:prstGeom prst="rect">
              <a:avLst/>
            </a:prstGeom>
            <a:noFill/>
          </p:spPr>
          <p:txBody>
            <a:bodyPr wrap="none" rtlCol="0">
              <a:spAutoFit/>
            </a:bodyPr>
            <a:lstStyle/>
            <a:p>
              <a:r>
                <a:rPr lang="en-AU" sz="1100" dirty="0">
                  <a:solidFill>
                    <a:schemeClr val="accent5">
                      <a:lumMod val="75000"/>
                    </a:schemeClr>
                  </a:solidFill>
                </a:rPr>
                <a:t>÷1.10</a:t>
              </a:r>
              <a:endParaRPr lang="en-AU" sz="1100" dirty="0">
                <a:solidFill>
                  <a:schemeClr val="accent5">
                    <a:lumMod val="75000"/>
                  </a:schemeClr>
                </a:solidFill>
              </a:endParaRPr>
            </a:p>
          </p:txBody>
        </p:sp>
      </p:grpSp>
      <p:grpSp>
        <p:nvGrpSpPr>
          <p:cNvPr id="30" name="Group 29"/>
          <p:cNvGrpSpPr/>
          <p:nvPr/>
        </p:nvGrpSpPr>
        <p:grpSpPr bwMode="auto">
          <a:xfrm>
            <a:off x="4130448" y="4049180"/>
            <a:ext cx="834186" cy="614145"/>
            <a:chOff x="2606448" y="2662173"/>
            <a:chExt cx="834186" cy="614145"/>
          </a:xfrm>
        </p:grpSpPr>
        <p:cxnSp>
          <p:nvCxnSpPr>
            <p:cNvPr id="31" name="Curved Connector 30"/>
            <p:cNvCxnSpPr/>
            <p:nvPr/>
          </p:nvCxnSpPr>
          <p:spPr bwMode="auto">
            <a:xfrm rot="5400000" flipH="1" flipV="1">
              <a:off x="2938902" y="2329719"/>
              <a:ext cx="169277" cy="834186"/>
            </a:xfrm>
            <a:prstGeom prst="curvedConnector4">
              <a:avLst>
                <a:gd name="adj1" fmla="val -135045"/>
                <a:gd name="adj2" fmla="val 75135"/>
              </a:avLst>
            </a:prstGeom>
            <a:ln>
              <a:headEnd type="arrow"/>
              <a:tailEnd type="non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bwMode="auto">
            <a:xfrm>
              <a:off x="2766098" y="3014708"/>
              <a:ext cx="537327" cy="261610"/>
            </a:xfrm>
            <a:prstGeom prst="rect">
              <a:avLst/>
            </a:prstGeom>
            <a:noFill/>
          </p:spPr>
          <p:txBody>
            <a:bodyPr wrap="none" rtlCol="0">
              <a:spAutoFit/>
            </a:bodyPr>
            <a:lstStyle/>
            <a:p>
              <a:r>
                <a:rPr lang="en-AU" sz="1100" dirty="0">
                  <a:solidFill>
                    <a:schemeClr val="accent5">
                      <a:lumMod val="75000"/>
                    </a:schemeClr>
                  </a:solidFill>
                </a:rPr>
                <a:t>÷1.10</a:t>
              </a:r>
              <a:endParaRPr lang="en-AU" sz="1100" dirty="0">
                <a:solidFill>
                  <a:schemeClr val="accent5">
                    <a:lumMod val="75000"/>
                  </a:schemeClr>
                </a:solidFill>
              </a:endParaRPr>
            </a:p>
          </p:txBody>
        </p:sp>
      </p:grpSp>
      <p:grpSp>
        <p:nvGrpSpPr>
          <p:cNvPr id="33" name="Group 32"/>
          <p:cNvGrpSpPr/>
          <p:nvPr/>
        </p:nvGrpSpPr>
        <p:grpSpPr bwMode="auto">
          <a:xfrm>
            <a:off x="5382377" y="4049180"/>
            <a:ext cx="837391" cy="614145"/>
            <a:chOff x="3858376" y="2662173"/>
            <a:chExt cx="837391" cy="614145"/>
          </a:xfrm>
        </p:grpSpPr>
        <p:sp>
          <p:nvSpPr>
            <p:cNvPr id="34" name="TextBox 33"/>
            <p:cNvSpPr txBox="1"/>
            <p:nvPr/>
          </p:nvSpPr>
          <p:spPr bwMode="auto">
            <a:xfrm>
              <a:off x="4019629" y="3014708"/>
              <a:ext cx="537327" cy="261610"/>
            </a:xfrm>
            <a:prstGeom prst="rect">
              <a:avLst/>
            </a:prstGeom>
            <a:noFill/>
          </p:spPr>
          <p:txBody>
            <a:bodyPr wrap="none" rtlCol="0">
              <a:spAutoFit/>
            </a:bodyPr>
            <a:lstStyle/>
            <a:p>
              <a:r>
                <a:rPr lang="en-AU" sz="1100" dirty="0">
                  <a:solidFill>
                    <a:schemeClr val="accent5">
                      <a:lumMod val="75000"/>
                    </a:schemeClr>
                  </a:solidFill>
                </a:rPr>
                <a:t>÷1.10</a:t>
              </a:r>
              <a:endParaRPr lang="en-AU" sz="1100" dirty="0">
                <a:solidFill>
                  <a:schemeClr val="accent5">
                    <a:lumMod val="75000"/>
                  </a:schemeClr>
                </a:solidFill>
              </a:endParaRPr>
            </a:p>
          </p:txBody>
        </p:sp>
        <p:cxnSp>
          <p:nvCxnSpPr>
            <p:cNvPr id="35" name="Curved Connector 34"/>
            <p:cNvCxnSpPr/>
            <p:nvPr/>
          </p:nvCxnSpPr>
          <p:spPr bwMode="auto">
            <a:xfrm rot="5400000" flipH="1" flipV="1">
              <a:off x="4192433" y="2328116"/>
              <a:ext cx="169277" cy="837391"/>
            </a:xfrm>
            <a:prstGeom prst="curvedConnector4">
              <a:avLst>
                <a:gd name="adj1" fmla="val -135045"/>
                <a:gd name="adj2" fmla="val 74943"/>
              </a:avLst>
            </a:prstGeom>
            <a:ln>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bwMode="auto">
          <a:xfrm>
            <a:off x="6634305" y="4049180"/>
            <a:ext cx="855023" cy="614145"/>
            <a:chOff x="5110304" y="2662173"/>
            <a:chExt cx="855023" cy="614145"/>
          </a:xfrm>
        </p:grpSpPr>
        <p:sp>
          <p:nvSpPr>
            <p:cNvPr id="37" name="TextBox 36"/>
            <p:cNvSpPr txBox="1"/>
            <p:nvPr/>
          </p:nvSpPr>
          <p:spPr bwMode="auto">
            <a:xfrm>
              <a:off x="5280373" y="3014708"/>
              <a:ext cx="537327" cy="261610"/>
            </a:xfrm>
            <a:prstGeom prst="rect">
              <a:avLst/>
            </a:prstGeom>
            <a:noFill/>
          </p:spPr>
          <p:txBody>
            <a:bodyPr wrap="none" rtlCol="0">
              <a:spAutoFit/>
            </a:bodyPr>
            <a:lstStyle/>
            <a:p>
              <a:r>
                <a:rPr lang="en-AU" sz="1100" dirty="0">
                  <a:solidFill>
                    <a:schemeClr val="accent5">
                      <a:lumMod val="75000"/>
                    </a:schemeClr>
                  </a:solidFill>
                </a:rPr>
                <a:t>÷1.10</a:t>
              </a:r>
              <a:endParaRPr lang="en-AU" sz="1100" dirty="0">
                <a:solidFill>
                  <a:schemeClr val="accent5">
                    <a:lumMod val="75000"/>
                  </a:schemeClr>
                </a:solidFill>
              </a:endParaRPr>
            </a:p>
          </p:txBody>
        </p:sp>
        <p:cxnSp>
          <p:nvCxnSpPr>
            <p:cNvPr id="38" name="Curved Connector 37"/>
            <p:cNvCxnSpPr/>
            <p:nvPr/>
          </p:nvCxnSpPr>
          <p:spPr bwMode="auto">
            <a:xfrm rot="5400000" flipH="1" flipV="1">
              <a:off x="5453177" y="2319300"/>
              <a:ext cx="169277" cy="855023"/>
            </a:xfrm>
            <a:prstGeom prst="curvedConnector4">
              <a:avLst>
                <a:gd name="adj1" fmla="val -135045"/>
                <a:gd name="adj2" fmla="val 74241"/>
              </a:avLst>
            </a:prstGeom>
            <a:ln>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bwMode="auto">
          <a:xfrm>
            <a:off x="7886232" y="4049180"/>
            <a:ext cx="812912" cy="614145"/>
            <a:chOff x="6362232" y="2662173"/>
            <a:chExt cx="812912" cy="614145"/>
          </a:xfrm>
        </p:grpSpPr>
        <p:sp>
          <p:nvSpPr>
            <p:cNvPr id="40" name="TextBox 39"/>
            <p:cNvSpPr txBox="1"/>
            <p:nvPr/>
          </p:nvSpPr>
          <p:spPr bwMode="auto">
            <a:xfrm>
              <a:off x="6511245" y="3014708"/>
              <a:ext cx="537327" cy="261610"/>
            </a:xfrm>
            <a:prstGeom prst="rect">
              <a:avLst/>
            </a:prstGeom>
            <a:noFill/>
          </p:spPr>
          <p:txBody>
            <a:bodyPr wrap="none" rtlCol="0">
              <a:spAutoFit/>
            </a:bodyPr>
            <a:lstStyle/>
            <a:p>
              <a:r>
                <a:rPr lang="en-AU" sz="1100" dirty="0">
                  <a:solidFill>
                    <a:schemeClr val="accent5">
                      <a:lumMod val="75000"/>
                    </a:schemeClr>
                  </a:solidFill>
                </a:rPr>
                <a:t>÷1.10</a:t>
              </a:r>
              <a:endParaRPr lang="en-AU" sz="1100" dirty="0">
                <a:solidFill>
                  <a:schemeClr val="accent5">
                    <a:lumMod val="75000"/>
                  </a:schemeClr>
                </a:solidFill>
              </a:endParaRPr>
            </a:p>
          </p:txBody>
        </p:sp>
        <p:cxnSp>
          <p:nvCxnSpPr>
            <p:cNvPr id="41" name="Curved Connector 40"/>
            <p:cNvCxnSpPr/>
            <p:nvPr/>
          </p:nvCxnSpPr>
          <p:spPr bwMode="auto">
            <a:xfrm rot="5400000" flipH="1" flipV="1">
              <a:off x="6684049" y="2340356"/>
              <a:ext cx="169277" cy="812912"/>
            </a:xfrm>
            <a:prstGeom prst="curvedConnector4">
              <a:avLst>
                <a:gd name="adj1" fmla="val -135045"/>
                <a:gd name="adj2" fmla="val 74412"/>
              </a:avLst>
            </a:prstGeom>
            <a:ln>
              <a:headEnd type="arrow"/>
              <a:tailEnd type="none"/>
            </a:ln>
          </p:spPr>
          <p:style>
            <a:lnRef idx="1">
              <a:schemeClr val="accent1"/>
            </a:lnRef>
            <a:fillRef idx="0">
              <a:schemeClr val="accent1"/>
            </a:fillRef>
            <a:effectRef idx="0">
              <a:schemeClr val="accent1"/>
            </a:effectRef>
            <a:fontRef idx="minor">
              <a:schemeClr val="tx1"/>
            </a:fontRef>
          </p:style>
        </p:cxnSp>
      </p:grpSp>
      <p:graphicFrame>
        <p:nvGraphicFramePr>
          <p:cNvPr id="42" name="Object 41"/>
          <p:cNvGraphicFramePr>
            <a:graphicFrameLocks noChangeAspect="1"/>
          </p:cNvGraphicFramePr>
          <p:nvPr/>
        </p:nvGraphicFramePr>
        <p:xfrm>
          <a:off x="4479925" y="5026819"/>
          <a:ext cx="1447800" cy="304800"/>
        </p:xfrm>
        <a:graphic>
          <a:graphicData uri="http://schemas.openxmlformats.org/presentationml/2006/ole">
            <mc:AlternateContent xmlns:mc="http://schemas.openxmlformats.org/markup-compatibility/2006">
              <mc:Choice xmlns:v="urn:schemas-microsoft-com:vml" Requires="v">
                <p:oleObj spid="_x0000_s7187" name="Equation" r:id="rId1" imgW="34747200" imgH="7315200" progId="Equation.DSMT4">
                  <p:embed/>
                </p:oleObj>
              </mc:Choice>
              <mc:Fallback>
                <p:oleObj name="Equation" r:id="rId1" imgW="34747200" imgH="7315200" progId="Equation.DSMT4">
                  <p:embed/>
                  <p:pic>
                    <p:nvPicPr>
                      <p:cNvPr id="0" name="Object 41"/>
                      <p:cNvPicPr/>
                      <p:nvPr/>
                    </p:nvPicPr>
                    <p:blipFill>
                      <a:blip r:embed="rId2"/>
                      <a:stretch>
                        <a:fillRect/>
                      </a:stretch>
                    </p:blipFill>
                    <p:spPr>
                      <a:xfrm>
                        <a:off x="4479925" y="5026819"/>
                        <a:ext cx="1447800" cy="304800"/>
                      </a:xfrm>
                      <a:prstGeom prst="rect">
                        <a:avLst/>
                      </a:prstGeom>
                    </p:spPr>
                  </p:pic>
                </p:oleObj>
              </mc:Fallback>
            </mc:AlternateContent>
          </a:graphicData>
        </a:graphic>
      </p:graphicFrame>
      <p:graphicFrame>
        <p:nvGraphicFramePr>
          <p:cNvPr id="43" name="Object 42"/>
          <p:cNvGraphicFramePr>
            <a:graphicFrameLocks noChangeAspect="1"/>
          </p:cNvGraphicFramePr>
          <p:nvPr/>
        </p:nvGraphicFramePr>
        <p:xfrm>
          <a:off x="5982444" y="5026819"/>
          <a:ext cx="1409700" cy="304800"/>
        </p:xfrm>
        <a:graphic>
          <a:graphicData uri="http://schemas.openxmlformats.org/presentationml/2006/ole">
            <mc:AlternateContent xmlns:mc="http://schemas.openxmlformats.org/markup-compatibility/2006">
              <mc:Choice xmlns:v="urn:schemas-microsoft-com:vml" Requires="v">
                <p:oleObj spid="_x0000_s7188" name="Equation" r:id="rId3" imgW="33832800" imgH="7315200" progId="Equation.DSMT4">
                  <p:embed/>
                </p:oleObj>
              </mc:Choice>
              <mc:Fallback>
                <p:oleObj name="Equation" r:id="rId3" imgW="33832800" imgH="7315200" progId="Equation.DSMT4">
                  <p:embed/>
                  <p:pic>
                    <p:nvPicPr>
                      <p:cNvPr id="0" name="Object 42"/>
                      <p:cNvPicPr>
                        <a:picLocks noChangeAspect="1" noChangeArrowheads="1"/>
                      </p:cNvPicPr>
                      <p:nvPr/>
                    </p:nvPicPr>
                    <p:blipFill>
                      <a:blip r:embed="rId4"/>
                      <a:srcRect/>
                      <a:stretch>
                        <a:fillRect/>
                      </a:stretch>
                    </p:blipFill>
                    <p:spPr bwMode="auto">
                      <a:xfrm>
                        <a:off x="5982444" y="5026819"/>
                        <a:ext cx="1409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 name="Footer Placeholder 43"/>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4517">
                                            <p:txEl>
                                              <p:pRg st="0" end="0"/>
                                            </p:txEl>
                                          </p:spTgt>
                                        </p:tgtEl>
                                        <p:attrNameLst>
                                          <p:attrName>style.visibility</p:attrName>
                                        </p:attrNameLst>
                                      </p:cBhvr>
                                      <p:to>
                                        <p:strVal val="visible"/>
                                      </p:to>
                                    </p:set>
                                    <p:animEffect transition="in" filter="dissolve">
                                      <p:cBhvr>
                                        <p:cTn id="7" dur="1000"/>
                                        <p:tgtEl>
                                          <p:spTgt spid="645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right)">
                                      <p:cBhvr>
                                        <p:cTn id="12" dur="500"/>
                                        <p:tgtEl>
                                          <p:spTgt spid="25"/>
                                        </p:tgtEl>
                                      </p:cBhvr>
                                    </p:animEffect>
                                  </p:childTnLst>
                                </p:cTn>
                              </p:par>
                              <p:par>
                                <p:cTn id="13" presetID="22" presetClass="entr" presetSubtype="2"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right)">
                                      <p:cBhvr>
                                        <p:cTn id="20" dur="500"/>
                                        <p:tgtEl>
                                          <p:spTgt spid="24"/>
                                        </p:tgtEl>
                                      </p:cBhvr>
                                    </p:animEffect>
                                  </p:childTnLst>
                                </p:cTn>
                              </p:par>
                              <p:par>
                                <p:cTn id="21" presetID="22" presetClass="entr" presetSubtype="2"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right)">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right)">
                                      <p:cBhvr>
                                        <p:cTn id="28" dur="500"/>
                                        <p:tgtEl>
                                          <p:spTgt spid="23"/>
                                        </p:tgtEl>
                                      </p:cBhvr>
                                    </p:animEffect>
                                  </p:childTnLst>
                                </p:cTn>
                              </p:par>
                              <p:par>
                                <p:cTn id="29" presetID="22" presetClass="entr" presetSubtype="2"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right)">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right)">
                                      <p:cBhvr>
                                        <p:cTn id="36" dur="500"/>
                                        <p:tgtEl>
                                          <p:spTgt spid="22"/>
                                        </p:tgtEl>
                                      </p:cBhvr>
                                    </p:animEffect>
                                  </p:childTnLst>
                                </p:cTn>
                              </p:par>
                              <p:par>
                                <p:cTn id="37" presetID="22" presetClass="entr" presetSubtype="2"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right)">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right)">
                                      <p:cBhvr>
                                        <p:cTn id="44" dur="500"/>
                                        <p:tgtEl>
                                          <p:spTgt spid="21"/>
                                        </p:tgtEl>
                                      </p:cBhvr>
                                    </p:animEffect>
                                  </p:childTnLst>
                                </p:cTn>
                              </p:par>
                              <p:par>
                                <p:cTn id="45" presetID="22" presetClass="entr" presetSubtype="2"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right)">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6">
                                            <p:txEl>
                                              <p:pRg st="0" end="0"/>
                                            </p:txEl>
                                          </p:spTgt>
                                        </p:tgtEl>
                                        <p:attrNameLst>
                                          <p:attrName>style.visibility</p:attrName>
                                        </p:attrNameLst>
                                      </p:cBhvr>
                                      <p:to>
                                        <p:strVal val="visible"/>
                                      </p:to>
                                    </p:set>
                                    <p:animEffect transition="in" filter="dissolve">
                                      <p:cBhvr>
                                        <p:cTn id="62"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build="p"/>
      <p:bldP spid="6" grpId="0" build="p"/>
      <p:bldP spid="21" grpId="0"/>
      <p:bldP spid="22" grpId="0"/>
      <p:bldP spid="23" grpId="0"/>
      <p:bldP spid="24" grpId="0"/>
      <p:bldP spid="25"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4" name="Rectangle 6"/>
          <p:cNvSpPr>
            <a:spLocks noGrp="1" noChangeArrowheads="1"/>
          </p:cNvSpPr>
          <p:nvPr>
            <p:ph type="title"/>
          </p:nvPr>
        </p:nvSpPr>
        <p:spPr/>
        <p:txBody>
          <a:bodyPr/>
          <a:lstStyle/>
          <a:p>
            <a:r>
              <a:rPr lang="en-US"/>
              <a:t>Applying the Rules of Time Travel</a:t>
            </a:r>
            <a:endParaRPr lang="en-US"/>
          </a:p>
        </p:txBody>
      </p:sp>
      <p:sp>
        <p:nvSpPr>
          <p:cNvPr id="66565" name="Rectangle 7"/>
          <p:cNvSpPr>
            <a:spLocks noGrp="1" noChangeArrowheads="1"/>
          </p:cNvSpPr>
          <p:nvPr>
            <p:ph idx="1"/>
          </p:nvPr>
        </p:nvSpPr>
        <p:spPr/>
        <p:txBody>
          <a:bodyPr/>
          <a:lstStyle/>
          <a:p>
            <a:pPr marL="0" indent="0" algn="ctr">
              <a:buNone/>
            </a:pPr>
            <a:r>
              <a:rPr lang="en-US" sz="2800" b="1" dirty="0"/>
              <a:t>Rule 1: It is only possible to compare or combine values at the same point in time.</a:t>
            </a:r>
            <a:endParaRPr lang="en-US" sz="2800" b="1" dirty="0"/>
          </a:p>
          <a:p>
            <a:pPr lvl="1"/>
            <a:r>
              <a:rPr lang="en-US" dirty="0"/>
              <a:t>So far we’ve only looked at comparing.</a:t>
            </a:r>
            <a:endParaRPr lang="en-US" dirty="0"/>
          </a:p>
          <a:p>
            <a:r>
              <a:rPr lang="en-US" dirty="0"/>
              <a:t>Suppose we plan to save $1000 today, and $1000 at the end of each of the next two years. If we can earn a fixed 10% interest rate on our savings, how much will we have three years from today?</a:t>
            </a:r>
            <a:endParaRPr lang="en-US" dirty="0"/>
          </a:p>
        </p:txBody>
      </p:sp>
      <p:sp>
        <p:nvSpPr>
          <p:cNvPr id="6" name="Footer Placeholder 5"/>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8" name="Rectangle 2"/>
          <p:cNvSpPr>
            <a:spLocks noGrp="1" noChangeArrowheads="1"/>
          </p:cNvSpPr>
          <p:nvPr>
            <p:ph type="title"/>
          </p:nvPr>
        </p:nvSpPr>
        <p:spPr/>
        <p:txBody>
          <a:bodyPr/>
          <a:lstStyle/>
          <a:p>
            <a:r>
              <a:rPr lang="en-US" dirty="0"/>
              <a:t>Combining Values</a:t>
            </a:r>
            <a:endParaRPr lang="en-US" dirty="0"/>
          </a:p>
        </p:txBody>
      </p:sp>
      <p:sp>
        <p:nvSpPr>
          <p:cNvPr id="24" name="Content Placeholder 23"/>
          <p:cNvSpPr>
            <a:spLocks noGrp="1"/>
          </p:cNvSpPr>
          <p:nvPr>
            <p:ph idx="1"/>
          </p:nvPr>
        </p:nvSpPr>
        <p:spPr/>
        <p:txBody>
          <a:bodyPr/>
          <a:lstStyle/>
          <a:p>
            <a:endParaRPr lang="en-US"/>
          </a:p>
        </p:txBody>
      </p:sp>
      <p:sp>
        <p:nvSpPr>
          <p:cNvPr id="18" name="Footer Placeholder 17"/>
          <p:cNvSpPr>
            <a:spLocks noGrp="1"/>
          </p:cNvSpPr>
          <p:nvPr>
            <p:ph type="ftr" sz="quarter" idx="3"/>
          </p:nvPr>
        </p:nvSpPr>
        <p:spPr/>
        <p:txBody>
          <a:bodyPr/>
          <a:lstStyle/>
          <a:p>
            <a:r>
              <a:rPr lang="en-AU"/>
              <a:t>FINM7409</a:t>
            </a:r>
            <a:endParaRPr lang="en-AU" dirty="0"/>
          </a:p>
        </p:txBody>
      </p:sp>
      <p:cxnSp>
        <p:nvCxnSpPr>
          <p:cNvPr id="8" name="Straight Connector 7"/>
          <p:cNvCxnSpPr/>
          <p:nvPr/>
        </p:nvCxnSpPr>
        <p:spPr bwMode="auto">
          <a:xfrm>
            <a:off x="2855640" y="2207049"/>
            <a:ext cx="6264696" cy="0"/>
          </a:xfrm>
          <a:prstGeom prst="line">
            <a:avLst/>
          </a:prstGeom>
        </p:spPr>
        <p:style>
          <a:lnRef idx="2">
            <a:schemeClr val="accent5"/>
          </a:lnRef>
          <a:fillRef idx="0">
            <a:schemeClr val="accent5"/>
          </a:fillRef>
          <a:effectRef idx="1">
            <a:schemeClr val="accent5"/>
          </a:effectRef>
          <a:fontRef idx="minor">
            <a:schemeClr val="tx1"/>
          </a:fontRef>
        </p:style>
      </p:cxnSp>
      <p:grpSp>
        <p:nvGrpSpPr>
          <p:cNvPr id="4" name="Group 3"/>
          <p:cNvGrpSpPr/>
          <p:nvPr/>
        </p:nvGrpSpPr>
        <p:grpSpPr bwMode="auto">
          <a:xfrm>
            <a:off x="2695179" y="1700809"/>
            <a:ext cx="320922" cy="682069"/>
            <a:chOff x="1171179" y="1955125"/>
            <a:chExt cx="320922" cy="682069"/>
          </a:xfrm>
        </p:grpSpPr>
        <p:cxnSp>
          <p:nvCxnSpPr>
            <p:cNvPr id="9" name="Straight Connector 8"/>
            <p:cNvCxnSpPr/>
            <p:nvPr/>
          </p:nvCxnSpPr>
          <p:spPr bwMode="auto">
            <a:xfrm>
              <a:off x="1331640" y="2285538"/>
              <a:ext cx="0" cy="351656"/>
            </a:xfrm>
            <a:prstGeom prst="line">
              <a:avLst/>
            </a:prstGeom>
          </p:spPr>
          <p:style>
            <a:lnRef idx="2">
              <a:schemeClr val="accent5"/>
            </a:lnRef>
            <a:fillRef idx="0">
              <a:schemeClr val="accent5"/>
            </a:fillRef>
            <a:effectRef idx="1">
              <a:schemeClr val="accent5"/>
            </a:effectRef>
            <a:fontRef idx="minor">
              <a:schemeClr val="tx1"/>
            </a:fontRef>
          </p:style>
        </p:cxnSp>
        <p:sp>
          <p:nvSpPr>
            <p:cNvPr id="15" name="TextBox 14"/>
            <p:cNvSpPr txBox="1"/>
            <p:nvPr/>
          </p:nvSpPr>
          <p:spPr bwMode="auto">
            <a:xfrm>
              <a:off x="1171179" y="1955125"/>
              <a:ext cx="320922" cy="369332"/>
            </a:xfrm>
            <a:prstGeom prst="rect">
              <a:avLst/>
            </a:prstGeom>
            <a:noFill/>
          </p:spPr>
          <p:txBody>
            <a:bodyPr wrap="none" rtlCol="0">
              <a:spAutoFit/>
            </a:bodyPr>
            <a:lstStyle/>
            <a:p>
              <a:pPr algn="ctr"/>
              <a:r>
                <a:rPr lang="en-US" dirty="0">
                  <a:solidFill>
                    <a:schemeClr val="accent5">
                      <a:lumMod val="75000"/>
                    </a:schemeClr>
                  </a:solidFill>
                </a:rPr>
                <a:t>0</a:t>
              </a:r>
              <a:endParaRPr lang="en-AU" dirty="0">
                <a:solidFill>
                  <a:schemeClr val="accent5">
                    <a:lumMod val="75000"/>
                  </a:schemeClr>
                </a:solidFill>
              </a:endParaRPr>
            </a:p>
          </p:txBody>
        </p:sp>
      </p:grpSp>
      <p:grpSp>
        <p:nvGrpSpPr>
          <p:cNvPr id="6" name="Group 5"/>
          <p:cNvGrpSpPr/>
          <p:nvPr/>
        </p:nvGrpSpPr>
        <p:grpSpPr bwMode="auto">
          <a:xfrm>
            <a:off x="6857555" y="1700809"/>
            <a:ext cx="320922" cy="682069"/>
            <a:chOff x="3677581" y="1955125"/>
            <a:chExt cx="320922" cy="682069"/>
          </a:xfrm>
        </p:grpSpPr>
        <p:cxnSp>
          <p:nvCxnSpPr>
            <p:cNvPr id="11" name="Straight Connector 10"/>
            <p:cNvCxnSpPr/>
            <p:nvPr/>
          </p:nvCxnSpPr>
          <p:spPr bwMode="auto">
            <a:xfrm>
              <a:off x="3837518" y="2285538"/>
              <a:ext cx="0" cy="351656"/>
            </a:xfrm>
            <a:prstGeom prst="line">
              <a:avLst/>
            </a:prstGeom>
          </p:spPr>
          <p:style>
            <a:lnRef idx="2">
              <a:schemeClr val="accent5"/>
            </a:lnRef>
            <a:fillRef idx="0">
              <a:schemeClr val="accent5"/>
            </a:fillRef>
            <a:effectRef idx="1">
              <a:schemeClr val="accent5"/>
            </a:effectRef>
            <a:fontRef idx="minor">
              <a:schemeClr val="tx1"/>
            </a:fontRef>
          </p:style>
        </p:cxnSp>
        <p:sp>
          <p:nvSpPr>
            <p:cNvPr id="16" name="TextBox 15"/>
            <p:cNvSpPr txBox="1"/>
            <p:nvPr/>
          </p:nvSpPr>
          <p:spPr bwMode="auto">
            <a:xfrm>
              <a:off x="3677581" y="1955125"/>
              <a:ext cx="320922" cy="369332"/>
            </a:xfrm>
            <a:prstGeom prst="rect">
              <a:avLst/>
            </a:prstGeom>
            <a:noFill/>
          </p:spPr>
          <p:txBody>
            <a:bodyPr wrap="none" rtlCol="0">
              <a:spAutoFit/>
            </a:bodyPr>
            <a:lstStyle/>
            <a:p>
              <a:pPr algn="ctr"/>
              <a:r>
                <a:rPr lang="en-US" dirty="0">
                  <a:solidFill>
                    <a:schemeClr val="accent5">
                      <a:lumMod val="75000"/>
                    </a:schemeClr>
                  </a:solidFill>
                </a:rPr>
                <a:t>2</a:t>
              </a:r>
              <a:endParaRPr lang="en-AU" dirty="0">
                <a:solidFill>
                  <a:schemeClr val="accent5">
                    <a:lumMod val="75000"/>
                  </a:schemeClr>
                </a:solidFill>
              </a:endParaRPr>
            </a:p>
          </p:txBody>
        </p:sp>
      </p:grpSp>
      <p:grpSp>
        <p:nvGrpSpPr>
          <p:cNvPr id="5" name="Group 4"/>
          <p:cNvGrpSpPr/>
          <p:nvPr/>
        </p:nvGrpSpPr>
        <p:grpSpPr bwMode="auto">
          <a:xfrm>
            <a:off x="4780376" y="1700809"/>
            <a:ext cx="312907" cy="682069"/>
            <a:chOff x="2428388" y="1955125"/>
            <a:chExt cx="312907" cy="682069"/>
          </a:xfrm>
        </p:grpSpPr>
        <p:cxnSp>
          <p:nvCxnSpPr>
            <p:cNvPr id="10" name="Straight Connector 9"/>
            <p:cNvCxnSpPr/>
            <p:nvPr/>
          </p:nvCxnSpPr>
          <p:spPr bwMode="auto">
            <a:xfrm>
              <a:off x="2584579" y="2285538"/>
              <a:ext cx="0" cy="351656"/>
            </a:xfrm>
            <a:prstGeom prst="line">
              <a:avLst/>
            </a:prstGeom>
          </p:spPr>
          <p:style>
            <a:lnRef idx="2">
              <a:schemeClr val="accent5"/>
            </a:lnRef>
            <a:fillRef idx="0">
              <a:schemeClr val="accent5"/>
            </a:fillRef>
            <a:effectRef idx="1">
              <a:schemeClr val="accent5"/>
            </a:effectRef>
            <a:fontRef idx="minor">
              <a:schemeClr val="tx1"/>
            </a:fontRef>
          </p:style>
        </p:cxnSp>
        <p:sp>
          <p:nvSpPr>
            <p:cNvPr id="19" name="TextBox 18"/>
            <p:cNvSpPr txBox="1"/>
            <p:nvPr/>
          </p:nvSpPr>
          <p:spPr bwMode="auto">
            <a:xfrm>
              <a:off x="2428388" y="1955125"/>
              <a:ext cx="312907" cy="369332"/>
            </a:xfrm>
            <a:prstGeom prst="rect">
              <a:avLst/>
            </a:prstGeom>
            <a:noFill/>
          </p:spPr>
          <p:txBody>
            <a:bodyPr wrap="none" rtlCol="0">
              <a:spAutoFit/>
            </a:bodyPr>
            <a:lstStyle/>
            <a:p>
              <a:pPr algn="ctr"/>
              <a:r>
                <a:rPr lang="en-US" dirty="0">
                  <a:solidFill>
                    <a:schemeClr val="accent5">
                      <a:lumMod val="75000"/>
                    </a:schemeClr>
                  </a:solidFill>
                </a:rPr>
                <a:t>1</a:t>
              </a:r>
              <a:endParaRPr lang="en-AU" dirty="0">
                <a:solidFill>
                  <a:schemeClr val="accent5">
                    <a:lumMod val="75000"/>
                  </a:schemeClr>
                </a:solidFill>
              </a:endParaRPr>
            </a:p>
          </p:txBody>
        </p:sp>
      </p:grpSp>
      <p:grpSp>
        <p:nvGrpSpPr>
          <p:cNvPr id="22" name="Group 21"/>
          <p:cNvGrpSpPr/>
          <p:nvPr/>
        </p:nvGrpSpPr>
        <p:grpSpPr bwMode="auto">
          <a:xfrm>
            <a:off x="8961186" y="1700809"/>
            <a:ext cx="320922" cy="682069"/>
            <a:chOff x="7437186" y="1955125"/>
            <a:chExt cx="320922" cy="682069"/>
          </a:xfrm>
        </p:grpSpPr>
        <p:cxnSp>
          <p:nvCxnSpPr>
            <p:cNvPr id="14" name="Straight Connector 13"/>
            <p:cNvCxnSpPr/>
            <p:nvPr/>
          </p:nvCxnSpPr>
          <p:spPr bwMode="auto">
            <a:xfrm>
              <a:off x="7596336" y="2285538"/>
              <a:ext cx="0" cy="351656"/>
            </a:xfrm>
            <a:prstGeom prst="line">
              <a:avLst/>
            </a:prstGeom>
          </p:spPr>
          <p:style>
            <a:lnRef idx="2">
              <a:schemeClr val="accent5"/>
            </a:lnRef>
            <a:fillRef idx="0">
              <a:schemeClr val="accent5"/>
            </a:fillRef>
            <a:effectRef idx="1">
              <a:schemeClr val="accent5"/>
            </a:effectRef>
            <a:fontRef idx="minor">
              <a:schemeClr val="tx1"/>
            </a:fontRef>
          </p:style>
        </p:cxnSp>
        <p:sp>
          <p:nvSpPr>
            <p:cNvPr id="20" name="TextBox 19"/>
            <p:cNvSpPr txBox="1"/>
            <p:nvPr/>
          </p:nvSpPr>
          <p:spPr bwMode="auto">
            <a:xfrm>
              <a:off x="7437186" y="1955125"/>
              <a:ext cx="320922" cy="369332"/>
            </a:xfrm>
            <a:prstGeom prst="rect">
              <a:avLst/>
            </a:prstGeom>
            <a:noFill/>
          </p:spPr>
          <p:txBody>
            <a:bodyPr wrap="none" rtlCol="0">
              <a:spAutoFit/>
            </a:bodyPr>
            <a:lstStyle/>
            <a:p>
              <a:pPr algn="ctr"/>
              <a:r>
                <a:rPr lang="en-US" dirty="0">
                  <a:solidFill>
                    <a:schemeClr val="accent5">
                      <a:lumMod val="75000"/>
                    </a:schemeClr>
                  </a:solidFill>
                </a:rPr>
                <a:t>3</a:t>
              </a:r>
              <a:endParaRPr lang="en-AU" dirty="0">
                <a:solidFill>
                  <a:schemeClr val="accent5">
                    <a:lumMod val="75000"/>
                  </a:schemeClr>
                </a:solidFill>
              </a:endParaRPr>
            </a:p>
          </p:txBody>
        </p:sp>
      </p:grpSp>
      <p:sp>
        <p:nvSpPr>
          <p:cNvPr id="26" name="TextBox 25"/>
          <p:cNvSpPr txBox="1"/>
          <p:nvPr/>
        </p:nvSpPr>
        <p:spPr bwMode="auto">
          <a:xfrm>
            <a:off x="2478774" y="2393760"/>
            <a:ext cx="753732" cy="338554"/>
          </a:xfrm>
          <a:prstGeom prst="rect">
            <a:avLst/>
          </a:prstGeom>
          <a:noFill/>
        </p:spPr>
        <p:txBody>
          <a:bodyPr wrap="none" rtlCol="0">
            <a:spAutoFit/>
          </a:bodyPr>
          <a:lstStyle/>
          <a:p>
            <a:pPr algn="ctr"/>
            <a:r>
              <a:rPr lang="en-US" sz="1600" dirty="0">
                <a:solidFill>
                  <a:schemeClr val="accent5">
                    <a:lumMod val="75000"/>
                  </a:schemeClr>
                </a:solidFill>
              </a:rPr>
              <a:t>$1000</a:t>
            </a:r>
            <a:endParaRPr lang="en-AU" sz="1600" dirty="0">
              <a:solidFill>
                <a:schemeClr val="accent5">
                  <a:lumMod val="75000"/>
                </a:schemeClr>
              </a:solidFill>
            </a:endParaRPr>
          </a:p>
        </p:txBody>
      </p:sp>
      <p:sp>
        <p:nvSpPr>
          <p:cNvPr id="27" name="TextBox 26"/>
          <p:cNvSpPr txBox="1"/>
          <p:nvPr/>
        </p:nvSpPr>
        <p:spPr bwMode="auto">
          <a:xfrm>
            <a:off x="4559700" y="2393760"/>
            <a:ext cx="753732" cy="338554"/>
          </a:xfrm>
          <a:prstGeom prst="rect">
            <a:avLst/>
          </a:prstGeom>
          <a:noFill/>
        </p:spPr>
        <p:txBody>
          <a:bodyPr wrap="none" rtlCol="0">
            <a:spAutoFit/>
          </a:bodyPr>
          <a:lstStyle/>
          <a:p>
            <a:pPr algn="ctr"/>
            <a:r>
              <a:rPr lang="en-US" sz="1600" dirty="0">
                <a:solidFill>
                  <a:schemeClr val="accent5">
                    <a:lumMod val="75000"/>
                  </a:schemeClr>
                </a:solidFill>
              </a:rPr>
              <a:t>$1000</a:t>
            </a:r>
            <a:endParaRPr lang="en-AU" sz="1600" dirty="0">
              <a:solidFill>
                <a:schemeClr val="accent5">
                  <a:lumMod val="75000"/>
                </a:schemeClr>
              </a:solidFill>
            </a:endParaRPr>
          </a:p>
        </p:txBody>
      </p:sp>
      <p:sp>
        <p:nvSpPr>
          <p:cNvPr id="28" name="TextBox 27"/>
          <p:cNvSpPr txBox="1"/>
          <p:nvPr/>
        </p:nvSpPr>
        <p:spPr bwMode="auto">
          <a:xfrm>
            <a:off x="6640626" y="2393760"/>
            <a:ext cx="753732" cy="338554"/>
          </a:xfrm>
          <a:prstGeom prst="rect">
            <a:avLst/>
          </a:prstGeom>
          <a:noFill/>
        </p:spPr>
        <p:txBody>
          <a:bodyPr wrap="none" rtlCol="0">
            <a:spAutoFit/>
          </a:bodyPr>
          <a:lstStyle/>
          <a:p>
            <a:pPr algn="ctr"/>
            <a:r>
              <a:rPr lang="en-US" sz="1600" dirty="0">
                <a:solidFill>
                  <a:schemeClr val="accent5">
                    <a:lumMod val="75000"/>
                  </a:schemeClr>
                </a:solidFill>
              </a:rPr>
              <a:t>$1000</a:t>
            </a:r>
            <a:endParaRPr lang="en-AU" sz="1600" dirty="0">
              <a:solidFill>
                <a:schemeClr val="accent5">
                  <a:lumMod val="75000"/>
                </a:schemeClr>
              </a:solidFill>
            </a:endParaRPr>
          </a:p>
        </p:txBody>
      </p:sp>
      <p:sp>
        <p:nvSpPr>
          <p:cNvPr id="29" name="TextBox 28"/>
          <p:cNvSpPr txBox="1"/>
          <p:nvPr/>
        </p:nvSpPr>
        <p:spPr bwMode="auto">
          <a:xfrm>
            <a:off x="8971096" y="2393760"/>
            <a:ext cx="298480" cy="338554"/>
          </a:xfrm>
          <a:prstGeom prst="rect">
            <a:avLst/>
          </a:prstGeom>
          <a:noFill/>
        </p:spPr>
        <p:txBody>
          <a:bodyPr wrap="none" rtlCol="0">
            <a:spAutoFit/>
          </a:bodyPr>
          <a:lstStyle/>
          <a:p>
            <a:pPr algn="ctr"/>
            <a:r>
              <a:rPr lang="en-US" sz="1600" dirty="0">
                <a:solidFill>
                  <a:schemeClr val="accent5">
                    <a:lumMod val="75000"/>
                  </a:schemeClr>
                </a:solidFill>
              </a:rPr>
              <a:t>?</a:t>
            </a:r>
            <a:endParaRPr lang="en-AU" sz="1600" dirty="0">
              <a:solidFill>
                <a:schemeClr val="accent5">
                  <a:lumMod val="75000"/>
                </a:schemeClr>
              </a:solidFill>
            </a:endParaRPr>
          </a:p>
        </p:txBody>
      </p:sp>
      <p:grpSp>
        <p:nvGrpSpPr>
          <p:cNvPr id="89" name="Group 88"/>
          <p:cNvGrpSpPr/>
          <p:nvPr/>
        </p:nvGrpSpPr>
        <p:grpSpPr bwMode="auto">
          <a:xfrm>
            <a:off x="2855640" y="2715438"/>
            <a:ext cx="2457792" cy="404253"/>
            <a:chOff x="1331640" y="2715437"/>
            <a:chExt cx="2457792" cy="404253"/>
          </a:xfrm>
        </p:grpSpPr>
        <p:sp>
          <p:nvSpPr>
            <p:cNvPr id="32" name="TextBox 31"/>
            <p:cNvSpPr txBox="1"/>
            <p:nvPr/>
          </p:nvSpPr>
          <p:spPr bwMode="auto">
            <a:xfrm>
              <a:off x="3035700" y="2715437"/>
              <a:ext cx="753732" cy="338554"/>
            </a:xfrm>
            <a:prstGeom prst="rect">
              <a:avLst/>
            </a:prstGeom>
            <a:noFill/>
          </p:spPr>
          <p:txBody>
            <a:bodyPr wrap="none" rtlCol="0">
              <a:spAutoFit/>
            </a:bodyPr>
            <a:lstStyle/>
            <a:p>
              <a:pPr algn="ctr"/>
              <a:r>
                <a:rPr lang="en-US" sz="1600" dirty="0">
                  <a:solidFill>
                    <a:schemeClr val="accent2">
                      <a:lumMod val="75000"/>
                    </a:schemeClr>
                  </a:solidFill>
                </a:rPr>
                <a:t>$1100</a:t>
              </a:r>
              <a:endParaRPr lang="en-AU" sz="1600" dirty="0">
                <a:solidFill>
                  <a:schemeClr val="accent2">
                    <a:lumMod val="75000"/>
                  </a:schemeClr>
                </a:solidFill>
              </a:endParaRPr>
            </a:p>
          </p:txBody>
        </p:sp>
        <p:cxnSp>
          <p:nvCxnSpPr>
            <p:cNvPr id="30" name="Elbow Connector 29"/>
            <p:cNvCxnSpPr>
              <a:stCxn id="26" idx="2"/>
            </p:cNvCxnSpPr>
            <p:nvPr/>
          </p:nvCxnSpPr>
          <p:spPr bwMode="auto">
            <a:xfrm rot="16200000" flipH="1">
              <a:off x="2107470" y="1956484"/>
              <a:ext cx="152400" cy="170406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bwMode="auto">
            <a:xfrm>
              <a:off x="1926227" y="2858080"/>
              <a:ext cx="545342" cy="261610"/>
            </a:xfrm>
            <a:prstGeom prst="rect">
              <a:avLst/>
            </a:prstGeom>
            <a:noFill/>
          </p:spPr>
          <p:txBody>
            <a:bodyPr wrap="none" rtlCol="0">
              <a:spAutoFit/>
            </a:bodyPr>
            <a:lstStyle/>
            <a:p>
              <a:r>
                <a:rPr lang="en-AU" sz="1100" dirty="0">
                  <a:solidFill>
                    <a:schemeClr val="accent2">
                      <a:lumMod val="75000"/>
                    </a:schemeClr>
                  </a:solidFill>
                </a:rPr>
                <a:t>×1.10</a:t>
              </a:r>
              <a:endParaRPr lang="en-AU" sz="1100" dirty="0">
                <a:solidFill>
                  <a:schemeClr val="accent2">
                    <a:lumMod val="75000"/>
                  </a:schemeClr>
                </a:solidFill>
              </a:endParaRPr>
            </a:p>
          </p:txBody>
        </p:sp>
      </p:grpSp>
      <p:grpSp>
        <p:nvGrpSpPr>
          <p:cNvPr id="90" name="Group 89"/>
          <p:cNvGrpSpPr/>
          <p:nvPr/>
        </p:nvGrpSpPr>
        <p:grpSpPr bwMode="auto">
          <a:xfrm>
            <a:off x="4559700" y="3030667"/>
            <a:ext cx="753994" cy="361878"/>
            <a:chOff x="3035700" y="3030667"/>
            <a:chExt cx="753994" cy="361878"/>
          </a:xfrm>
        </p:grpSpPr>
        <p:cxnSp>
          <p:nvCxnSpPr>
            <p:cNvPr id="33" name="Straight Connector 32"/>
            <p:cNvCxnSpPr/>
            <p:nvPr/>
          </p:nvCxnSpPr>
          <p:spPr bwMode="auto">
            <a:xfrm>
              <a:off x="3035700" y="3030667"/>
              <a:ext cx="753732" cy="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bwMode="auto">
            <a:xfrm>
              <a:off x="3035962" y="3053991"/>
              <a:ext cx="753732" cy="338554"/>
            </a:xfrm>
            <a:prstGeom prst="rect">
              <a:avLst/>
            </a:prstGeom>
            <a:noFill/>
          </p:spPr>
          <p:txBody>
            <a:bodyPr wrap="none" rtlCol="0">
              <a:spAutoFit/>
            </a:bodyPr>
            <a:lstStyle/>
            <a:p>
              <a:pPr algn="ctr"/>
              <a:r>
                <a:rPr lang="en-US" sz="1600" dirty="0">
                  <a:solidFill>
                    <a:schemeClr val="accent2">
                      <a:lumMod val="75000"/>
                    </a:schemeClr>
                  </a:solidFill>
                </a:rPr>
                <a:t>$2100</a:t>
              </a:r>
              <a:endParaRPr lang="en-AU" sz="1600" dirty="0">
                <a:solidFill>
                  <a:schemeClr val="accent2">
                    <a:lumMod val="75000"/>
                  </a:schemeClr>
                </a:solidFill>
              </a:endParaRPr>
            </a:p>
          </p:txBody>
        </p:sp>
      </p:grpSp>
      <p:grpSp>
        <p:nvGrpSpPr>
          <p:cNvPr id="92" name="Group 91"/>
          <p:cNvGrpSpPr/>
          <p:nvPr/>
        </p:nvGrpSpPr>
        <p:grpSpPr bwMode="auto">
          <a:xfrm>
            <a:off x="5313695" y="3055884"/>
            <a:ext cx="2096929" cy="404253"/>
            <a:chOff x="3789694" y="3055883"/>
            <a:chExt cx="2096929" cy="404253"/>
          </a:xfrm>
        </p:grpSpPr>
        <p:sp>
          <p:nvSpPr>
            <p:cNvPr id="39" name="TextBox 38"/>
            <p:cNvSpPr txBox="1"/>
            <p:nvPr/>
          </p:nvSpPr>
          <p:spPr bwMode="auto">
            <a:xfrm>
              <a:off x="5132891" y="3055883"/>
              <a:ext cx="753732" cy="338554"/>
            </a:xfrm>
            <a:prstGeom prst="rect">
              <a:avLst/>
            </a:prstGeom>
            <a:noFill/>
          </p:spPr>
          <p:txBody>
            <a:bodyPr wrap="none" rtlCol="0">
              <a:spAutoFit/>
            </a:bodyPr>
            <a:lstStyle/>
            <a:p>
              <a:pPr algn="ctr"/>
              <a:r>
                <a:rPr lang="en-US" sz="1600" dirty="0">
                  <a:solidFill>
                    <a:schemeClr val="accent2">
                      <a:lumMod val="75000"/>
                    </a:schemeClr>
                  </a:solidFill>
                </a:rPr>
                <a:t>$2310</a:t>
              </a:r>
              <a:endParaRPr lang="en-AU" sz="1600" dirty="0">
                <a:solidFill>
                  <a:schemeClr val="accent2">
                    <a:lumMod val="75000"/>
                  </a:schemeClr>
                </a:solidFill>
              </a:endParaRPr>
            </a:p>
          </p:txBody>
        </p:sp>
        <p:cxnSp>
          <p:nvCxnSpPr>
            <p:cNvPr id="40" name="Elbow Connector 39"/>
            <p:cNvCxnSpPr>
              <a:stCxn id="38" idx="3"/>
            </p:cNvCxnSpPr>
            <p:nvPr/>
          </p:nvCxnSpPr>
          <p:spPr bwMode="auto">
            <a:xfrm>
              <a:off x="3789694" y="3223268"/>
              <a:ext cx="1343196" cy="18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bwMode="auto">
            <a:xfrm>
              <a:off x="4023417" y="3198526"/>
              <a:ext cx="545342" cy="261610"/>
            </a:xfrm>
            <a:prstGeom prst="rect">
              <a:avLst/>
            </a:prstGeom>
            <a:noFill/>
          </p:spPr>
          <p:txBody>
            <a:bodyPr wrap="none" rtlCol="0">
              <a:spAutoFit/>
            </a:bodyPr>
            <a:lstStyle/>
            <a:p>
              <a:r>
                <a:rPr lang="en-AU" sz="1100" dirty="0">
                  <a:solidFill>
                    <a:schemeClr val="accent2">
                      <a:lumMod val="75000"/>
                    </a:schemeClr>
                  </a:solidFill>
                </a:rPr>
                <a:t>×1.10</a:t>
              </a:r>
              <a:endParaRPr lang="en-AU" sz="1100" dirty="0">
                <a:solidFill>
                  <a:schemeClr val="accent2">
                    <a:lumMod val="75000"/>
                  </a:schemeClr>
                </a:solidFill>
              </a:endParaRPr>
            </a:p>
          </p:txBody>
        </p:sp>
      </p:grpSp>
      <p:grpSp>
        <p:nvGrpSpPr>
          <p:cNvPr id="93" name="Group 92"/>
          <p:cNvGrpSpPr/>
          <p:nvPr/>
        </p:nvGrpSpPr>
        <p:grpSpPr bwMode="auto">
          <a:xfrm>
            <a:off x="6656890" y="3371113"/>
            <a:ext cx="757142" cy="357164"/>
            <a:chOff x="5132890" y="3371113"/>
            <a:chExt cx="757142" cy="357164"/>
          </a:xfrm>
        </p:grpSpPr>
        <p:cxnSp>
          <p:nvCxnSpPr>
            <p:cNvPr id="42" name="Straight Connector 41"/>
            <p:cNvCxnSpPr/>
            <p:nvPr/>
          </p:nvCxnSpPr>
          <p:spPr bwMode="auto">
            <a:xfrm>
              <a:off x="5132890" y="3371113"/>
              <a:ext cx="753732"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bwMode="auto">
            <a:xfrm>
              <a:off x="5136300" y="3389723"/>
              <a:ext cx="753732" cy="338554"/>
            </a:xfrm>
            <a:prstGeom prst="rect">
              <a:avLst/>
            </a:prstGeom>
            <a:noFill/>
          </p:spPr>
          <p:txBody>
            <a:bodyPr wrap="none" rtlCol="0">
              <a:spAutoFit/>
            </a:bodyPr>
            <a:lstStyle/>
            <a:p>
              <a:pPr algn="ctr"/>
              <a:r>
                <a:rPr lang="en-US" sz="1600" dirty="0">
                  <a:solidFill>
                    <a:schemeClr val="accent2">
                      <a:lumMod val="75000"/>
                    </a:schemeClr>
                  </a:solidFill>
                </a:rPr>
                <a:t>$3310</a:t>
              </a:r>
              <a:endParaRPr lang="en-AU" sz="1600" dirty="0">
                <a:solidFill>
                  <a:schemeClr val="accent2">
                    <a:lumMod val="75000"/>
                  </a:schemeClr>
                </a:solidFill>
              </a:endParaRPr>
            </a:p>
          </p:txBody>
        </p:sp>
      </p:grpSp>
      <p:grpSp>
        <p:nvGrpSpPr>
          <p:cNvPr id="94" name="Group 93"/>
          <p:cNvGrpSpPr/>
          <p:nvPr/>
        </p:nvGrpSpPr>
        <p:grpSpPr bwMode="auto">
          <a:xfrm>
            <a:off x="7414032" y="3389724"/>
            <a:ext cx="2138354" cy="409251"/>
            <a:chOff x="5890032" y="3389723"/>
            <a:chExt cx="2138354" cy="409251"/>
          </a:xfrm>
        </p:grpSpPr>
        <p:sp>
          <p:nvSpPr>
            <p:cNvPr id="45" name="TextBox 44"/>
            <p:cNvSpPr txBox="1"/>
            <p:nvPr/>
          </p:nvSpPr>
          <p:spPr bwMode="auto">
            <a:xfrm>
              <a:off x="7274654" y="3389723"/>
              <a:ext cx="753732" cy="338554"/>
            </a:xfrm>
            <a:prstGeom prst="rect">
              <a:avLst/>
            </a:prstGeom>
            <a:noFill/>
          </p:spPr>
          <p:txBody>
            <a:bodyPr wrap="none" rtlCol="0">
              <a:spAutoFit/>
            </a:bodyPr>
            <a:lstStyle/>
            <a:p>
              <a:pPr algn="ctr"/>
              <a:r>
                <a:rPr lang="en-US" sz="1600" dirty="0">
                  <a:solidFill>
                    <a:schemeClr val="accent2">
                      <a:lumMod val="75000"/>
                    </a:schemeClr>
                  </a:solidFill>
                </a:rPr>
                <a:t>$3641</a:t>
              </a:r>
              <a:endParaRPr lang="en-AU" sz="1600" dirty="0">
                <a:solidFill>
                  <a:schemeClr val="accent2">
                    <a:lumMod val="75000"/>
                  </a:schemeClr>
                </a:solidFill>
              </a:endParaRPr>
            </a:p>
          </p:txBody>
        </p:sp>
        <p:cxnSp>
          <p:nvCxnSpPr>
            <p:cNvPr id="46" name="Elbow Connector 45"/>
            <p:cNvCxnSpPr>
              <a:stCxn id="43" idx="3"/>
              <a:endCxn id="45" idx="1"/>
            </p:cNvCxnSpPr>
            <p:nvPr/>
          </p:nvCxnSpPr>
          <p:spPr bwMode="auto">
            <a:xfrm>
              <a:off x="5890032" y="3559000"/>
              <a:ext cx="138462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bwMode="auto">
            <a:xfrm>
              <a:off x="6129404" y="3537364"/>
              <a:ext cx="545342" cy="261610"/>
            </a:xfrm>
            <a:prstGeom prst="rect">
              <a:avLst/>
            </a:prstGeom>
            <a:noFill/>
          </p:spPr>
          <p:txBody>
            <a:bodyPr wrap="none" rtlCol="0">
              <a:spAutoFit/>
            </a:bodyPr>
            <a:lstStyle/>
            <a:p>
              <a:r>
                <a:rPr lang="en-AU" sz="1100" dirty="0">
                  <a:solidFill>
                    <a:schemeClr val="accent2">
                      <a:lumMod val="75000"/>
                    </a:schemeClr>
                  </a:solidFill>
                </a:rPr>
                <a:t>×1.10</a:t>
              </a:r>
              <a:endParaRPr lang="en-AU" sz="1100" dirty="0">
                <a:solidFill>
                  <a:schemeClr val="accent2">
                    <a:lumMod val="75000"/>
                  </a:schemeClr>
                </a:solidFill>
              </a:endParaRPr>
            </a:p>
          </p:txBody>
        </p:sp>
      </p:grpSp>
      <p:sp>
        <p:nvSpPr>
          <p:cNvPr id="51" name="TextBox 50"/>
          <p:cNvSpPr txBox="1"/>
          <p:nvPr/>
        </p:nvSpPr>
        <p:spPr bwMode="auto">
          <a:xfrm>
            <a:off x="2478774" y="3717032"/>
            <a:ext cx="7217626" cy="369332"/>
          </a:xfrm>
          <a:prstGeom prst="rect">
            <a:avLst/>
          </a:prstGeom>
          <a:noFill/>
        </p:spPr>
        <p:txBody>
          <a:bodyPr wrap="square" rtlCol="0">
            <a:spAutoFit/>
          </a:bodyPr>
          <a:lstStyle/>
          <a:p>
            <a:pPr algn="ctr"/>
            <a:r>
              <a:rPr lang="en-US" dirty="0"/>
              <a:t>OR</a:t>
            </a:r>
            <a:endParaRPr lang="en-AU" dirty="0"/>
          </a:p>
        </p:txBody>
      </p:sp>
      <p:grpSp>
        <p:nvGrpSpPr>
          <p:cNvPr id="95" name="Group 94"/>
          <p:cNvGrpSpPr/>
          <p:nvPr/>
        </p:nvGrpSpPr>
        <p:grpSpPr bwMode="auto">
          <a:xfrm>
            <a:off x="2550780" y="4077072"/>
            <a:ext cx="6803334" cy="1031506"/>
            <a:chOff x="1026780" y="4077072"/>
            <a:chExt cx="6803334" cy="1031506"/>
          </a:xfrm>
        </p:grpSpPr>
        <p:cxnSp>
          <p:nvCxnSpPr>
            <p:cNvPr id="55" name="Straight Connector 54"/>
            <p:cNvCxnSpPr/>
            <p:nvPr/>
          </p:nvCxnSpPr>
          <p:spPr bwMode="auto">
            <a:xfrm>
              <a:off x="1403646" y="4583313"/>
              <a:ext cx="6264696" cy="0"/>
            </a:xfrm>
            <a:prstGeom prst="line">
              <a:avLst/>
            </a:prstGeom>
          </p:spPr>
          <p:style>
            <a:lnRef idx="2">
              <a:schemeClr val="accent5"/>
            </a:lnRef>
            <a:fillRef idx="0">
              <a:schemeClr val="accent5"/>
            </a:fillRef>
            <a:effectRef idx="1">
              <a:schemeClr val="accent5"/>
            </a:effectRef>
            <a:fontRef idx="minor">
              <a:schemeClr val="tx1"/>
            </a:fontRef>
          </p:style>
        </p:cxnSp>
        <p:grpSp>
          <p:nvGrpSpPr>
            <p:cNvPr id="56" name="Group 55"/>
            <p:cNvGrpSpPr/>
            <p:nvPr/>
          </p:nvGrpSpPr>
          <p:grpSpPr bwMode="auto">
            <a:xfrm>
              <a:off x="1243185" y="4077072"/>
              <a:ext cx="320922" cy="682069"/>
              <a:chOff x="1171179" y="1955125"/>
              <a:chExt cx="320922" cy="682069"/>
            </a:xfrm>
          </p:grpSpPr>
          <p:cxnSp>
            <p:nvCxnSpPr>
              <p:cNvPr id="57" name="Straight Connector 56"/>
              <p:cNvCxnSpPr/>
              <p:nvPr/>
            </p:nvCxnSpPr>
            <p:spPr bwMode="auto">
              <a:xfrm>
                <a:off x="1331640" y="2285538"/>
                <a:ext cx="0" cy="351656"/>
              </a:xfrm>
              <a:prstGeom prst="line">
                <a:avLst/>
              </a:prstGeom>
            </p:spPr>
            <p:style>
              <a:lnRef idx="2">
                <a:schemeClr val="accent5"/>
              </a:lnRef>
              <a:fillRef idx="0">
                <a:schemeClr val="accent5"/>
              </a:fillRef>
              <a:effectRef idx="1">
                <a:schemeClr val="accent5"/>
              </a:effectRef>
              <a:fontRef idx="minor">
                <a:schemeClr val="tx1"/>
              </a:fontRef>
            </p:style>
          </p:cxnSp>
          <p:sp>
            <p:nvSpPr>
              <p:cNvPr id="58" name="TextBox 57"/>
              <p:cNvSpPr txBox="1"/>
              <p:nvPr/>
            </p:nvSpPr>
            <p:spPr bwMode="auto">
              <a:xfrm>
                <a:off x="1171179" y="1955125"/>
                <a:ext cx="320922" cy="369332"/>
              </a:xfrm>
              <a:prstGeom prst="rect">
                <a:avLst/>
              </a:prstGeom>
              <a:noFill/>
            </p:spPr>
            <p:txBody>
              <a:bodyPr wrap="none" rtlCol="0">
                <a:spAutoFit/>
              </a:bodyPr>
              <a:lstStyle/>
              <a:p>
                <a:pPr algn="ctr"/>
                <a:r>
                  <a:rPr lang="en-US" dirty="0">
                    <a:solidFill>
                      <a:schemeClr val="accent5">
                        <a:lumMod val="75000"/>
                      </a:schemeClr>
                    </a:solidFill>
                  </a:rPr>
                  <a:t>0</a:t>
                </a:r>
                <a:endParaRPr lang="en-AU" dirty="0">
                  <a:solidFill>
                    <a:schemeClr val="accent5">
                      <a:lumMod val="75000"/>
                    </a:schemeClr>
                  </a:solidFill>
                </a:endParaRPr>
              </a:p>
            </p:txBody>
          </p:sp>
        </p:grpSp>
        <p:grpSp>
          <p:nvGrpSpPr>
            <p:cNvPr id="59" name="Group 58"/>
            <p:cNvGrpSpPr/>
            <p:nvPr/>
          </p:nvGrpSpPr>
          <p:grpSpPr bwMode="auto">
            <a:xfrm>
              <a:off x="5405561" y="4077072"/>
              <a:ext cx="320922" cy="682069"/>
              <a:chOff x="3677581" y="1955125"/>
              <a:chExt cx="320922" cy="682069"/>
            </a:xfrm>
          </p:grpSpPr>
          <p:cxnSp>
            <p:nvCxnSpPr>
              <p:cNvPr id="60" name="Straight Connector 59"/>
              <p:cNvCxnSpPr/>
              <p:nvPr/>
            </p:nvCxnSpPr>
            <p:spPr bwMode="auto">
              <a:xfrm>
                <a:off x="3837518" y="2285538"/>
                <a:ext cx="0" cy="351656"/>
              </a:xfrm>
              <a:prstGeom prst="line">
                <a:avLst/>
              </a:prstGeom>
            </p:spPr>
            <p:style>
              <a:lnRef idx="2">
                <a:schemeClr val="accent5"/>
              </a:lnRef>
              <a:fillRef idx="0">
                <a:schemeClr val="accent5"/>
              </a:fillRef>
              <a:effectRef idx="1">
                <a:schemeClr val="accent5"/>
              </a:effectRef>
              <a:fontRef idx="minor">
                <a:schemeClr val="tx1"/>
              </a:fontRef>
            </p:style>
          </p:cxnSp>
          <p:sp>
            <p:nvSpPr>
              <p:cNvPr id="61" name="TextBox 60"/>
              <p:cNvSpPr txBox="1"/>
              <p:nvPr/>
            </p:nvSpPr>
            <p:spPr bwMode="auto">
              <a:xfrm>
                <a:off x="3677581" y="1955125"/>
                <a:ext cx="320922" cy="369332"/>
              </a:xfrm>
              <a:prstGeom prst="rect">
                <a:avLst/>
              </a:prstGeom>
              <a:noFill/>
            </p:spPr>
            <p:txBody>
              <a:bodyPr wrap="none" rtlCol="0">
                <a:spAutoFit/>
              </a:bodyPr>
              <a:lstStyle/>
              <a:p>
                <a:pPr algn="ctr"/>
                <a:r>
                  <a:rPr lang="en-US" dirty="0">
                    <a:solidFill>
                      <a:schemeClr val="accent5">
                        <a:lumMod val="75000"/>
                      </a:schemeClr>
                    </a:solidFill>
                  </a:rPr>
                  <a:t>2</a:t>
                </a:r>
                <a:endParaRPr lang="en-AU" dirty="0">
                  <a:solidFill>
                    <a:schemeClr val="accent5">
                      <a:lumMod val="75000"/>
                    </a:schemeClr>
                  </a:solidFill>
                </a:endParaRPr>
              </a:p>
            </p:txBody>
          </p:sp>
        </p:grpSp>
        <p:grpSp>
          <p:nvGrpSpPr>
            <p:cNvPr id="62" name="Group 61"/>
            <p:cNvGrpSpPr/>
            <p:nvPr/>
          </p:nvGrpSpPr>
          <p:grpSpPr bwMode="auto">
            <a:xfrm>
              <a:off x="3328381" y="4077072"/>
              <a:ext cx="312907" cy="682069"/>
              <a:chOff x="2428388" y="1955125"/>
              <a:chExt cx="312907" cy="682069"/>
            </a:xfrm>
          </p:grpSpPr>
          <p:cxnSp>
            <p:nvCxnSpPr>
              <p:cNvPr id="63" name="Straight Connector 62"/>
              <p:cNvCxnSpPr/>
              <p:nvPr/>
            </p:nvCxnSpPr>
            <p:spPr bwMode="auto">
              <a:xfrm>
                <a:off x="2584579" y="2285538"/>
                <a:ext cx="0" cy="351656"/>
              </a:xfrm>
              <a:prstGeom prst="line">
                <a:avLst/>
              </a:prstGeom>
            </p:spPr>
            <p:style>
              <a:lnRef idx="2">
                <a:schemeClr val="accent5"/>
              </a:lnRef>
              <a:fillRef idx="0">
                <a:schemeClr val="accent5"/>
              </a:fillRef>
              <a:effectRef idx="1">
                <a:schemeClr val="accent5"/>
              </a:effectRef>
              <a:fontRef idx="minor">
                <a:schemeClr val="tx1"/>
              </a:fontRef>
            </p:style>
          </p:cxnSp>
          <p:sp>
            <p:nvSpPr>
              <p:cNvPr id="64" name="TextBox 63"/>
              <p:cNvSpPr txBox="1"/>
              <p:nvPr/>
            </p:nvSpPr>
            <p:spPr bwMode="auto">
              <a:xfrm>
                <a:off x="2428388" y="1955125"/>
                <a:ext cx="312907" cy="369332"/>
              </a:xfrm>
              <a:prstGeom prst="rect">
                <a:avLst/>
              </a:prstGeom>
              <a:noFill/>
            </p:spPr>
            <p:txBody>
              <a:bodyPr wrap="none" rtlCol="0">
                <a:spAutoFit/>
              </a:bodyPr>
              <a:lstStyle/>
              <a:p>
                <a:pPr algn="ctr"/>
                <a:r>
                  <a:rPr lang="en-US" dirty="0">
                    <a:solidFill>
                      <a:schemeClr val="accent5">
                        <a:lumMod val="75000"/>
                      </a:schemeClr>
                    </a:solidFill>
                  </a:rPr>
                  <a:t>1</a:t>
                </a:r>
                <a:endParaRPr lang="en-AU" dirty="0">
                  <a:solidFill>
                    <a:schemeClr val="accent5">
                      <a:lumMod val="75000"/>
                    </a:schemeClr>
                  </a:solidFill>
                </a:endParaRPr>
              </a:p>
            </p:txBody>
          </p:sp>
        </p:grpSp>
        <p:grpSp>
          <p:nvGrpSpPr>
            <p:cNvPr id="65" name="Group 64"/>
            <p:cNvGrpSpPr/>
            <p:nvPr/>
          </p:nvGrpSpPr>
          <p:grpSpPr bwMode="auto">
            <a:xfrm>
              <a:off x="7509192" y="4077072"/>
              <a:ext cx="320922" cy="682069"/>
              <a:chOff x="7437186" y="1955125"/>
              <a:chExt cx="320922" cy="682069"/>
            </a:xfrm>
          </p:grpSpPr>
          <p:cxnSp>
            <p:nvCxnSpPr>
              <p:cNvPr id="66" name="Straight Connector 65"/>
              <p:cNvCxnSpPr/>
              <p:nvPr/>
            </p:nvCxnSpPr>
            <p:spPr bwMode="auto">
              <a:xfrm>
                <a:off x="7596336" y="2285538"/>
                <a:ext cx="0" cy="351656"/>
              </a:xfrm>
              <a:prstGeom prst="line">
                <a:avLst/>
              </a:prstGeom>
            </p:spPr>
            <p:style>
              <a:lnRef idx="2">
                <a:schemeClr val="accent5"/>
              </a:lnRef>
              <a:fillRef idx="0">
                <a:schemeClr val="accent5"/>
              </a:fillRef>
              <a:effectRef idx="1">
                <a:schemeClr val="accent5"/>
              </a:effectRef>
              <a:fontRef idx="minor">
                <a:schemeClr val="tx1"/>
              </a:fontRef>
            </p:style>
          </p:cxnSp>
          <p:sp>
            <p:nvSpPr>
              <p:cNvPr id="67" name="TextBox 66"/>
              <p:cNvSpPr txBox="1"/>
              <p:nvPr/>
            </p:nvSpPr>
            <p:spPr bwMode="auto">
              <a:xfrm>
                <a:off x="7437186" y="1955125"/>
                <a:ext cx="320922" cy="369332"/>
              </a:xfrm>
              <a:prstGeom prst="rect">
                <a:avLst/>
              </a:prstGeom>
              <a:noFill/>
            </p:spPr>
            <p:txBody>
              <a:bodyPr wrap="none" rtlCol="0">
                <a:spAutoFit/>
              </a:bodyPr>
              <a:lstStyle/>
              <a:p>
                <a:pPr algn="ctr"/>
                <a:r>
                  <a:rPr lang="en-US" dirty="0">
                    <a:solidFill>
                      <a:schemeClr val="accent5">
                        <a:lumMod val="75000"/>
                      </a:schemeClr>
                    </a:solidFill>
                  </a:rPr>
                  <a:t>3</a:t>
                </a:r>
                <a:endParaRPr lang="en-AU" dirty="0">
                  <a:solidFill>
                    <a:schemeClr val="accent5">
                      <a:lumMod val="75000"/>
                    </a:schemeClr>
                  </a:solidFill>
                </a:endParaRPr>
              </a:p>
            </p:txBody>
          </p:sp>
        </p:grpSp>
        <p:sp>
          <p:nvSpPr>
            <p:cNvPr id="68" name="TextBox 67"/>
            <p:cNvSpPr txBox="1"/>
            <p:nvPr/>
          </p:nvSpPr>
          <p:spPr bwMode="auto">
            <a:xfrm>
              <a:off x="1026780" y="4770024"/>
              <a:ext cx="753732" cy="338554"/>
            </a:xfrm>
            <a:prstGeom prst="rect">
              <a:avLst/>
            </a:prstGeom>
            <a:noFill/>
          </p:spPr>
          <p:txBody>
            <a:bodyPr wrap="none" rtlCol="0">
              <a:spAutoFit/>
            </a:bodyPr>
            <a:lstStyle/>
            <a:p>
              <a:pPr algn="ctr"/>
              <a:r>
                <a:rPr lang="en-US" sz="1600" dirty="0">
                  <a:solidFill>
                    <a:schemeClr val="accent5">
                      <a:lumMod val="75000"/>
                    </a:schemeClr>
                  </a:solidFill>
                </a:rPr>
                <a:t>$1000</a:t>
              </a:r>
              <a:endParaRPr lang="en-AU" sz="1600" dirty="0">
                <a:solidFill>
                  <a:schemeClr val="accent5">
                    <a:lumMod val="75000"/>
                  </a:schemeClr>
                </a:solidFill>
              </a:endParaRPr>
            </a:p>
          </p:txBody>
        </p:sp>
        <p:sp>
          <p:nvSpPr>
            <p:cNvPr id="69" name="TextBox 68"/>
            <p:cNvSpPr txBox="1"/>
            <p:nvPr/>
          </p:nvSpPr>
          <p:spPr bwMode="auto">
            <a:xfrm>
              <a:off x="3107706" y="4770024"/>
              <a:ext cx="753732" cy="338554"/>
            </a:xfrm>
            <a:prstGeom prst="rect">
              <a:avLst/>
            </a:prstGeom>
            <a:noFill/>
          </p:spPr>
          <p:txBody>
            <a:bodyPr wrap="none" rtlCol="0">
              <a:spAutoFit/>
            </a:bodyPr>
            <a:lstStyle/>
            <a:p>
              <a:pPr algn="ctr"/>
              <a:r>
                <a:rPr lang="en-US" sz="1600" dirty="0">
                  <a:solidFill>
                    <a:schemeClr val="accent5">
                      <a:lumMod val="75000"/>
                    </a:schemeClr>
                  </a:solidFill>
                </a:rPr>
                <a:t>$1000</a:t>
              </a:r>
              <a:endParaRPr lang="en-AU" sz="1600" dirty="0">
                <a:solidFill>
                  <a:schemeClr val="accent5">
                    <a:lumMod val="75000"/>
                  </a:schemeClr>
                </a:solidFill>
              </a:endParaRPr>
            </a:p>
          </p:txBody>
        </p:sp>
        <p:sp>
          <p:nvSpPr>
            <p:cNvPr id="70" name="TextBox 69"/>
            <p:cNvSpPr txBox="1"/>
            <p:nvPr/>
          </p:nvSpPr>
          <p:spPr bwMode="auto">
            <a:xfrm>
              <a:off x="5188632" y="4770024"/>
              <a:ext cx="753732" cy="338554"/>
            </a:xfrm>
            <a:prstGeom prst="rect">
              <a:avLst/>
            </a:prstGeom>
            <a:noFill/>
          </p:spPr>
          <p:txBody>
            <a:bodyPr wrap="none" rtlCol="0">
              <a:spAutoFit/>
            </a:bodyPr>
            <a:lstStyle/>
            <a:p>
              <a:pPr algn="ctr"/>
              <a:r>
                <a:rPr lang="en-US" sz="1600" dirty="0">
                  <a:solidFill>
                    <a:schemeClr val="accent5">
                      <a:lumMod val="75000"/>
                    </a:schemeClr>
                  </a:solidFill>
                </a:rPr>
                <a:t>$1000</a:t>
              </a:r>
              <a:endParaRPr lang="en-AU" sz="1600" dirty="0">
                <a:solidFill>
                  <a:schemeClr val="accent5">
                    <a:lumMod val="75000"/>
                  </a:schemeClr>
                </a:solidFill>
              </a:endParaRPr>
            </a:p>
          </p:txBody>
        </p:sp>
        <p:sp>
          <p:nvSpPr>
            <p:cNvPr id="71" name="TextBox 70"/>
            <p:cNvSpPr txBox="1"/>
            <p:nvPr/>
          </p:nvSpPr>
          <p:spPr bwMode="auto">
            <a:xfrm>
              <a:off x="7519102" y="4770024"/>
              <a:ext cx="298480" cy="338554"/>
            </a:xfrm>
            <a:prstGeom prst="rect">
              <a:avLst/>
            </a:prstGeom>
            <a:noFill/>
          </p:spPr>
          <p:txBody>
            <a:bodyPr wrap="none" rtlCol="0">
              <a:spAutoFit/>
            </a:bodyPr>
            <a:lstStyle/>
            <a:p>
              <a:pPr algn="ctr"/>
              <a:r>
                <a:rPr lang="en-US" sz="1600" dirty="0">
                  <a:solidFill>
                    <a:schemeClr val="accent5">
                      <a:lumMod val="75000"/>
                    </a:schemeClr>
                  </a:solidFill>
                </a:rPr>
                <a:t>?</a:t>
              </a:r>
              <a:endParaRPr lang="en-AU" sz="1600" dirty="0">
                <a:solidFill>
                  <a:schemeClr val="accent5">
                    <a:lumMod val="75000"/>
                  </a:schemeClr>
                </a:solidFill>
              </a:endParaRPr>
            </a:p>
          </p:txBody>
        </p:sp>
      </p:grpSp>
      <p:grpSp>
        <p:nvGrpSpPr>
          <p:cNvPr id="67584" name="Group 67583"/>
          <p:cNvGrpSpPr/>
          <p:nvPr/>
        </p:nvGrpSpPr>
        <p:grpSpPr bwMode="auto">
          <a:xfrm>
            <a:off x="2927648" y="5013176"/>
            <a:ext cx="6641561" cy="442840"/>
            <a:chOff x="1403647" y="5013176"/>
            <a:chExt cx="6641561" cy="442840"/>
          </a:xfrm>
        </p:grpSpPr>
        <p:sp>
          <p:nvSpPr>
            <p:cNvPr id="72" name="TextBox 71"/>
            <p:cNvSpPr txBox="1"/>
            <p:nvPr/>
          </p:nvSpPr>
          <p:spPr bwMode="auto">
            <a:xfrm>
              <a:off x="7291476" y="5013176"/>
              <a:ext cx="753732" cy="338554"/>
            </a:xfrm>
            <a:prstGeom prst="rect">
              <a:avLst/>
            </a:prstGeom>
            <a:noFill/>
          </p:spPr>
          <p:txBody>
            <a:bodyPr wrap="none" rtlCol="0">
              <a:spAutoFit/>
            </a:bodyPr>
            <a:lstStyle/>
            <a:p>
              <a:pPr algn="ctr"/>
              <a:r>
                <a:rPr lang="en-US" sz="1600" dirty="0">
                  <a:solidFill>
                    <a:schemeClr val="accent2">
                      <a:lumMod val="75000"/>
                    </a:schemeClr>
                  </a:solidFill>
                </a:rPr>
                <a:t>$1331</a:t>
              </a:r>
              <a:endParaRPr lang="en-AU" sz="1600" dirty="0">
                <a:solidFill>
                  <a:schemeClr val="accent2">
                    <a:lumMod val="75000"/>
                  </a:schemeClr>
                </a:solidFill>
              </a:endParaRPr>
            </a:p>
          </p:txBody>
        </p:sp>
        <p:cxnSp>
          <p:nvCxnSpPr>
            <p:cNvPr id="73" name="Elbow Connector 72"/>
            <p:cNvCxnSpPr>
              <a:stCxn id="68" idx="2"/>
              <a:endCxn id="72" idx="1"/>
            </p:cNvCxnSpPr>
            <p:nvPr/>
          </p:nvCxnSpPr>
          <p:spPr bwMode="auto">
            <a:xfrm rot="16200000" flipH="1">
              <a:off x="4310624" y="2201600"/>
              <a:ext cx="73875" cy="588783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bwMode="auto">
            <a:xfrm>
              <a:off x="2051720" y="5194406"/>
              <a:ext cx="596638" cy="261610"/>
            </a:xfrm>
            <a:prstGeom prst="rect">
              <a:avLst/>
            </a:prstGeom>
            <a:noFill/>
          </p:spPr>
          <p:txBody>
            <a:bodyPr wrap="none" rtlCol="0">
              <a:spAutoFit/>
            </a:bodyPr>
            <a:lstStyle/>
            <a:p>
              <a:r>
                <a:rPr lang="en-AU" sz="1100" dirty="0">
                  <a:solidFill>
                    <a:schemeClr val="accent2">
                      <a:lumMod val="75000"/>
                    </a:schemeClr>
                  </a:solidFill>
                </a:rPr>
                <a:t>×1.10</a:t>
              </a:r>
              <a:r>
                <a:rPr lang="en-AU" sz="1100" baseline="30000" dirty="0">
                  <a:solidFill>
                    <a:schemeClr val="accent2">
                      <a:lumMod val="75000"/>
                    </a:schemeClr>
                  </a:solidFill>
                </a:rPr>
                <a:t>3</a:t>
              </a:r>
              <a:endParaRPr lang="en-AU" sz="1100" baseline="30000" dirty="0">
                <a:solidFill>
                  <a:schemeClr val="accent2">
                    <a:lumMod val="75000"/>
                  </a:schemeClr>
                </a:solidFill>
              </a:endParaRPr>
            </a:p>
          </p:txBody>
        </p:sp>
      </p:grpSp>
      <p:grpSp>
        <p:nvGrpSpPr>
          <p:cNvPr id="67585" name="Group 67584"/>
          <p:cNvGrpSpPr/>
          <p:nvPr/>
        </p:nvGrpSpPr>
        <p:grpSpPr bwMode="auto">
          <a:xfrm>
            <a:off x="5008572" y="5108579"/>
            <a:ext cx="4560636" cy="659473"/>
            <a:chOff x="3484572" y="5108578"/>
            <a:chExt cx="4560636" cy="659473"/>
          </a:xfrm>
        </p:grpSpPr>
        <p:sp>
          <p:nvSpPr>
            <p:cNvPr id="77" name="TextBox 76"/>
            <p:cNvSpPr txBox="1"/>
            <p:nvPr/>
          </p:nvSpPr>
          <p:spPr bwMode="auto">
            <a:xfrm>
              <a:off x="7291476" y="5325211"/>
              <a:ext cx="753732" cy="338554"/>
            </a:xfrm>
            <a:prstGeom prst="rect">
              <a:avLst/>
            </a:prstGeom>
            <a:noFill/>
          </p:spPr>
          <p:txBody>
            <a:bodyPr wrap="none" rtlCol="0">
              <a:spAutoFit/>
            </a:bodyPr>
            <a:lstStyle/>
            <a:p>
              <a:pPr algn="ctr"/>
              <a:r>
                <a:rPr lang="en-US" sz="1600" dirty="0">
                  <a:solidFill>
                    <a:schemeClr val="accent2">
                      <a:lumMod val="75000"/>
                    </a:schemeClr>
                  </a:solidFill>
                </a:rPr>
                <a:t>$1210</a:t>
              </a:r>
              <a:endParaRPr lang="en-AU" sz="1600" dirty="0">
                <a:solidFill>
                  <a:schemeClr val="accent2">
                    <a:lumMod val="75000"/>
                  </a:schemeClr>
                </a:solidFill>
              </a:endParaRPr>
            </a:p>
          </p:txBody>
        </p:sp>
        <p:cxnSp>
          <p:nvCxnSpPr>
            <p:cNvPr id="78" name="Elbow Connector 39"/>
            <p:cNvCxnSpPr>
              <a:stCxn id="69" idx="2"/>
              <a:endCxn id="77" idx="1"/>
            </p:cNvCxnSpPr>
            <p:nvPr/>
          </p:nvCxnSpPr>
          <p:spPr bwMode="auto">
            <a:xfrm rot="16200000" flipH="1">
              <a:off x="5195069" y="3398081"/>
              <a:ext cx="385910" cy="380690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bwMode="auto">
            <a:xfrm>
              <a:off x="4263323" y="5506441"/>
              <a:ext cx="596638" cy="261610"/>
            </a:xfrm>
            <a:prstGeom prst="rect">
              <a:avLst/>
            </a:prstGeom>
            <a:noFill/>
          </p:spPr>
          <p:txBody>
            <a:bodyPr wrap="none" rtlCol="0">
              <a:spAutoFit/>
            </a:bodyPr>
            <a:lstStyle/>
            <a:p>
              <a:r>
                <a:rPr lang="en-AU" sz="1100" dirty="0">
                  <a:solidFill>
                    <a:schemeClr val="accent2">
                      <a:lumMod val="75000"/>
                    </a:schemeClr>
                  </a:solidFill>
                </a:rPr>
                <a:t>×1.10</a:t>
              </a:r>
              <a:r>
                <a:rPr lang="en-AU" sz="1100" baseline="30000" dirty="0">
                  <a:solidFill>
                    <a:schemeClr val="accent2">
                      <a:lumMod val="75000"/>
                    </a:schemeClr>
                  </a:solidFill>
                </a:rPr>
                <a:t>2</a:t>
              </a:r>
              <a:endParaRPr lang="en-AU" sz="1100" baseline="30000" dirty="0">
                <a:solidFill>
                  <a:schemeClr val="accent2">
                    <a:lumMod val="75000"/>
                  </a:schemeClr>
                </a:solidFill>
              </a:endParaRPr>
            </a:p>
          </p:txBody>
        </p:sp>
      </p:grpSp>
      <p:grpSp>
        <p:nvGrpSpPr>
          <p:cNvPr id="67587" name="Group 67586"/>
          <p:cNvGrpSpPr/>
          <p:nvPr/>
        </p:nvGrpSpPr>
        <p:grpSpPr bwMode="auto">
          <a:xfrm>
            <a:off x="8816787" y="5949280"/>
            <a:ext cx="753734" cy="338554"/>
            <a:chOff x="7292787" y="5949280"/>
            <a:chExt cx="753734" cy="338554"/>
          </a:xfrm>
        </p:grpSpPr>
        <p:cxnSp>
          <p:nvCxnSpPr>
            <p:cNvPr id="80" name="Straight Connector 79"/>
            <p:cNvCxnSpPr/>
            <p:nvPr/>
          </p:nvCxnSpPr>
          <p:spPr bwMode="auto">
            <a:xfrm>
              <a:off x="7292787" y="5975800"/>
              <a:ext cx="753732" cy="0"/>
            </a:xfrm>
            <a:prstGeom prst="line">
              <a:avLst/>
            </a:prstGeom>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bwMode="auto">
            <a:xfrm>
              <a:off x="7292789" y="5949280"/>
              <a:ext cx="753732" cy="338554"/>
            </a:xfrm>
            <a:prstGeom prst="rect">
              <a:avLst/>
            </a:prstGeom>
            <a:noFill/>
          </p:spPr>
          <p:txBody>
            <a:bodyPr wrap="none" rtlCol="0">
              <a:spAutoFit/>
            </a:bodyPr>
            <a:lstStyle/>
            <a:p>
              <a:pPr algn="ctr"/>
              <a:r>
                <a:rPr lang="en-US" sz="1600" dirty="0">
                  <a:solidFill>
                    <a:schemeClr val="accent2">
                      <a:lumMod val="75000"/>
                    </a:schemeClr>
                  </a:solidFill>
                </a:rPr>
                <a:t>$3641</a:t>
              </a:r>
              <a:endParaRPr lang="en-AU" sz="1600" dirty="0">
                <a:solidFill>
                  <a:schemeClr val="accent2">
                    <a:lumMod val="75000"/>
                  </a:schemeClr>
                </a:solidFill>
              </a:endParaRPr>
            </a:p>
          </p:txBody>
        </p:sp>
      </p:grpSp>
      <p:grpSp>
        <p:nvGrpSpPr>
          <p:cNvPr id="67586" name="Group 67585"/>
          <p:cNvGrpSpPr/>
          <p:nvPr/>
        </p:nvGrpSpPr>
        <p:grpSpPr bwMode="auto">
          <a:xfrm>
            <a:off x="7089500" y="5108577"/>
            <a:ext cx="2481021" cy="959556"/>
            <a:chOff x="5565499" y="5108577"/>
            <a:chExt cx="2481021" cy="959556"/>
          </a:xfrm>
        </p:grpSpPr>
        <p:sp>
          <p:nvSpPr>
            <p:cNvPr id="82" name="TextBox 81"/>
            <p:cNvSpPr txBox="1"/>
            <p:nvPr/>
          </p:nvSpPr>
          <p:spPr bwMode="auto">
            <a:xfrm>
              <a:off x="7292788" y="5637246"/>
              <a:ext cx="753732" cy="338554"/>
            </a:xfrm>
            <a:prstGeom prst="rect">
              <a:avLst/>
            </a:prstGeom>
            <a:noFill/>
          </p:spPr>
          <p:txBody>
            <a:bodyPr wrap="none" rtlCol="0">
              <a:spAutoFit/>
            </a:bodyPr>
            <a:lstStyle/>
            <a:p>
              <a:pPr algn="ctr"/>
              <a:r>
                <a:rPr lang="en-US" sz="1600" dirty="0">
                  <a:solidFill>
                    <a:schemeClr val="accent2">
                      <a:lumMod val="75000"/>
                    </a:schemeClr>
                  </a:solidFill>
                </a:rPr>
                <a:t>$1100</a:t>
              </a:r>
              <a:endParaRPr lang="en-AU" sz="1600" dirty="0">
                <a:solidFill>
                  <a:schemeClr val="accent2">
                    <a:lumMod val="75000"/>
                  </a:schemeClr>
                </a:solidFill>
              </a:endParaRPr>
            </a:p>
          </p:txBody>
        </p:sp>
        <p:cxnSp>
          <p:nvCxnSpPr>
            <p:cNvPr id="83" name="Elbow Connector 45"/>
            <p:cNvCxnSpPr>
              <a:stCxn id="70" idx="2"/>
              <a:endCxn id="82" idx="1"/>
            </p:cNvCxnSpPr>
            <p:nvPr/>
          </p:nvCxnSpPr>
          <p:spPr bwMode="auto">
            <a:xfrm rot="16200000" flipH="1">
              <a:off x="6080171" y="4593905"/>
              <a:ext cx="697945" cy="172729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bwMode="auto">
            <a:xfrm>
              <a:off x="6156471" y="5806523"/>
              <a:ext cx="545342" cy="261610"/>
            </a:xfrm>
            <a:prstGeom prst="rect">
              <a:avLst/>
            </a:prstGeom>
            <a:noFill/>
          </p:spPr>
          <p:txBody>
            <a:bodyPr wrap="none" rtlCol="0">
              <a:spAutoFit/>
            </a:bodyPr>
            <a:lstStyle/>
            <a:p>
              <a:r>
                <a:rPr lang="en-AU" sz="1100" dirty="0">
                  <a:solidFill>
                    <a:schemeClr val="accent2">
                      <a:lumMod val="75000"/>
                    </a:schemeClr>
                  </a:solidFill>
                </a:rPr>
                <a:t>×1.10</a:t>
              </a:r>
              <a:endParaRPr lang="en-AU" sz="1100" dirty="0">
                <a:solidFill>
                  <a:schemeClr val="accent2">
                    <a:lumMod val="7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wipe(up)">
                                      <p:cBhvr>
                                        <p:cTn id="12" dur="500"/>
                                        <p:tgtEl>
                                          <p:spTgt spid="9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wipe(left)">
                                      <p:cBhvr>
                                        <p:cTn id="17" dur="500"/>
                                        <p:tgtEl>
                                          <p:spTgt spid="9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wipe(up)">
                                      <p:cBhvr>
                                        <p:cTn id="22" dur="500"/>
                                        <p:tgtEl>
                                          <p:spTgt spid="9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wipe(left)">
                                      <p:cBhvr>
                                        <p:cTn id="27" dur="500"/>
                                        <p:tgtEl>
                                          <p:spTgt spid="9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1"/>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9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67584"/>
                                        </p:tgtEl>
                                        <p:attrNameLst>
                                          <p:attrName>style.visibility</p:attrName>
                                        </p:attrNameLst>
                                      </p:cBhvr>
                                      <p:to>
                                        <p:strVal val="visible"/>
                                      </p:to>
                                    </p:set>
                                    <p:animEffect transition="in" filter="wipe(left)">
                                      <p:cBhvr>
                                        <p:cTn id="38" dur="500"/>
                                        <p:tgtEl>
                                          <p:spTgt spid="6758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67585"/>
                                        </p:tgtEl>
                                        <p:attrNameLst>
                                          <p:attrName>style.visibility</p:attrName>
                                        </p:attrNameLst>
                                      </p:cBhvr>
                                      <p:to>
                                        <p:strVal val="visible"/>
                                      </p:to>
                                    </p:set>
                                    <p:animEffect transition="in" filter="wipe(left)">
                                      <p:cBhvr>
                                        <p:cTn id="43" dur="500"/>
                                        <p:tgtEl>
                                          <p:spTgt spid="6758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67586"/>
                                        </p:tgtEl>
                                        <p:attrNameLst>
                                          <p:attrName>style.visibility</p:attrName>
                                        </p:attrNameLst>
                                      </p:cBhvr>
                                      <p:to>
                                        <p:strVal val="visible"/>
                                      </p:to>
                                    </p:set>
                                    <p:animEffect transition="in" filter="wipe(left)">
                                      <p:cBhvr>
                                        <p:cTn id="48" dur="500"/>
                                        <p:tgtEl>
                                          <p:spTgt spid="6758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67587"/>
                                        </p:tgtEl>
                                        <p:attrNameLst>
                                          <p:attrName>style.visibility</p:attrName>
                                        </p:attrNameLst>
                                      </p:cBhvr>
                                      <p:to>
                                        <p:strVal val="visible"/>
                                      </p:to>
                                    </p:set>
                                    <p:animEffect transition="in" filter="wipe(up)">
                                      <p:cBhvr>
                                        <p:cTn id="53" dur="500"/>
                                        <p:tgtEl>
                                          <p:spTgt spid="67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4756" name="Rectangle 6"/>
          <p:cNvSpPr>
            <a:spLocks noGrp="1" noChangeArrowheads="1"/>
          </p:cNvSpPr>
          <p:nvPr>
            <p:ph type="title"/>
          </p:nvPr>
        </p:nvSpPr>
        <p:spPr/>
        <p:txBody>
          <a:bodyPr/>
          <a:lstStyle/>
          <a:p>
            <a:r>
              <a:rPr lang="en-US"/>
              <a:t>Valuing a Stream of Cash Flows</a:t>
            </a:r>
            <a:endParaRPr lang="en-US" dirty="0"/>
          </a:p>
        </p:txBody>
      </p:sp>
      <p:sp>
        <p:nvSpPr>
          <p:cNvPr id="74757" name="Rectangle 7"/>
          <p:cNvSpPr>
            <a:spLocks noGrp="1" noChangeArrowheads="1"/>
          </p:cNvSpPr>
          <p:nvPr>
            <p:ph idx="1"/>
          </p:nvPr>
        </p:nvSpPr>
        <p:spPr/>
        <p:txBody>
          <a:bodyPr/>
          <a:lstStyle/>
          <a:p>
            <a:r>
              <a:rPr lang="en-US"/>
              <a:t>Based on the first rule of time travel we can derive a general formula for valuing a stream of cash flows: if we want to find the present value of a stream of cash flows, we simply add up the present values of each.</a:t>
            </a:r>
            <a:endParaRPr lang="en-US"/>
          </a:p>
        </p:txBody>
      </p:sp>
      <p:sp>
        <p:nvSpPr>
          <p:cNvPr id="6" name="Footer Placeholder 5"/>
          <p:cNvSpPr>
            <a:spLocks noGrp="1"/>
          </p:cNvSpPr>
          <p:nvPr>
            <p:ph type="ftr" sz="quarter" idx="3"/>
          </p:nvPr>
        </p:nvSpPr>
        <p:spPr/>
        <p:txBody>
          <a:bodyPr/>
          <a:lstStyle/>
          <a:p>
            <a:r>
              <a:rPr lang="en-AU"/>
              <a:t>FINM7409</a:t>
            </a:r>
            <a:endParaRPr lang="en-AU" dirty="0"/>
          </a:p>
        </p:txBody>
      </p:sp>
      <p:grpSp>
        <p:nvGrpSpPr>
          <p:cNvPr id="74758" name="Group 74757"/>
          <p:cNvGrpSpPr/>
          <p:nvPr/>
        </p:nvGrpSpPr>
        <p:grpSpPr>
          <a:xfrm>
            <a:off x="2260600" y="4818064"/>
            <a:ext cx="1858964" cy="473075"/>
            <a:chOff x="736600" y="4818063"/>
            <a:chExt cx="1858964" cy="473075"/>
          </a:xfrm>
        </p:grpSpPr>
        <p:cxnSp>
          <p:nvCxnSpPr>
            <p:cNvPr id="72" name="Elbow Connector 71"/>
            <p:cNvCxnSpPr>
              <a:stCxn id="77" idx="2"/>
              <a:endCxn id="74" idx="3"/>
            </p:cNvCxnSpPr>
            <p:nvPr/>
          </p:nvCxnSpPr>
          <p:spPr>
            <a:xfrm rot="5400000">
              <a:off x="2083378" y="4582092"/>
              <a:ext cx="276215" cy="74815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74" name="Object 73"/>
            <p:cNvGraphicFramePr>
              <a:graphicFrameLocks noChangeAspect="1"/>
            </p:cNvGraphicFramePr>
            <p:nvPr/>
          </p:nvGraphicFramePr>
          <p:xfrm>
            <a:off x="736600" y="4897438"/>
            <a:ext cx="1193800" cy="393700"/>
          </p:xfrm>
          <a:graphic>
            <a:graphicData uri="http://schemas.openxmlformats.org/presentationml/2006/ole">
              <mc:AlternateContent xmlns:mc="http://schemas.openxmlformats.org/markup-compatibility/2006">
                <mc:Choice xmlns:v="urn:schemas-microsoft-com:vml" Requires="v">
                  <p:oleObj spid="_x0000_s18514" name="Equation" r:id="rId1" imgW="28651200" imgH="9448800" progId="Equation.DSMT4">
                    <p:embed/>
                  </p:oleObj>
                </mc:Choice>
                <mc:Fallback>
                  <p:oleObj name="Equation" r:id="rId1" imgW="28651200" imgH="9448800" progId="Equation.DSMT4">
                    <p:embed/>
                    <p:pic>
                      <p:nvPicPr>
                        <p:cNvPr id="0" name="Object 73"/>
                        <p:cNvPicPr>
                          <a:picLocks noChangeAspect="1" noChangeArrowheads="1"/>
                        </p:cNvPicPr>
                        <p:nvPr/>
                      </p:nvPicPr>
                      <p:blipFill>
                        <a:blip r:embed="rId2"/>
                        <a:srcRect/>
                        <a:stretch>
                          <a:fillRect/>
                        </a:stretch>
                      </p:blipFill>
                      <p:spPr bwMode="auto">
                        <a:xfrm>
                          <a:off x="736600" y="4897438"/>
                          <a:ext cx="1193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74755" name="Group 74754"/>
          <p:cNvGrpSpPr/>
          <p:nvPr/>
        </p:nvGrpSpPr>
        <p:grpSpPr>
          <a:xfrm>
            <a:off x="2695179" y="3645025"/>
            <a:ext cx="6602158" cy="1185739"/>
            <a:chOff x="1171179" y="3645024"/>
            <a:chExt cx="6602158" cy="1185739"/>
          </a:xfrm>
        </p:grpSpPr>
        <p:cxnSp>
          <p:nvCxnSpPr>
            <p:cNvPr id="46" name="Straight Connector 45"/>
            <p:cNvCxnSpPr/>
            <p:nvPr/>
          </p:nvCxnSpPr>
          <p:spPr>
            <a:xfrm>
              <a:off x="1331640" y="4151265"/>
              <a:ext cx="3778664"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47" name="Straight Connector 46"/>
            <p:cNvCxnSpPr/>
            <p:nvPr/>
          </p:nvCxnSpPr>
          <p:spPr>
            <a:xfrm>
              <a:off x="1331640" y="3975437"/>
              <a:ext cx="0" cy="351656"/>
            </a:xfrm>
            <a:prstGeom prst="line">
              <a:avLst/>
            </a:prstGeom>
          </p:spPr>
          <p:style>
            <a:lnRef idx="2">
              <a:schemeClr val="accent5"/>
            </a:lnRef>
            <a:fillRef idx="0">
              <a:schemeClr val="accent5"/>
            </a:fillRef>
            <a:effectRef idx="1">
              <a:schemeClr val="accent5"/>
            </a:effectRef>
            <a:fontRef idx="minor">
              <a:schemeClr val="tx1"/>
            </a:fontRef>
          </p:style>
        </p:cxnSp>
        <p:cxnSp>
          <p:nvCxnSpPr>
            <p:cNvPr id="48" name="Straight Connector 47"/>
            <p:cNvCxnSpPr/>
            <p:nvPr/>
          </p:nvCxnSpPr>
          <p:spPr>
            <a:xfrm>
              <a:off x="2584579" y="3975437"/>
              <a:ext cx="0" cy="351656"/>
            </a:xfrm>
            <a:prstGeom prst="line">
              <a:avLst/>
            </a:prstGeom>
          </p:spPr>
          <p:style>
            <a:lnRef idx="2">
              <a:schemeClr val="accent5"/>
            </a:lnRef>
            <a:fillRef idx="0">
              <a:schemeClr val="accent5"/>
            </a:fillRef>
            <a:effectRef idx="1">
              <a:schemeClr val="accent5"/>
            </a:effectRef>
            <a:fontRef idx="minor">
              <a:schemeClr val="tx1"/>
            </a:fontRef>
          </p:style>
        </p:cxnSp>
        <p:cxnSp>
          <p:nvCxnSpPr>
            <p:cNvPr id="49" name="Straight Connector 48"/>
            <p:cNvCxnSpPr/>
            <p:nvPr/>
          </p:nvCxnSpPr>
          <p:spPr>
            <a:xfrm>
              <a:off x="3837518" y="3975437"/>
              <a:ext cx="0" cy="351656"/>
            </a:xfrm>
            <a:prstGeom prst="line">
              <a:avLst/>
            </a:prstGeom>
          </p:spPr>
          <p:style>
            <a:lnRef idx="2">
              <a:schemeClr val="accent5"/>
            </a:lnRef>
            <a:fillRef idx="0">
              <a:schemeClr val="accent5"/>
            </a:fillRef>
            <a:effectRef idx="1">
              <a:schemeClr val="accent5"/>
            </a:effectRef>
            <a:fontRef idx="minor">
              <a:schemeClr val="tx1"/>
            </a:fontRef>
          </p:style>
        </p:cxnSp>
        <p:cxnSp>
          <p:nvCxnSpPr>
            <p:cNvPr id="52" name="Straight Connector 51"/>
            <p:cNvCxnSpPr/>
            <p:nvPr/>
          </p:nvCxnSpPr>
          <p:spPr>
            <a:xfrm>
              <a:off x="7596336" y="3975437"/>
              <a:ext cx="0" cy="351656"/>
            </a:xfrm>
            <a:prstGeom prst="line">
              <a:avLst/>
            </a:prstGeom>
          </p:spPr>
          <p:style>
            <a:lnRef idx="2">
              <a:schemeClr val="accent5"/>
            </a:lnRef>
            <a:fillRef idx="0">
              <a:schemeClr val="accent5"/>
            </a:fillRef>
            <a:effectRef idx="1">
              <a:schemeClr val="accent5"/>
            </a:effectRef>
            <a:fontRef idx="minor">
              <a:schemeClr val="tx1"/>
            </a:fontRef>
          </p:style>
        </p:cxnSp>
        <p:sp>
          <p:nvSpPr>
            <p:cNvPr id="53" name="TextBox 52"/>
            <p:cNvSpPr txBox="1"/>
            <p:nvPr/>
          </p:nvSpPr>
          <p:spPr>
            <a:xfrm>
              <a:off x="1171179" y="3645024"/>
              <a:ext cx="320922" cy="369332"/>
            </a:xfrm>
            <a:prstGeom prst="rect">
              <a:avLst/>
            </a:prstGeom>
            <a:noFill/>
          </p:spPr>
          <p:txBody>
            <a:bodyPr wrap="none" rtlCol="0">
              <a:spAutoFit/>
            </a:bodyPr>
            <a:lstStyle/>
            <a:p>
              <a:pPr algn="ctr"/>
              <a:r>
                <a:rPr lang="en-US" dirty="0">
                  <a:solidFill>
                    <a:schemeClr val="accent5">
                      <a:lumMod val="75000"/>
                    </a:schemeClr>
                  </a:solidFill>
                </a:rPr>
                <a:t>0</a:t>
              </a:r>
              <a:endParaRPr lang="en-AU" dirty="0">
                <a:solidFill>
                  <a:schemeClr val="accent5">
                    <a:lumMod val="75000"/>
                  </a:schemeClr>
                </a:solidFill>
              </a:endParaRPr>
            </a:p>
          </p:txBody>
        </p:sp>
        <p:sp>
          <p:nvSpPr>
            <p:cNvPr id="54" name="TextBox 53"/>
            <p:cNvSpPr txBox="1"/>
            <p:nvPr/>
          </p:nvSpPr>
          <p:spPr>
            <a:xfrm>
              <a:off x="3677581" y="3645024"/>
              <a:ext cx="320922" cy="369332"/>
            </a:xfrm>
            <a:prstGeom prst="rect">
              <a:avLst/>
            </a:prstGeom>
            <a:noFill/>
          </p:spPr>
          <p:txBody>
            <a:bodyPr wrap="none" rtlCol="0">
              <a:spAutoFit/>
            </a:bodyPr>
            <a:lstStyle/>
            <a:p>
              <a:pPr algn="ctr"/>
              <a:r>
                <a:rPr lang="en-US" dirty="0">
                  <a:solidFill>
                    <a:schemeClr val="accent5">
                      <a:lumMod val="75000"/>
                    </a:schemeClr>
                  </a:solidFill>
                </a:rPr>
                <a:t>2</a:t>
              </a:r>
              <a:endParaRPr lang="en-AU" dirty="0">
                <a:solidFill>
                  <a:schemeClr val="accent5">
                    <a:lumMod val="75000"/>
                  </a:schemeClr>
                </a:solidFill>
              </a:endParaRPr>
            </a:p>
          </p:txBody>
        </p:sp>
        <p:sp>
          <p:nvSpPr>
            <p:cNvPr id="57" name="TextBox 56"/>
            <p:cNvSpPr txBox="1"/>
            <p:nvPr/>
          </p:nvSpPr>
          <p:spPr>
            <a:xfrm>
              <a:off x="2428388" y="3645024"/>
              <a:ext cx="312907" cy="369332"/>
            </a:xfrm>
            <a:prstGeom prst="rect">
              <a:avLst/>
            </a:prstGeom>
            <a:noFill/>
          </p:spPr>
          <p:txBody>
            <a:bodyPr wrap="none" rtlCol="0">
              <a:spAutoFit/>
            </a:bodyPr>
            <a:lstStyle/>
            <a:p>
              <a:pPr algn="ctr"/>
              <a:r>
                <a:rPr lang="en-US" dirty="0">
                  <a:solidFill>
                    <a:schemeClr val="accent5">
                      <a:lumMod val="75000"/>
                    </a:schemeClr>
                  </a:solidFill>
                </a:rPr>
                <a:t>1</a:t>
              </a:r>
              <a:endParaRPr lang="en-AU" dirty="0">
                <a:solidFill>
                  <a:schemeClr val="accent5">
                    <a:lumMod val="75000"/>
                  </a:schemeClr>
                </a:solidFill>
              </a:endParaRPr>
            </a:p>
          </p:txBody>
        </p:sp>
        <p:sp>
          <p:nvSpPr>
            <p:cNvPr id="58" name="TextBox 57"/>
            <p:cNvSpPr txBox="1"/>
            <p:nvPr/>
          </p:nvSpPr>
          <p:spPr>
            <a:xfrm>
              <a:off x="7421958" y="3645024"/>
              <a:ext cx="351379" cy="369332"/>
            </a:xfrm>
            <a:prstGeom prst="rect">
              <a:avLst/>
            </a:prstGeom>
            <a:noFill/>
          </p:spPr>
          <p:txBody>
            <a:bodyPr wrap="none" rtlCol="0">
              <a:spAutoFit/>
            </a:bodyPr>
            <a:lstStyle/>
            <a:p>
              <a:pPr algn="ctr"/>
              <a:r>
                <a:rPr lang="en-US" dirty="0">
                  <a:solidFill>
                    <a:schemeClr val="accent5">
                      <a:lumMod val="75000"/>
                    </a:schemeClr>
                  </a:solidFill>
                </a:rPr>
                <a:t>N</a:t>
              </a:r>
              <a:endParaRPr lang="en-AU" dirty="0">
                <a:solidFill>
                  <a:schemeClr val="accent5">
                    <a:lumMod val="75000"/>
                  </a:schemeClr>
                </a:solidFill>
              </a:endParaRPr>
            </a:p>
          </p:txBody>
        </p:sp>
        <p:cxnSp>
          <p:nvCxnSpPr>
            <p:cNvPr id="65" name="Straight Connector 64"/>
            <p:cNvCxnSpPr/>
            <p:nvPr/>
          </p:nvCxnSpPr>
          <p:spPr>
            <a:xfrm>
              <a:off x="6516216" y="4151265"/>
              <a:ext cx="108143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70" name="Straight Connector 69"/>
            <p:cNvCxnSpPr/>
            <p:nvPr/>
          </p:nvCxnSpPr>
          <p:spPr>
            <a:xfrm>
              <a:off x="5110304" y="4151265"/>
              <a:ext cx="1405912" cy="0"/>
            </a:xfrm>
            <a:prstGeom prst="line">
              <a:avLst/>
            </a:prstGeom>
            <a:ln>
              <a:prstDash val="dash"/>
            </a:ln>
          </p:spPr>
          <p:style>
            <a:lnRef idx="2">
              <a:schemeClr val="accent5"/>
            </a:lnRef>
            <a:fillRef idx="0">
              <a:schemeClr val="accent5"/>
            </a:fillRef>
            <a:effectRef idx="1">
              <a:schemeClr val="accent5"/>
            </a:effectRef>
            <a:fontRef idx="minor">
              <a:schemeClr val="tx1"/>
            </a:fontRef>
          </p:style>
        </p:cxnSp>
        <p:graphicFrame>
          <p:nvGraphicFramePr>
            <p:cNvPr id="73" name="Object 72"/>
            <p:cNvGraphicFramePr>
              <a:graphicFrameLocks noChangeAspect="1"/>
            </p:cNvGraphicFramePr>
            <p:nvPr/>
          </p:nvGraphicFramePr>
          <p:xfrm>
            <a:off x="1200150" y="4510088"/>
            <a:ext cx="266700" cy="317500"/>
          </p:xfrm>
          <a:graphic>
            <a:graphicData uri="http://schemas.openxmlformats.org/presentationml/2006/ole">
              <mc:AlternateContent xmlns:mc="http://schemas.openxmlformats.org/markup-compatibility/2006">
                <mc:Choice xmlns:v="urn:schemas-microsoft-com:vml" Requires="v">
                  <p:oleObj spid="_x0000_s18515" name="Equation" r:id="rId3" imgW="6400800" imgH="7620000" progId="Equation.DSMT4">
                    <p:embed/>
                  </p:oleObj>
                </mc:Choice>
                <mc:Fallback>
                  <p:oleObj name="Equation" r:id="rId3" imgW="6400800" imgH="7620000" progId="Equation.DSMT4">
                    <p:embed/>
                    <p:pic>
                      <p:nvPicPr>
                        <p:cNvPr id="0" name="Object 72"/>
                        <p:cNvPicPr/>
                        <p:nvPr/>
                      </p:nvPicPr>
                      <p:blipFill>
                        <a:blip r:embed="rId4"/>
                        <a:stretch>
                          <a:fillRect/>
                        </a:stretch>
                      </p:blipFill>
                      <p:spPr>
                        <a:xfrm>
                          <a:off x="1200150" y="4510088"/>
                          <a:ext cx="266700" cy="317500"/>
                        </a:xfrm>
                        <a:prstGeom prst="rect">
                          <a:avLst/>
                        </a:prstGeom>
                      </p:spPr>
                    </p:pic>
                  </p:oleObj>
                </mc:Fallback>
              </mc:AlternateContent>
            </a:graphicData>
          </a:graphic>
        </p:graphicFrame>
        <p:graphicFrame>
          <p:nvGraphicFramePr>
            <p:cNvPr id="77" name="Object 76"/>
            <p:cNvGraphicFramePr>
              <a:graphicFrameLocks noChangeAspect="1"/>
            </p:cNvGraphicFramePr>
            <p:nvPr/>
          </p:nvGraphicFramePr>
          <p:xfrm>
            <a:off x="2468563" y="4513263"/>
            <a:ext cx="254000" cy="317500"/>
          </p:xfrm>
          <a:graphic>
            <a:graphicData uri="http://schemas.openxmlformats.org/presentationml/2006/ole">
              <mc:AlternateContent xmlns:mc="http://schemas.openxmlformats.org/markup-compatibility/2006">
                <mc:Choice xmlns:v="urn:schemas-microsoft-com:vml" Requires="v">
                  <p:oleObj spid="_x0000_s18516" name="Equation" r:id="rId5" imgW="6096000" imgH="7620000" progId="Equation.DSMT4">
                    <p:embed/>
                  </p:oleObj>
                </mc:Choice>
                <mc:Fallback>
                  <p:oleObj name="Equation" r:id="rId5" imgW="6096000" imgH="7620000" progId="Equation.DSMT4">
                    <p:embed/>
                    <p:pic>
                      <p:nvPicPr>
                        <p:cNvPr id="0" name="Object 76"/>
                        <p:cNvPicPr>
                          <a:picLocks noChangeAspect="1" noChangeArrowheads="1"/>
                        </p:cNvPicPr>
                        <p:nvPr/>
                      </p:nvPicPr>
                      <p:blipFill>
                        <a:blip r:embed="rId6"/>
                        <a:srcRect/>
                        <a:stretch>
                          <a:fillRect/>
                        </a:stretch>
                      </p:blipFill>
                      <p:spPr bwMode="auto">
                        <a:xfrm>
                          <a:off x="2468563" y="4513263"/>
                          <a:ext cx="254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8" name="Object 77"/>
            <p:cNvGraphicFramePr>
              <a:graphicFrameLocks noChangeAspect="1"/>
            </p:cNvGraphicFramePr>
            <p:nvPr/>
          </p:nvGraphicFramePr>
          <p:xfrm>
            <a:off x="3738563" y="4513263"/>
            <a:ext cx="266700" cy="317500"/>
          </p:xfrm>
          <a:graphic>
            <a:graphicData uri="http://schemas.openxmlformats.org/presentationml/2006/ole">
              <mc:AlternateContent xmlns:mc="http://schemas.openxmlformats.org/markup-compatibility/2006">
                <mc:Choice xmlns:v="urn:schemas-microsoft-com:vml" Requires="v">
                  <p:oleObj spid="_x0000_s18517" name="Equation" r:id="rId7" imgW="6400800" imgH="7620000" progId="Equation.DSMT4">
                    <p:embed/>
                  </p:oleObj>
                </mc:Choice>
                <mc:Fallback>
                  <p:oleObj name="Equation" r:id="rId7" imgW="6400800" imgH="7620000" progId="Equation.DSMT4">
                    <p:embed/>
                    <p:pic>
                      <p:nvPicPr>
                        <p:cNvPr id="0" name="Object 77"/>
                        <p:cNvPicPr>
                          <a:picLocks noChangeAspect="1" noChangeArrowheads="1"/>
                        </p:cNvPicPr>
                        <p:nvPr/>
                      </p:nvPicPr>
                      <p:blipFill>
                        <a:blip r:embed="rId8"/>
                        <a:srcRect/>
                        <a:stretch>
                          <a:fillRect/>
                        </a:stretch>
                      </p:blipFill>
                      <p:spPr bwMode="auto">
                        <a:xfrm>
                          <a:off x="3738563" y="4513263"/>
                          <a:ext cx="2667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9" name="Object 78"/>
            <p:cNvGraphicFramePr>
              <a:graphicFrameLocks noChangeAspect="1"/>
            </p:cNvGraphicFramePr>
            <p:nvPr/>
          </p:nvGraphicFramePr>
          <p:xfrm>
            <a:off x="7445375" y="4513263"/>
            <a:ext cx="304800" cy="317500"/>
          </p:xfrm>
          <a:graphic>
            <a:graphicData uri="http://schemas.openxmlformats.org/presentationml/2006/ole">
              <mc:AlternateContent xmlns:mc="http://schemas.openxmlformats.org/markup-compatibility/2006">
                <mc:Choice xmlns:v="urn:schemas-microsoft-com:vml" Requires="v">
                  <p:oleObj spid="_x0000_s18518" name="Equation" r:id="rId9" imgW="7315200" imgH="7620000" progId="Equation.DSMT4">
                    <p:embed/>
                  </p:oleObj>
                </mc:Choice>
                <mc:Fallback>
                  <p:oleObj name="Equation" r:id="rId9" imgW="7315200" imgH="7620000" progId="Equation.DSMT4">
                    <p:embed/>
                    <p:pic>
                      <p:nvPicPr>
                        <p:cNvPr id="0" name="Object 78"/>
                        <p:cNvPicPr>
                          <a:picLocks noChangeAspect="1" noChangeArrowheads="1"/>
                        </p:cNvPicPr>
                        <p:nvPr/>
                      </p:nvPicPr>
                      <p:blipFill>
                        <a:blip r:embed="rId10"/>
                        <a:srcRect/>
                        <a:stretch>
                          <a:fillRect/>
                        </a:stretch>
                      </p:blipFill>
                      <p:spPr bwMode="auto">
                        <a:xfrm>
                          <a:off x="7445375" y="4513263"/>
                          <a:ext cx="3048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81" name="Object 80"/>
          <p:cNvGraphicFramePr>
            <a:graphicFrameLocks noChangeAspect="1"/>
          </p:cNvGraphicFramePr>
          <p:nvPr/>
        </p:nvGraphicFramePr>
        <p:xfrm>
          <a:off x="2209800" y="6008688"/>
          <a:ext cx="1295400" cy="393700"/>
        </p:xfrm>
        <a:graphic>
          <a:graphicData uri="http://schemas.openxmlformats.org/presentationml/2006/ole">
            <mc:AlternateContent xmlns:mc="http://schemas.openxmlformats.org/markup-compatibility/2006">
              <mc:Choice xmlns:v="urn:schemas-microsoft-com:vml" Requires="v">
                <p:oleObj spid="_x0000_s18519" name="Equation" r:id="rId11" imgW="31089600" imgH="9448800" progId="Equation.DSMT4">
                  <p:embed/>
                </p:oleObj>
              </mc:Choice>
              <mc:Fallback>
                <p:oleObj name="Equation" r:id="rId11" imgW="31089600" imgH="9448800" progId="Equation.DSMT4">
                  <p:embed/>
                  <p:pic>
                    <p:nvPicPr>
                      <p:cNvPr id="0" name="Object 80"/>
                      <p:cNvPicPr>
                        <a:picLocks noChangeAspect="1" noChangeArrowheads="1"/>
                      </p:cNvPicPr>
                      <p:nvPr/>
                    </p:nvPicPr>
                    <p:blipFill>
                      <a:blip r:embed="rId12"/>
                      <a:srcRect/>
                      <a:stretch>
                        <a:fillRect/>
                      </a:stretch>
                    </p:blipFill>
                    <p:spPr bwMode="auto">
                      <a:xfrm>
                        <a:off x="2209800" y="6008688"/>
                        <a:ext cx="1295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 name="Object 81"/>
          <p:cNvGraphicFramePr>
            <a:graphicFrameLocks noChangeAspect="1"/>
          </p:cNvGraphicFramePr>
          <p:nvPr/>
        </p:nvGraphicFramePr>
        <p:xfrm>
          <a:off x="2749550" y="5837238"/>
          <a:ext cx="215900" cy="88900"/>
        </p:xfrm>
        <a:graphic>
          <a:graphicData uri="http://schemas.openxmlformats.org/presentationml/2006/ole">
            <mc:AlternateContent xmlns:mc="http://schemas.openxmlformats.org/markup-compatibility/2006">
              <mc:Choice xmlns:v="urn:schemas-microsoft-com:vml" Requires="v">
                <p:oleObj spid="_x0000_s18520" name="Equation" r:id="rId13" imgW="5181600" imgH="2133600" progId="Equation.DSMT4">
                  <p:embed/>
                </p:oleObj>
              </mc:Choice>
              <mc:Fallback>
                <p:oleObj name="Equation" r:id="rId13" imgW="5181600" imgH="2133600" progId="Equation.DSMT4">
                  <p:embed/>
                  <p:pic>
                    <p:nvPicPr>
                      <p:cNvPr id="0" name="Object 81"/>
                      <p:cNvPicPr>
                        <a:picLocks noChangeAspect="1" noChangeArrowheads="1"/>
                      </p:cNvPicPr>
                      <p:nvPr/>
                    </p:nvPicPr>
                    <p:blipFill>
                      <a:blip r:embed="rId14"/>
                      <a:srcRect/>
                      <a:stretch>
                        <a:fillRect/>
                      </a:stretch>
                    </p:blipFill>
                    <p:spPr bwMode="auto">
                      <a:xfrm>
                        <a:off x="2749550" y="5837238"/>
                        <a:ext cx="2159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74759" name="Group 74758"/>
          <p:cNvGrpSpPr/>
          <p:nvPr/>
        </p:nvGrpSpPr>
        <p:grpSpPr>
          <a:xfrm>
            <a:off x="2247900" y="4818064"/>
            <a:ext cx="3148014" cy="936625"/>
            <a:chOff x="723900" y="4818063"/>
            <a:chExt cx="3148014" cy="936625"/>
          </a:xfrm>
        </p:grpSpPr>
        <p:graphicFrame>
          <p:nvGraphicFramePr>
            <p:cNvPr id="80" name="Object 79"/>
            <p:cNvGraphicFramePr>
              <a:graphicFrameLocks noChangeAspect="1"/>
            </p:cNvGraphicFramePr>
            <p:nvPr/>
          </p:nvGraphicFramePr>
          <p:xfrm>
            <a:off x="723900" y="5360988"/>
            <a:ext cx="1219200" cy="393700"/>
          </p:xfrm>
          <a:graphic>
            <a:graphicData uri="http://schemas.openxmlformats.org/presentationml/2006/ole">
              <mc:AlternateContent xmlns:mc="http://schemas.openxmlformats.org/markup-compatibility/2006">
                <mc:Choice xmlns:v="urn:schemas-microsoft-com:vml" Requires="v">
                  <p:oleObj spid="_x0000_s18521" name="Equation" r:id="rId15" imgW="29260800" imgH="9448800" progId="Equation.DSMT4">
                    <p:embed/>
                  </p:oleObj>
                </mc:Choice>
                <mc:Fallback>
                  <p:oleObj name="Equation" r:id="rId15" imgW="29260800" imgH="9448800" progId="Equation.DSMT4">
                    <p:embed/>
                    <p:pic>
                      <p:nvPicPr>
                        <p:cNvPr id="0" name="Object 79"/>
                        <p:cNvPicPr>
                          <a:picLocks noChangeAspect="1" noChangeArrowheads="1"/>
                        </p:cNvPicPr>
                        <p:nvPr/>
                      </p:nvPicPr>
                      <p:blipFill>
                        <a:blip r:embed="rId16"/>
                        <a:srcRect/>
                        <a:stretch>
                          <a:fillRect/>
                        </a:stretch>
                      </p:blipFill>
                      <p:spPr bwMode="auto">
                        <a:xfrm>
                          <a:off x="723900" y="5360988"/>
                          <a:ext cx="12192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7" name="Elbow Connector 86"/>
            <p:cNvCxnSpPr>
              <a:stCxn id="78" idx="2"/>
              <a:endCxn id="80" idx="3"/>
            </p:cNvCxnSpPr>
            <p:nvPr/>
          </p:nvCxnSpPr>
          <p:spPr>
            <a:xfrm rot="5400000">
              <a:off x="2505870" y="4191794"/>
              <a:ext cx="739775" cy="199231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88" name="Elbow Connector 87"/>
          <p:cNvCxnSpPr>
            <a:stCxn id="79" idx="2"/>
            <a:endCxn id="81" idx="3"/>
          </p:cNvCxnSpPr>
          <p:nvPr/>
        </p:nvCxnSpPr>
        <p:spPr>
          <a:xfrm rot="5400000">
            <a:off x="5568952" y="2652714"/>
            <a:ext cx="1387475" cy="571817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91" name="Object 90"/>
          <p:cNvGraphicFramePr>
            <a:graphicFrameLocks noChangeAspect="1"/>
          </p:cNvGraphicFramePr>
          <p:nvPr/>
        </p:nvGraphicFramePr>
        <p:xfrm>
          <a:off x="6138863" y="4721225"/>
          <a:ext cx="2019300" cy="838200"/>
        </p:xfrm>
        <a:graphic>
          <a:graphicData uri="http://schemas.openxmlformats.org/presentationml/2006/ole">
            <mc:AlternateContent xmlns:mc="http://schemas.openxmlformats.org/markup-compatibility/2006">
              <mc:Choice xmlns:v="urn:schemas-microsoft-com:vml" Requires="v">
                <p:oleObj spid="_x0000_s18522" name="Equation" r:id="rId17" imgW="48463200" imgH="20116800" progId="Equation.DSMT4">
                  <p:embed/>
                </p:oleObj>
              </mc:Choice>
              <mc:Fallback>
                <p:oleObj name="Equation" r:id="rId17" imgW="48463200" imgH="20116800" progId="Equation.DSMT4">
                  <p:embed/>
                  <p:pic>
                    <p:nvPicPr>
                      <p:cNvPr id="0" name="Object 90"/>
                      <p:cNvPicPr>
                        <a:picLocks noChangeAspect="1" noChangeArrowheads="1"/>
                      </p:cNvPicPr>
                      <p:nvPr/>
                    </p:nvPicPr>
                    <p:blipFill>
                      <a:blip r:embed="rId18"/>
                      <a:srcRect/>
                      <a:stretch>
                        <a:fillRect/>
                      </a:stretch>
                    </p:blipFill>
                    <p:spPr bwMode="auto">
                      <a:xfrm>
                        <a:off x="6138863" y="4721225"/>
                        <a:ext cx="2019300" cy="838200"/>
                      </a:xfrm>
                      <a:prstGeom prst="rect">
                        <a:avLst/>
                      </a:prstGeom>
                      <a:solidFill>
                        <a:schemeClr val="bg2"/>
                      </a:solidFill>
                      <a:ln>
                        <a:noFill/>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4757">
                                            <p:txEl>
                                              <p:pRg st="0" end="0"/>
                                            </p:txEl>
                                          </p:spTgt>
                                        </p:tgtEl>
                                        <p:attrNameLst>
                                          <p:attrName>style.visibility</p:attrName>
                                        </p:attrNameLst>
                                      </p:cBhvr>
                                      <p:to>
                                        <p:strVal val="visible"/>
                                      </p:to>
                                    </p:set>
                                    <p:animEffect transition="in" filter="dissolve">
                                      <p:cBhvr>
                                        <p:cTn id="7" dur="1000"/>
                                        <p:tgtEl>
                                          <p:spTgt spid="747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755"/>
                                        </p:tgtEl>
                                        <p:attrNameLst>
                                          <p:attrName>style.visibility</p:attrName>
                                        </p:attrNameLst>
                                      </p:cBhvr>
                                      <p:to>
                                        <p:strVal val="visible"/>
                                      </p:to>
                                    </p:set>
                                    <p:animEffect transition="in" filter="fade">
                                      <p:cBhvr>
                                        <p:cTn id="12" dur="1000"/>
                                        <p:tgtEl>
                                          <p:spTgt spid="747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4758"/>
                                        </p:tgtEl>
                                        <p:attrNameLst>
                                          <p:attrName>style.visibility</p:attrName>
                                        </p:attrNameLst>
                                      </p:cBhvr>
                                      <p:to>
                                        <p:strVal val="visible"/>
                                      </p:to>
                                    </p:set>
                                    <p:animEffect transition="in" filter="fade">
                                      <p:cBhvr>
                                        <p:cTn id="17" dur="500"/>
                                        <p:tgtEl>
                                          <p:spTgt spid="747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4759"/>
                                        </p:tgtEl>
                                        <p:attrNameLst>
                                          <p:attrName>style.visibility</p:attrName>
                                        </p:attrNameLst>
                                      </p:cBhvr>
                                      <p:to>
                                        <p:strVal val="visible"/>
                                      </p:to>
                                    </p:set>
                                    <p:animEffect transition="in" filter="fade">
                                      <p:cBhvr>
                                        <p:cTn id="22" dur="500"/>
                                        <p:tgtEl>
                                          <p:spTgt spid="7475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fade">
                                      <p:cBhvr>
                                        <p:cTn id="27" dur="500"/>
                                        <p:tgtEl>
                                          <p:spTgt spid="82"/>
                                        </p:tgtEl>
                                      </p:cBhvr>
                                    </p:animEffect>
                                  </p:childTnLst>
                                </p:cTn>
                              </p:par>
                              <p:par>
                                <p:cTn id="28" presetID="10" presetClass="entr" presetSubtype="0" fill="hold" nodeType="withEffect">
                                  <p:stCondLst>
                                    <p:cond delay="0"/>
                                  </p:stCondLst>
                                  <p:childTnLst>
                                    <p:set>
                                      <p:cBhvr>
                                        <p:cTn id="29" dur="1" fill="hold">
                                          <p:stCondLst>
                                            <p:cond delay="0"/>
                                          </p:stCondLst>
                                        </p:cTn>
                                        <p:tgtEl>
                                          <p:spTgt spid="81"/>
                                        </p:tgtEl>
                                        <p:attrNameLst>
                                          <p:attrName>style.visibility</p:attrName>
                                        </p:attrNameLst>
                                      </p:cBhvr>
                                      <p:to>
                                        <p:strVal val="visible"/>
                                      </p:to>
                                    </p:set>
                                    <p:animEffect transition="in" filter="fade">
                                      <p:cBhvr>
                                        <p:cTn id="30" dur="500"/>
                                        <p:tgtEl>
                                          <p:spTgt spid="81"/>
                                        </p:tgtEl>
                                      </p:cBhvr>
                                    </p:animEffect>
                                  </p:childTnLst>
                                </p:cTn>
                              </p:par>
                              <p:par>
                                <p:cTn id="31" presetID="10" presetClass="entr" presetSubtype="0" fill="hold" nodeType="withEffect">
                                  <p:stCondLst>
                                    <p:cond delay="0"/>
                                  </p:stCondLst>
                                  <p:childTnLst>
                                    <p:set>
                                      <p:cBhvr>
                                        <p:cTn id="32" dur="1" fill="hold">
                                          <p:stCondLst>
                                            <p:cond delay="0"/>
                                          </p:stCondLst>
                                        </p:cTn>
                                        <p:tgtEl>
                                          <p:spTgt spid="88"/>
                                        </p:tgtEl>
                                        <p:attrNameLst>
                                          <p:attrName>style.visibility</p:attrName>
                                        </p:attrNameLst>
                                      </p:cBhvr>
                                      <p:to>
                                        <p:strVal val="visible"/>
                                      </p:to>
                                    </p:set>
                                    <p:animEffect transition="in" filter="fade">
                                      <p:cBhvr>
                                        <p:cTn id="33" dur="500"/>
                                        <p:tgtEl>
                                          <p:spTgt spid="8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1"/>
                                        </p:tgtEl>
                                        <p:attrNameLst>
                                          <p:attrName>style.visibility</p:attrName>
                                        </p:attrNameLst>
                                      </p:cBhvr>
                                      <p:to>
                                        <p:strVal val="visible"/>
                                      </p:to>
                                    </p:set>
                                    <p:animEffect transition="in" filter="fade">
                                      <p:cBhvr>
                                        <p:cTn id="38"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61" name="Rectangle 12"/>
          <p:cNvSpPr>
            <a:spLocks noGrp="1" noChangeArrowheads="1"/>
          </p:cNvSpPr>
          <p:nvPr>
            <p:ph type="title"/>
          </p:nvPr>
        </p:nvSpPr>
        <p:spPr/>
        <p:txBody>
          <a:bodyPr/>
          <a:lstStyle/>
          <a:p>
            <a:r>
              <a:rPr lang="en-US"/>
              <a:t>Future Value of Cash Flow Stream</a:t>
            </a:r>
            <a:endParaRPr lang="en-US"/>
          </a:p>
        </p:txBody>
      </p:sp>
      <p:sp>
        <p:nvSpPr>
          <p:cNvPr id="34" name="Content Placeholder 33"/>
          <p:cNvSpPr>
            <a:spLocks noGrp="1"/>
          </p:cNvSpPr>
          <p:nvPr>
            <p:ph idx="1"/>
          </p:nvPr>
        </p:nvSpPr>
        <p:spPr/>
        <p:txBody>
          <a:bodyPr/>
          <a:lstStyle/>
          <a:p>
            <a:endParaRPr lang="en-US" dirty="0"/>
          </a:p>
        </p:txBody>
      </p:sp>
      <p:sp>
        <p:nvSpPr>
          <p:cNvPr id="31" name="Footer Placeholder 30"/>
          <p:cNvSpPr>
            <a:spLocks noGrp="1"/>
          </p:cNvSpPr>
          <p:nvPr>
            <p:ph type="ftr" sz="quarter" idx="3"/>
          </p:nvPr>
        </p:nvSpPr>
        <p:spPr/>
        <p:txBody>
          <a:bodyPr/>
          <a:lstStyle/>
          <a:p>
            <a:r>
              <a:rPr lang="en-AU"/>
              <a:t>FINM7409</a:t>
            </a:r>
            <a:endParaRPr lang="en-AU" dirty="0"/>
          </a:p>
        </p:txBody>
      </p:sp>
      <p:cxnSp>
        <p:nvCxnSpPr>
          <p:cNvPr id="7" name="Straight Connector 6"/>
          <p:cNvCxnSpPr/>
          <p:nvPr/>
        </p:nvCxnSpPr>
        <p:spPr>
          <a:xfrm>
            <a:off x="2855640" y="2279057"/>
            <a:ext cx="3778664"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8" name="Straight Connector 7"/>
          <p:cNvCxnSpPr/>
          <p:nvPr/>
        </p:nvCxnSpPr>
        <p:spPr>
          <a:xfrm>
            <a:off x="2855640" y="2103229"/>
            <a:ext cx="0" cy="351656"/>
          </a:xfrm>
          <a:prstGeom prst="line">
            <a:avLst/>
          </a:prstGeom>
        </p:spPr>
        <p:style>
          <a:lnRef idx="2">
            <a:schemeClr val="accent5"/>
          </a:lnRef>
          <a:fillRef idx="0">
            <a:schemeClr val="accent5"/>
          </a:fillRef>
          <a:effectRef idx="1">
            <a:schemeClr val="accent5"/>
          </a:effectRef>
          <a:fontRef idx="minor">
            <a:schemeClr val="tx1"/>
          </a:fontRef>
        </p:style>
      </p:cxnSp>
      <p:cxnSp>
        <p:nvCxnSpPr>
          <p:cNvPr id="9" name="Straight Connector 8"/>
          <p:cNvCxnSpPr/>
          <p:nvPr/>
        </p:nvCxnSpPr>
        <p:spPr>
          <a:xfrm>
            <a:off x="4108579" y="2103229"/>
            <a:ext cx="0" cy="351656"/>
          </a:xfrm>
          <a:prstGeom prst="line">
            <a:avLst/>
          </a:prstGeom>
        </p:spPr>
        <p:style>
          <a:lnRef idx="2">
            <a:schemeClr val="accent5"/>
          </a:lnRef>
          <a:fillRef idx="0">
            <a:schemeClr val="accent5"/>
          </a:fillRef>
          <a:effectRef idx="1">
            <a:schemeClr val="accent5"/>
          </a:effectRef>
          <a:fontRef idx="minor">
            <a:schemeClr val="tx1"/>
          </a:fontRef>
        </p:style>
      </p:cxnSp>
      <p:cxnSp>
        <p:nvCxnSpPr>
          <p:cNvPr id="10" name="Straight Connector 9"/>
          <p:cNvCxnSpPr/>
          <p:nvPr/>
        </p:nvCxnSpPr>
        <p:spPr>
          <a:xfrm>
            <a:off x="5361518" y="2103229"/>
            <a:ext cx="0" cy="351656"/>
          </a:xfrm>
          <a:prstGeom prst="line">
            <a:avLst/>
          </a:prstGeom>
        </p:spPr>
        <p:style>
          <a:lnRef idx="2">
            <a:schemeClr val="accent5"/>
          </a:lnRef>
          <a:fillRef idx="0">
            <a:schemeClr val="accent5"/>
          </a:fillRef>
          <a:effectRef idx="1">
            <a:schemeClr val="accent5"/>
          </a:effectRef>
          <a:fontRef idx="minor">
            <a:schemeClr val="tx1"/>
          </a:fontRef>
        </p:style>
      </p:cxnSp>
      <p:cxnSp>
        <p:nvCxnSpPr>
          <p:cNvPr id="11" name="Straight Connector 10"/>
          <p:cNvCxnSpPr/>
          <p:nvPr/>
        </p:nvCxnSpPr>
        <p:spPr>
          <a:xfrm>
            <a:off x="9120336" y="2103229"/>
            <a:ext cx="0" cy="351656"/>
          </a:xfrm>
          <a:prstGeom prst="line">
            <a:avLst/>
          </a:prstGeom>
        </p:spPr>
        <p:style>
          <a:lnRef idx="2">
            <a:schemeClr val="accent5"/>
          </a:lnRef>
          <a:fillRef idx="0">
            <a:schemeClr val="accent5"/>
          </a:fillRef>
          <a:effectRef idx="1">
            <a:schemeClr val="accent5"/>
          </a:effectRef>
          <a:fontRef idx="minor">
            <a:schemeClr val="tx1"/>
          </a:fontRef>
        </p:style>
      </p:cxnSp>
      <p:sp>
        <p:nvSpPr>
          <p:cNvPr id="12" name="TextBox 11"/>
          <p:cNvSpPr txBox="1"/>
          <p:nvPr/>
        </p:nvSpPr>
        <p:spPr>
          <a:xfrm>
            <a:off x="2695179" y="1772816"/>
            <a:ext cx="320922" cy="369332"/>
          </a:xfrm>
          <a:prstGeom prst="rect">
            <a:avLst/>
          </a:prstGeom>
          <a:noFill/>
        </p:spPr>
        <p:txBody>
          <a:bodyPr wrap="none" rtlCol="0">
            <a:spAutoFit/>
          </a:bodyPr>
          <a:lstStyle/>
          <a:p>
            <a:pPr algn="ctr"/>
            <a:r>
              <a:rPr lang="en-US" dirty="0">
                <a:solidFill>
                  <a:schemeClr val="accent5">
                    <a:lumMod val="75000"/>
                  </a:schemeClr>
                </a:solidFill>
              </a:rPr>
              <a:t>0</a:t>
            </a:r>
            <a:endParaRPr lang="en-AU" dirty="0">
              <a:solidFill>
                <a:schemeClr val="accent5">
                  <a:lumMod val="75000"/>
                </a:schemeClr>
              </a:solidFill>
            </a:endParaRPr>
          </a:p>
        </p:txBody>
      </p:sp>
      <p:sp>
        <p:nvSpPr>
          <p:cNvPr id="13" name="TextBox 12"/>
          <p:cNvSpPr txBox="1"/>
          <p:nvPr/>
        </p:nvSpPr>
        <p:spPr>
          <a:xfrm>
            <a:off x="5201581" y="1772816"/>
            <a:ext cx="320922" cy="369332"/>
          </a:xfrm>
          <a:prstGeom prst="rect">
            <a:avLst/>
          </a:prstGeom>
          <a:noFill/>
        </p:spPr>
        <p:txBody>
          <a:bodyPr wrap="none" rtlCol="0">
            <a:spAutoFit/>
          </a:bodyPr>
          <a:lstStyle/>
          <a:p>
            <a:pPr algn="ctr"/>
            <a:r>
              <a:rPr lang="en-US" dirty="0">
                <a:solidFill>
                  <a:schemeClr val="accent5">
                    <a:lumMod val="75000"/>
                  </a:schemeClr>
                </a:solidFill>
              </a:rPr>
              <a:t>2</a:t>
            </a:r>
            <a:endParaRPr lang="en-AU" dirty="0">
              <a:solidFill>
                <a:schemeClr val="accent5">
                  <a:lumMod val="75000"/>
                </a:schemeClr>
              </a:solidFill>
            </a:endParaRPr>
          </a:p>
        </p:txBody>
      </p:sp>
      <p:sp>
        <p:nvSpPr>
          <p:cNvPr id="14" name="TextBox 13"/>
          <p:cNvSpPr txBox="1"/>
          <p:nvPr/>
        </p:nvSpPr>
        <p:spPr>
          <a:xfrm>
            <a:off x="3952389" y="1772816"/>
            <a:ext cx="312907" cy="369332"/>
          </a:xfrm>
          <a:prstGeom prst="rect">
            <a:avLst/>
          </a:prstGeom>
          <a:noFill/>
        </p:spPr>
        <p:txBody>
          <a:bodyPr wrap="none" rtlCol="0">
            <a:spAutoFit/>
          </a:bodyPr>
          <a:lstStyle/>
          <a:p>
            <a:pPr algn="ctr"/>
            <a:r>
              <a:rPr lang="en-US" dirty="0">
                <a:solidFill>
                  <a:schemeClr val="accent5">
                    <a:lumMod val="75000"/>
                  </a:schemeClr>
                </a:solidFill>
              </a:rPr>
              <a:t>1</a:t>
            </a:r>
            <a:endParaRPr lang="en-AU" dirty="0">
              <a:solidFill>
                <a:schemeClr val="accent5">
                  <a:lumMod val="75000"/>
                </a:schemeClr>
              </a:solidFill>
            </a:endParaRPr>
          </a:p>
        </p:txBody>
      </p:sp>
      <p:sp>
        <p:nvSpPr>
          <p:cNvPr id="15" name="TextBox 14"/>
          <p:cNvSpPr txBox="1"/>
          <p:nvPr/>
        </p:nvSpPr>
        <p:spPr>
          <a:xfrm>
            <a:off x="8945959" y="1772816"/>
            <a:ext cx="351379" cy="369332"/>
          </a:xfrm>
          <a:prstGeom prst="rect">
            <a:avLst/>
          </a:prstGeom>
          <a:noFill/>
        </p:spPr>
        <p:txBody>
          <a:bodyPr wrap="none" rtlCol="0">
            <a:spAutoFit/>
          </a:bodyPr>
          <a:lstStyle/>
          <a:p>
            <a:pPr algn="ctr"/>
            <a:r>
              <a:rPr lang="en-US" dirty="0">
                <a:solidFill>
                  <a:schemeClr val="accent5">
                    <a:lumMod val="75000"/>
                  </a:schemeClr>
                </a:solidFill>
              </a:rPr>
              <a:t>N</a:t>
            </a:r>
            <a:endParaRPr lang="en-AU" dirty="0">
              <a:solidFill>
                <a:schemeClr val="accent5">
                  <a:lumMod val="75000"/>
                </a:schemeClr>
              </a:solidFill>
            </a:endParaRPr>
          </a:p>
        </p:txBody>
      </p:sp>
      <p:cxnSp>
        <p:nvCxnSpPr>
          <p:cNvPr id="16" name="Straight Connector 15"/>
          <p:cNvCxnSpPr/>
          <p:nvPr/>
        </p:nvCxnSpPr>
        <p:spPr>
          <a:xfrm>
            <a:off x="8040216" y="2279057"/>
            <a:ext cx="108143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7" name="Straight Connector 16"/>
          <p:cNvCxnSpPr/>
          <p:nvPr/>
        </p:nvCxnSpPr>
        <p:spPr>
          <a:xfrm>
            <a:off x="6634304" y="2279057"/>
            <a:ext cx="1405912" cy="0"/>
          </a:xfrm>
          <a:prstGeom prst="line">
            <a:avLst/>
          </a:prstGeom>
          <a:ln>
            <a:prstDash val="dash"/>
          </a:ln>
        </p:spPr>
        <p:style>
          <a:lnRef idx="2">
            <a:schemeClr val="accent5"/>
          </a:lnRef>
          <a:fillRef idx="0">
            <a:schemeClr val="accent5"/>
          </a:fillRef>
          <a:effectRef idx="1">
            <a:schemeClr val="accent5"/>
          </a:effectRef>
          <a:fontRef idx="minor">
            <a:schemeClr val="tx1"/>
          </a:fontRef>
        </p:style>
      </p:cxnSp>
      <p:cxnSp>
        <p:nvCxnSpPr>
          <p:cNvPr id="18" name="Elbow Connector 17"/>
          <p:cNvCxnSpPr>
            <a:stCxn id="21" idx="2"/>
            <a:endCxn id="24" idx="1"/>
          </p:cNvCxnSpPr>
          <p:nvPr/>
        </p:nvCxnSpPr>
        <p:spPr>
          <a:xfrm rot="16200000" flipH="1">
            <a:off x="5881155" y="1197509"/>
            <a:ext cx="919163" cy="444234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9" name="Object 18"/>
          <p:cNvGraphicFramePr>
            <a:graphicFrameLocks noChangeAspect="1"/>
          </p:cNvGraphicFramePr>
          <p:nvPr/>
        </p:nvGraphicFramePr>
        <p:xfrm>
          <a:off x="2724150" y="2638425"/>
          <a:ext cx="266700" cy="317500"/>
        </p:xfrm>
        <a:graphic>
          <a:graphicData uri="http://schemas.openxmlformats.org/presentationml/2006/ole">
            <mc:AlternateContent xmlns:mc="http://schemas.openxmlformats.org/markup-compatibility/2006">
              <mc:Choice xmlns:v="urn:schemas-microsoft-com:vml" Requires="v">
                <p:oleObj spid="_x0000_s29797" name="Equation" r:id="rId1" imgW="6400800" imgH="7620000" progId="Equation.DSMT4">
                  <p:embed/>
                </p:oleObj>
              </mc:Choice>
              <mc:Fallback>
                <p:oleObj name="Equation" r:id="rId1" imgW="6400800" imgH="7620000" progId="Equation.DSMT4">
                  <p:embed/>
                  <p:pic>
                    <p:nvPicPr>
                      <p:cNvPr id="0" name="Object 18"/>
                      <p:cNvPicPr/>
                      <p:nvPr/>
                    </p:nvPicPr>
                    <p:blipFill>
                      <a:blip r:embed="rId2"/>
                      <a:stretch>
                        <a:fillRect/>
                      </a:stretch>
                    </p:blipFill>
                    <p:spPr>
                      <a:xfrm>
                        <a:off x="2724150" y="2638425"/>
                        <a:ext cx="266700" cy="317500"/>
                      </a:xfrm>
                      <a:prstGeom prst="rect">
                        <a:avLst/>
                      </a:prstGeom>
                    </p:spPr>
                  </p:pic>
                </p:oleObj>
              </mc:Fallback>
            </mc:AlternateContent>
          </a:graphicData>
        </a:graphic>
      </p:graphicFrame>
      <p:graphicFrame>
        <p:nvGraphicFramePr>
          <p:cNvPr id="20" name="Object 19"/>
          <p:cNvGraphicFramePr>
            <a:graphicFrameLocks noChangeAspect="1"/>
          </p:cNvGraphicFramePr>
          <p:nvPr/>
        </p:nvGraphicFramePr>
        <p:xfrm>
          <a:off x="8549208" y="3216275"/>
          <a:ext cx="1219200" cy="393700"/>
        </p:xfrm>
        <a:graphic>
          <a:graphicData uri="http://schemas.openxmlformats.org/presentationml/2006/ole">
            <mc:AlternateContent xmlns:mc="http://schemas.openxmlformats.org/markup-compatibility/2006">
              <mc:Choice xmlns:v="urn:schemas-microsoft-com:vml" Requires="v">
                <p:oleObj spid="_x0000_s29798" name="Equation" r:id="rId3" imgW="29260800" imgH="9448800" progId="Equation.DSMT4">
                  <p:embed/>
                </p:oleObj>
              </mc:Choice>
              <mc:Fallback>
                <p:oleObj name="Equation" r:id="rId3" imgW="29260800" imgH="9448800" progId="Equation.DSMT4">
                  <p:embed/>
                  <p:pic>
                    <p:nvPicPr>
                      <p:cNvPr id="0" name="Object 19"/>
                      <p:cNvPicPr>
                        <a:picLocks noChangeAspect="1" noChangeArrowheads="1"/>
                      </p:cNvPicPr>
                      <p:nvPr/>
                    </p:nvPicPr>
                    <p:blipFill>
                      <a:blip r:embed="rId4"/>
                      <a:srcRect/>
                      <a:stretch>
                        <a:fillRect/>
                      </a:stretch>
                    </p:blipFill>
                    <p:spPr bwMode="auto">
                      <a:xfrm>
                        <a:off x="8549208" y="3216275"/>
                        <a:ext cx="12192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nvGraphicFramePr>
        <p:xfrm>
          <a:off x="3992563" y="2641600"/>
          <a:ext cx="254000" cy="317500"/>
        </p:xfrm>
        <a:graphic>
          <a:graphicData uri="http://schemas.openxmlformats.org/presentationml/2006/ole">
            <mc:AlternateContent xmlns:mc="http://schemas.openxmlformats.org/markup-compatibility/2006">
              <mc:Choice xmlns:v="urn:schemas-microsoft-com:vml" Requires="v">
                <p:oleObj spid="_x0000_s29799" name="Equation" r:id="rId5" imgW="6096000" imgH="7620000" progId="Equation.DSMT4">
                  <p:embed/>
                </p:oleObj>
              </mc:Choice>
              <mc:Fallback>
                <p:oleObj name="Equation" r:id="rId5" imgW="6096000" imgH="7620000" progId="Equation.DSMT4">
                  <p:embed/>
                  <p:pic>
                    <p:nvPicPr>
                      <p:cNvPr id="0" name="Object 20"/>
                      <p:cNvPicPr>
                        <a:picLocks noChangeAspect="1" noChangeArrowheads="1"/>
                      </p:cNvPicPr>
                      <p:nvPr/>
                    </p:nvPicPr>
                    <p:blipFill>
                      <a:blip r:embed="rId6"/>
                      <a:srcRect/>
                      <a:stretch>
                        <a:fillRect/>
                      </a:stretch>
                    </p:blipFill>
                    <p:spPr bwMode="auto">
                      <a:xfrm>
                        <a:off x="3992563" y="2641600"/>
                        <a:ext cx="254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nvGraphicFramePr>
        <p:xfrm>
          <a:off x="5262563" y="2641600"/>
          <a:ext cx="266700" cy="317500"/>
        </p:xfrm>
        <a:graphic>
          <a:graphicData uri="http://schemas.openxmlformats.org/presentationml/2006/ole">
            <mc:AlternateContent xmlns:mc="http://schemas.openxmlformats.org/markup-compatibility/2006">
              <mc:Choice xmlns:v="urn:schemas-microsoft-com:vml" Requires="v">
                <p:oleObj spid="_x0000_s29800" name="Equation" r:id="rId7" imgW="6400800" imgH="7620000" progId="Equation.DSMT4">
                  <p:embed/>
                </p:oleObj>
              </mc:Choice>
              <mc:Fallback>
                <p:oleObj name="Equation" r:id="rId7" imgW="6400800" imgH="7620000" progId="Equation.DSMT4">
                  <p:embed/>
                  <p:pic>
                    <p:nvPicPr>
                      <p:cNvPr id="0" name="Object 21"/>
                      <p:cNvPicPr>
                        <a:picLocks noChangeAspect="1" noChangeArrowheads="1"/>
                      </p:cNvPicPr>
                      <p:nvPr/>
                    </p:nvPicPr>
                    <p:blipFill>
                      <a:blip r:embed="rId8"/>
                      <a:srcRect/>
                      <a:stretch>
                        <a:fillRect/>
                      </a:stretch>
                    </p:blipFill>
                    <p:spPr bwMode="auto">
                      <a:xfrm>
                        <a:off x="5262563" y="2641600"/>
                        <a:ext cx="2667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nvGraphicFramePr>
        <p:xfrm>
          <a:off x="9012758" y="2641600"/>
          <a:ext cx="304800" cy="317500"/>
        </p:xfrm>
        <a:graphic>
          <a:graphicData uri="http://schemas.openxmlformats.org/presentationml/2006/ole">
            <mc:AlternateContent xmlns:mc="http://schemas.openxmlformats.org/markup-compatibility/2006">
              <mc:Choice xmlns:v="urn:schemas-microsoft-com:vml" Requires="v">
                <p:oleObj spid="_x0000_s29801" name="Equation" r:id="rId9" imgW="7315200" imgH="7620000" progId="Equation.DSMT4">
                  <p:embed/>
                </p:oleObj>
              </mc:Choice>
              <mc:Fallback>
                <p:oleObj name="Equation" r:id="rId9" imgW="7315200" imgH="7620000" progId="Equation.DSMT4">
                  <p:embed/>
                  <p:pic>
                    <p:nvPicPr>
                      <p:cNvPr id="0" name="Object 22"/>
                      <p:cNvPicPr>
                        <a:picLocks noChangeAspect="1" noChangeArrowheads="1"/>
                      </p:cNvPicPr>
                      <p:nvPr/>
                    </p:nvPicPr>
                    <p:blipFill>
                      <a:blip r:embed="rId10"/>
                      <a:srcRect/>
                      <a:stretch>
                        <a:fillRect/>
                      </a:stretch>
                    </p:blipFill>
                    <p:spPr bwMode="auto">
                      <a:xfrm>
                        <a:off x="9012758" y="2641600"/>
                        <a:ext cx="3048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nvGraphicFramePr>
        <p:xfrm>
          <a:off x="8561908" y="3681413"/>
          <a:ext cx="1193800" cy="393700"/>
        </p:xfrm>
        <a:graphic>
          <a:graphicData uri="http://schemas.openxmlformats.org/presentationml/2006/ole">
            <mc:AlternateContent xmlns:mc="http://schemas.openxmlformats.org/markup-compatibility/2006">
              <mc:Choice xmlns:v="urn:schemas-microsoft-com:vml" Requires="v">
                <p:oleObj spid="_x0000_s29802" name="Equation" r:id="rId11" imgW="28651200" imgH="9448800" progId="Equation.DSMT4">
                  <p:embed/>
                </p:oleObj>
              </mc:Choice>
              <mc:Fallback>
                <p:oleObj name="Equation" r:id="rId11" imgW="28651200" imgH="9448800" progId="Equation.DSMT4">
                  <p:embed/>
                  <p:pic>
                    <p:nvPicPr>
                      <p:cNvPr id="0" name="Object 23"/>
                      <p:cNvPicPr>
                        <a:picLocks noChangeAspect="1" noChangeArrowheads="1"/>
                      </p:cNvPicPr>
                      <p:nvPr/>
                    </p:nvPicPr>
                    <p:blipFill>
                      <a:blip r:embed="rId12"/>
                      <a:srcRect/>
                      <a:stretch>
                        <a:fillRect/>
                      </a:stretch>
                    </p:blipFill>
                    <p:spPr bwMode="auto">
                      <a:xfrm>
                        <a:off x="8561908" y="3681413"/>
                        <a:ext cx="1193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nvGraphicFramePr>
        <p:xfrm>
          <a:off x="8630171" y="4146550"/>
          <a:ext cx="1066800" cy="393700"/>
        </p:xfrm>
        <a:graphic>
          <a:graphicData uri="http://schemas.openxmlformats.org/presentationml/2006/ole">
            <mc:AlternateContent xmlns:mc="http://schemas.openxmlformats.org/markup-compatibility/2006">
              <mc:Choice xmlns:v="urn:schemas-microsoft-com:vml" Requires="v">
                <p:oleObj spid="_x0000_s29803" name="Equation" r:id="rId13" imgW="25603200" imgH="9448800" progId="Equation.DSMT4">
                  <p:embed/>
                </p:oleObj>
              </mc:Choice>
              <mc:Fallback>
                <p:oleObj name="Equation" r:id="rId13" imgW="25603200" imgH="9448800" progId="Equation.DSMT4">
                  <p:embed/>
                  <p:pic>
                    <p:nvPicPr>
                      <p:cNvPr id="0" name="Object 24"/>
                      <p:cNvPicPr>
                        <a:picLocks noChangeAspect="1" noChangeArrowheads="1"/>
                      </p:cNvPicPr>
                      <p:nvPr/>
                    </p:nvPicPr>
                    <p:blipFill>
                      <a:blip r:embed="rId14"/>
                      <a:srcRect/>
                      <a:stretch>
                        <a:fillRect/>
                      </a:stretch>
                    </p:blipFill>
                    <p:spPr bwMode="auto">
                      <a:xfrm>
                        <a:off x="8630171" y="4146550"/>
                        <a:ext cx="1066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nvGraphicFramePr>
        <p:xfrm>
          <a:off x="9055621" y="3043238"/>
          <a:ext cx="215900" cy="88900"/>
        </p:xfrm>
        <a:graphic>
          <a:graphicData uri="http://schemas.openxmlformats.org/presentationml/2006/ole">
            <mc:AlternateContent xmlns:mc="http://schemas.openxmlformats.org/markup-compatibility/2006">
              <mc:Choice xmlns:v="urn:schemas-microsoft-com:vml" Requires="v">
                <p:oleObj spid="_x0000_s29804" name="Equation" r:id="rId15" imgW="5181600" imgH="2133600" progId="Equation.DSMT4">
                  <p:embed/>
                </p:oleObj>
              </mc:Choice>
              <mc:Fallback>
                <p:oleObj name="Equation" r:id="rId15" imgW="5181600" imgH="2133600" progId="Equation.DSMT4">
                  <p:embed/>
                  <p:pic>
                    <p:nvPicPr>
                      <p:cNvPr id="0" name="Object 25"/>
                      <p:cNvPicPr>
                        <a:picLocks noChangeAspect="1" noChangeArrowheads="1"/>
                      </p:cNvPicPr>
                      <p:nvPr/>
                    </p:nvPicPr>
                    <p:blipFill>
                      <a:blip r:embed="rId16"/>
                      <a:srcRect/>
                      <a:stretch>
                        <a:fillRect/>
                      </a:stretch>
                    </p:blipFill>
                    <p:spPr bwMode="auto">
                      <a:xfrm>
                        <a:off x="9055621" y="3043238"/>
                        <a:ext cx="2159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7" name="Elbow Connector 26"/>
          <p:cNvCxnSpPr>
            <a:stCxn id="22" idx="2"/>
            <a:endCxn id="20" idx="1"/>
          </p:cNvCxnSpPr>
          <p:nvPr/>
        </p:nvCxnSpPr>
        <p:spPr>
          <a:xfrm rot="16200000" flipH="1">
            <a:off x="6745549" y="1609465"/>
            <a:ext cx="454025" cy="315329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19" idx="2"/>
            <a:endCxn id="25" idx="1"/>
          </p:cNvCxnSpPr>
          <p:nvPr/>
        </p:nvCxnSpPr>
        <p:spPr>
          <a:xfrm rot="16200000" flipH="1">
            <a:off x="5050099" y="763327"/>
            <a:ext cx="1387475" cy="5772671"/>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9" name="Object 28"/>
          <p:cNvGraphicFramePr>
            <a:graphicFrameLocks noChangeAspect="1"/>
          </p:cNvGraphicFramePr>
          <p:nvPr/>
        </p:nvGraphicFramePr>
        <p:xfrm>
          <a:off x="6564313" y="5210175"/>
          <a:ext cx="2171700" cy="457200"/>
        </p:xfrm>
        <a:graphic>
          <a:graphicData uri="http://schemas.openxmlformats.org/presentationml/2006/ole">
            <mc:AlternateContent xmlns:mc="http://schemas.openxmlformats.org/markup-compatibility/2006">
              <mc:Choice xmlns:v="urn:schemas-microsoft-com:vml" Requires="v">
                <p:oleObj spid="_x0000_s29805" name="Equation" r:id="rId17" imgW="52120800" imgH="10972800" progId="Equation.DSMT4">
                  <p:embed/>
                </p:oleObj>
              </mc:Choice>
              <mc:Fallback>
                <p:oleObj name="Equation" r:id="rId17" imgW="52120800" imgH="10972800" progId="Equation.DSMT4">
                  <p:embed/>
                  <p:pic>
                    <p:nvPicPr>
                      <p:cNvPr id="0" name="Object 28"/>
                      <p:cNvPicPr>
                        <a:picLocks noChangeAspect="1" noChangeArrowheads="1"/>
                      </p:cNvPicPr>
                      <p:nvPr/>
                    </p:nvPicPr>
                    <p:blipFill>
                      <a:blip r:embed="rId18"/>
                      <a:srcRect/>
                      <a:stretch>
                        <a:fillRect/>
                      </a:stretch>
                    </p:blipFill>
                    <p:spPr bwMode="auto">
                      <a:xfrm>
                        <a:off x="6564313" y="5210175"/>
                        <a:ext cx="2171700" cy="457200"/>
                      </a:xfrm>
                      <a:prstGeom prst="rect">
                        <a:avLst/>
                      </a:prstGeom>
                      <a:solidFill>
                        <a:schemeClr val="bg2"/>
                      </a:solidFill>
                      <a:ln>
                        <a:noFill/>
                      </a:ln>
                    </p:spPr>
                  </p:pic>
                </p:oleObj>
              </mc:Fallback>
            </mc:AlternateContent>
          </a:graphicData>
        </a:graphic>
      </p:graphicFrame>
      <p:graphicFrame>
        <p:nvGraphicFramePr>
          <p:cNvPr id="19463" name="Object 19462"/>
          <p:cNvGraphicFramePr>
            <a:graphicFrameLocks noChangeAspect="1"/>
          </p:cNvGraphicFramePr>
          <p:nvPr/>
        </p:nvGraphicFramePr>
        <p:xfrm>
          <a:off x="2414588" y="5084763"/>
          <a:ext cx="2679700" cy="749300"/>
        </p:xfrm>
        <a:graphic>
          <a:graphicData uri="http://schemas.openxmlformats.org/presentationml/2006/ole">
            <mc:AlternateContent xmlns:mc="http://schemas.openxmlformats.org/markup-compatibility/2006">
              <mc:Choice xmlns:v="urn:schemas-microsoft-com:vml" Requires="v">
                <p:oleObj spid="_x0000_s29806" name="Equation" r:id="rId19" imgW="64312800" imgH="17983200" progId="Equation.DSMT4">
                  <p:embed/>
                </p:oleObj>
              </mc:Choice>
              <mc:Fallback>
                <p:oleObj name="Equation" r:id="rId19" imgW="64312800" imgH="17983200" progId="Equation.DSMT4">
                  <p:embed/>
                  <p:pic>
                    <p:nvPicPr>
                      <p:cNvPr id="0" name="Object 19462"/>
                      <p:cNvPicPr>
                        <a:picLocks noChangeAspect="1" noChangeArrowheads="1"/>
                      </p:cNvPicPr>
                      <p:nvPr/>
                    </p:nvPicPr>
                    <p:blipFill>
                      <a:blip r:embed="rId20"/>
                      <a:srcRect/>
                      <a:stretch>
                        <a:fillRect/>
                      </a:stretch>
                    </p:blipFill>
                    <p:spPr bwMode="auto">
                      <a:xfrm>
                        <a:off x="2414588" y="5084763"/>
                        <a:ext cx="2679700" cy="749300"/>
                      </a:xfrm>
                      <a:prstGeom prst="rect">
                        <a:avLst/>
                      </a:prstGeom>
                      <a:solidFill>
                        <a:schemeClr val="bg2"/>
                      </a:solidFill>
                      <a:ln>
                        <a:noFill/>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9463"/>
                                        </p:tgtEl>
                                        <p:attrNameLst>
                                          <p:attrName>style.visibility</p:attrName>
                                        </p:attrNameLst>
                                      </p:cBhvr>
                                      <p:to>
                                        <p:strVal val="visible"/>
                                      </p:to>
                                    </p:set>
                                    <p:animEffect transition="in" filter="fade">
                                      <p:cBhvr>
                                        <p:cTn id="39" dur="500"/>
                                        <p:tgtEl>
                                          <p:spTgt spid="1946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a:t>
            </a:r>
            <a:endParaRPr lang="en-AU" dirty="0"/>
          </a:p>
        </p:txBody>
      </p:sp>
      <p:sp>
        <p:nvSpPr>
          <p:cNvPr id="5" name="Content Placeholder 4"/>
          <p:cNvSpPr>
            <a:spLocks noGrp="1"/>
          </p:cNvSpPr>
          <p:nvPr>
            <p:ph idx="1"/>
          </p:nvPr>
        </p:nvSpPr>
        <p:spPr/>
        <p:txBody>
          <a:bodyPr/>
          <a:lstStyle/>
          <a:p>
            <a:pPr marL="0" indent="0">
              <a:buNone/>
            </a:pPr>
            <a:r>
              <a:rPr lang="en-US" dirty="0"/>
              <a:t>You have the opportunity to purchase an investment that will pay $2000 at the beginning of each year for three years. You can earn 5% per year on a comparable investment</a:t>
            </a:r>
            <a:endParaRPr lang="en-US" dirty="0"/>
          </a:p>
          <a:p>
            <a:pPr>
              <a:buFont typeface="Wingdings" panose="05000000000000000000" pitchFamily="2" charset="2"/>
              <a:buChar char="ü"/>
            </a:pPr>
            <a:r>
              <a:rPr lang="en-US" dirty="0"/>
              <a:t>What is the current value of this investment?</a:t>
            </a:r>
            <a:endParaRPr lang="en-US" dirty="0"/>
          </a:p>
          <a:p>
            <a:endParaRPr lang="en-US" dirty="0"/>
          </a:p>
          <a:p>
            <a:endParaRPr lang="en-US" dirty="0"/>
          </a:p>
          <a:p>
            <a:endParaRPr lang="en-AU" dirty="0"/>
          </a:p>
        </p:txBody>
      </p:sp>
      <p:sp>
        <p:nvSpPr>
          <p:cNvPr id="8" name="Footer Placeholder 7"/>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1000"/>
                                        <p:tgtEl>
                                          <p:spTgt spid="5">
                                            <p:txEl>
                                              <p:pRg st="0" end="0"/>
                                            </p:txEl>
                                          </p:spTgt>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dissolve">
                                      <p:cBhvr>
                                        <p:cTn id="11"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nvGraphicFramePr>
        <p:xfrm>
          <a:off x="3486088" y="3573016"/>
          <a:ext cx="5003800" cy="812800"/>
        </p:xfrm>
        <a:graphic>
          <a:graphicData uri="http://schemas.openxmlformats.org/presentationml/2006/ole">
            <mc:AlternateContent xmlns:mc="http://schemas.openxmlformats.org/markup-compatibility/2006">
              <mc:Choice xmlns:v="urn:schemas-microsoft-com:vml" Requires="v">
                <p:oleObj spid="_x0000_s33820" name="Equation" r:id="rId1" imgW="120091200" imgH="19507200" progId="Equation.DSMT4">
                  <p:embed/>
                </p:oleObj>
              </mc:Choice>
              <mc:Fallback>
                <p:oleObj name="Equation" r:id="rId1" imgW="120091200" imgH="19507200" progId="Equation.DSMT4">
                  <p:embed/>
                  <p:pic>
                    <p:nvPicPr>
                      <p:cNvPr id="0" name="Object 5"/>
                      <p:cNvPicPr/>
                      <p:nvPr/>
                    </p:nvPicPr>
                    <p:blipFill>
                      <a:blip r:embed="rId2"/>
                      <a:stretch>
                        <a:fillRect/>
                      </a:stretch>
                    </p:blipFill>
                    <p:spPr>
                      <a:xfrm>
                        <a:off x="3486088" y="3573016"/>
                        <a:ext cx="5003800" cy="812800"/>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Solution</a:t>
            </a:r>
            <a:endParaRPr lang="en-AU" dirty="0"/>
          </a:p>
        </p:txBody>
      </p:sp>
      <p:sp>
        <p:nvSpPr>
          <p:cNvPr id="12" name="Footer Placeholder 11"/>
          <p:cNvSpPr>
            <a:spLocks noGrp="1"/>
          </p:cNvSpPr>
          <p:nvPr>
            <p:ph type="ftr" sz="quarter" idx="3"/>
          </p:nvPr>
        </p:nvSpPr>
        <p:spPr/>
        <p:txBody>
          <a:bodyPr/>
          <a:lstStyle/>
          <a:p>
            <a:r>
              <a:rPr lang="en-AU"/>
              <a:t>FINM7409</a:t>
            </a:r>
            <a:endParaRPr lang="en-AU" dirty="0"/>
          </a:p>
        </p:txBody>
      </p:sp>
      <p:cxnSp>
        <p:nvCxnSpPr>
          <p:cNvPr id="22" name="Straight Connector 21"/>
          <p:cNvCxnSpPr/>
          <p:nvPr/>
        </p:nvCxnSpPr>
        <p:spPr bwMode="auto">
          <a:xfrm>
            <a:off x="2855640" y="2759719"/>
            <a:ext cx="6264696" cy="0"/>
          </a:xfrm>
          <a:prstGeom prst="line">
            <a:avLst/>
          </a:prstGeom>
        </p:spPr>
        <p:style>
          <a:lnRef idx="2">
            <a:schemeClr val="accent5"/>
          </a:lnRef>
          <a:fillRef idx="0">
            <a:schemeClr val="accent5"/>
          </a:fillRef>
          <a:effectRef idx="1">
            <a:schemeClr val="accent5"/>
          </a:effectRef>
          <a:fontRef idx="minor">
            <a:schemeClr val="tx1"/>
          </a:fontRef>
        </p:style>
      </p:cxnSp>
      <p:grpSp>
        <p:nvGrpSpPr>
          <p:cNvPr id="23" name="Group 22"/>
          <p:cNvGrpSpPr/>
          <p:nvPr/>
        </p:nvGrpSpPr>
        <p:grpSpPr bwMode="auto">
          <a:xfrm>
            <a:off x="2695179" y="2253479"/>
            <a:ext cx="320922" cy="682069"/>
            <a:chOff x="1171179" y="1955125"/>
            <a:chExt cx="320922" cy="682069"/>
          </a:xfrm>
        </p:grpSpPr>
        <p:cxnSp>
          <p:nvCxnSpPr>
            <p:cNvPr id="24" name="Straight Connector 23"/>
            <p:cNvCxnSpPr/>
            <p:nvPr/>
          </p:nvCxnSpPr>
          <p:spPr bwMode="auto">
            <a:xfrm>
              <a:off x="1331640" y="2285538"/>
              <a:ext cx="0" cy="351656"/>
            </a:xfrm>
            <a:prstGeom prst="line">
              <a:avLst/>
            </a:prstGeom>
          </p:spPr>
          <p:style>
            <a:lnRef idx="2">
              <a:schemeClr val="accent5"/>
            </a:lnRef>
            <a:fillRef idx="0">
              <a:schemeClr val="accent5"/>
            </a:fillRef>
            <a:effectRef idx="1">
              <a:schemeClr val="accent5"/>
            </a:effectRef>
            <a:fontRef idx="minor">
              <a:schemeClr val="tx1"/>
            </a:fontRef>
          </p:style>
        </p:cxnSp>
        <p:sp>
          <p:nvSpPr>
            <p:cNvPr id="25" name="TextBox 24"/>
            <p:cNvSpPr txBox="1"/>
            <p:nvPr/>
          </p:nvSpPr>
          <p:spPr bwMode="auto">
            <a:xfrm>
              <a:off x="1171179" y="1955125"/>
              <a:ext cx="320922" cy="369332"/>
            </a:xfrm>
            <a:prstGeom prst="rect">
              <a:avLst/>
            </a:prstGeom>
            <a:noFill/>
          </p:spPr>
          <p:txBody>
            <a:bodyPr wrap="none" rtlCol="0">
              <a:spAutoFit/>
            </a:bodyPr>
            <a:lstStyle/>
            <a:p>
              <a:pPr algn="ctr"/>
              <a:r>
                <a:rPr lang="en-US" dirty="0">
                  <a:solidFill>
                    <a:schemeClr val="accent5">
                      <a:lumMod val="75000"/>
                    </a:schemeClr>
                  </a:solidFill>
                </a:rPr>
                <a:t>0</a:t>
              </a:r>
              <a:endParaRPr lang="en-AU" dirty="0">
                <a:solidFill>
                  <a:schemeClr val="accent5">
                    <a:lumMod val="75000"/>
                  </a:schemeClr>
                </a:solidFill>
              </a:endParaRPr>
            </a:p>
          </p:txBody>
        </p:sp>
      </p:grpSp>
      <p:grpSp>
        <p:nvGrpSpPr>
          <p:cNvPr id="26" name="Group 25"/>
          <p:cNvGrpSpPr/>
          <p:nvPr/>
        </p:nvGrpSpPr>
        <p:grpSpPr bwMode="auto">
          <a:xfrm>
            <a:off x="6857555" y="2253479"/>
            <a:ext cx="320922" cy="682069"/>
            <a:chOff x="3677581" y="1955125"/>
            <a:chExt cx="320922" cy="682069"/>
          </a:xfrm>
        </p:grpSpPr>
        <p:cxnSp>
          <p:nvCxnSpPr>
            <p:cNvPr id="27" name="Straight Connector 26"/>
            <p:cNvCxnSpPr/>
            <p:nvPr/>
          </p:nvCxnSpPr>
          <p:spPr bwMode="auto">
            <a:xfrm>
              <a:off x="3837518" y="2285538"/>
              <a:ext cx="0" cy="351656"/>
            </a:xfrm>
            <a:prstGeom prst="line">
              <a:avLst/>
            </a:prstGeom>
          </p:spPr>
          <p:style>
            <a:lnRef idx="2">
              <a:schemeClr val="accent5"/>
            </a:lnRef>
            <a:fillRef idx="0">
              <a:schemeClr val="accent5"/>
            </a:fillRef>
            <a:effectRef idx="1">
              <a:schemeClr val="accent5"/>
            </a:effectRef>
            <a:fontRef idx="minor">
              <a:schemeClr val="tx1"/>
            </a:fontRef>
          </p:style>
        </p:cxnSp>
        <p:sp>
          <p:nvSpPr>
            <p:cNvPr id="28" name="TextBox 27"/>
            <p:cNvSpPr txBox="1"/>
            <p:nvPr/>
          </p:nvSpPr>
          <p:spPr bwMode="auto">
            <a:xfrm>
              <a:off x="3677581" y="1955125"/>
              <a:ext cx="320922" cy="369332"/>
            </a:xfrm>
            <a:prstGeom prst="rect">
              <a:avLst/>
            </a:prstGeom>
            <a:noFill/>
          </p:spPr>
          <p:txBody>
            <a:bodyPr wrap="none" rtlCol="0">
              <a:spAutoFit/>
            </a:bodyPr>
            <a:lstStyle/>
            <a:p>
              <a:pPr algn="ctr"/>
              <a:r>
                <a:rPr lang="en-US" dirty="0">
                  <a:solidFill>
                    <a:schemeClr val="accent5">
                      <a:lumMod val="75000"/>
                    </a:schemeClr>
                  </a:solidFill>
                </a:rPr>
                <a:t>2</a:t>
              </a:r>
              <a:endParaRPr lang="en-AU" dirty="0">
                <a:solidFill>
                  <a:schemeClr val="accent5">
                    <a:lumMod val="75000"/>
                  </a:schemeClr>
                </a:solidFill>
              </a:endParaRPr>
            </a:p>
          </p:txBody>
        </p:sp>
      </p:grpSp>
      <p:grpSp>
        <p:nvGrpSpPr>
          <p:cNvPr id="29" name="Group 28"/>
          <p:cNvGrpSpPr/>
          <p:nvPr/>
        </p:nvGrpSpPr>
        <p:grpSpPr bwMode="auto">
          <a:xfrm>
            <a:off x="4780376" y="2253479"/>
            <a:ext cx="312907" cy="682069"/>
            <a:chOff x="2428388" y="1955125"/>
            <a:chExt cx="312907" cy="682069"/>
          </a:xfrm>
        </p:grpSpPr>
        <p:cxnSp>
          <p:nvCxnSpPr>
            <p:cNvPr id="30" name="Straight Connector 29"/>
            <p:cNvCxnSpPr/>
            <p:nvPr/>
          </p:nvCxnSpPr>
          <p:spPr bwMode="auto">
            <a:xfrm>
              <a:off x="2584579" y="2285538"/>
              <a:ext cx="0" cy="351656"/>
            </a:xfrm>
            <a:prstGeom prst="line">
              <a:avLst/>
            </a:prstGeom>
          </p:spPr>
          <p:style>
            <a:lnRef idx="2">
              <a:schemeClr val="accent5"/>
            </a:lnRef>
            <a:fillRef idx="0">
              <a:schemeClr val="accent5"/>
            </a:fillRef>
            <a:effectRef idx="1">
              <a:schemeClr val="accent5"/>
            </a:effectRef>
            <a:fontRef idx="minor">
              <a:schemeClr val="tx1"/>
            </a:fontRef>
          </p:style>
        </p:cxnSp>
        <p:sp>
          <p:nvSpPr>
            <p:cNvPr id="31" name="TextBox 30"/>
            <p:cNvSpPr txBox="1"/>
            <p:nvPr/>
          </p:nvSpPr>
          <p:spPr bwMode="auto">
            <a:xfrm>
              <a:off x="2428388" y="1955125"/>
              <a:ext cx="312907" cy="369332"/>
            </a:xfrm>
            <a:prstGeom prst="rect">
              <a:avLst/>
            </a:prstGeom>
            <a:noFill/>
          </p:spPr>
          <p:txBody>
            <a:bodyPr wrap="none" rtlCol="0">
              <a:spAutoFit/>
            </a:bodyPr>
            <a:lstStyle/>
            <a:p>
              <a:pPr algn="ctr"/>
              <a:r>
                <a:rPr lang="en-US" dirty="0">
                  <a:solidFill>
                    <a:schemeClr val="accent5">
                      <a:lumMod val="75000"/>
                    </a:schemeClr>
                  </a:solidFill>
                </a:rPr>
                <a:t>1</a:t>
              </a:r>
              <a:endParaRPr lang="en-AU" dirty="0">
                <a:solidFill>
                  <a:schemeClr val="accent5">
                    <a:lumMod val="75000"/>
                  </a:schemeClr>
                </a:solidFill>
              </a:endParaRPr>
            </a:p>
          </p:txBody>
        </p:sp>
      </p:grpSp>
      <p:grpSp>
        <p:nvGrpSpPr>
          <p:cNvPr id="32" name="Group 31"/>
          <p:cNvGrpSpPr/>
          <p:nvPr/>
        </p:nvGrpSpPr>
        <p:grpSpPr bwMode="auto">
          <a:xfrm>
            <a:off x="8961186" y="2253479"/>
            <a:ext cx="320922" cy="682069"/>
            <a:chOff x="7437186" y="1955125"/>
            <a:chExt cx="320922" cy="682069"/>
          </a:xfrm>
        </p:grpSpPr>
        <p:cxnSp>
          <p:nvCxnSpPr>
            <p:cNvPr id="33" name="Straight Connector 32"/>
            <p:cNvCxnSpPr/>
            <p:nvPr/>
          </p:nvCxnSpPr>
          <p:spPr bwMode="auto">
            <a:xfrm>
              <a:off x="7596336" y="2285538"/>
              <a:ext cx="0" cy="351656"/>
            </a:xfrm>
            <a:prstGeom prst="line">
              <a:avLst/>
            </a:prstGeom>
          </p:spPr>
          <p:style>
            <a:lnRef idx="2">
              <a:schemeClr val="accent5"/>
            </a:lnRef>
            <a:fillRef idx="0">
              <a:schemeClr val="accent5"/>
            </a:fillRef>
            <a:effectRef idx="1">
              <a:schemeClr val="accent5"/>
            </a:effectRef>
            <a:fontRef idx="minor">
              <a:schemeClr val="tx1"/>
            </a:fontRef>
          </p:style>
        </p:cxnSp>
        <p:sp>
          <p:nvSpPr>
            <p:cNvPr id="34" name="TextBox 33"/>
            <p:cNvSpPr txBox="1"/>
            <p:nvPr/>
          </p:nvSpPr>
          <p:spPr bwMode="auto">
            <a:xfrm>
              <a:off x="7437186" y="1955125"/>
              <a:ext cx="320922" cy="369332"/>
            </a:xfrm>
            <a:prstGeom prst="rect">
              <a:avLst/>
            </a:prstGeom>
            <a:noFill/>
          </p:spPr>
          <p:txBody>
            <a:bodyPr wrap="none" rtlCol="0">
              <a:spAutoFit/>
            </a:bodyPr>
            <a:lstStyle/>
            <a:p>
              <a:pPr algn="ctr"/>
              <a:r>
                <a:rPr lang="en-US" dirty="0">
                  <a:solidFill>
                    <a:schemeClr val="accent5">
                      <a:lumMod val="75000"/>
                    </a:schemeClr>
                  </a:solidFill>
                </a:rPr>
                <a:t>3</a:t>
              </a:r>
              <a:endParaRPr lang="en-AU" dirty="0">
                <a:solidFill>
                  <a:schemeClr val="accent5">
                    <a:lumMod val="75000"/>
                  </a:schemeClr>
                </a:solidFill>
              </a:endParaRPr>
            </a:p>
          </p:txBody>
        </p:sp>
      </p:grpSp>
      <p:sp>
        <p:nvSpPr>
          <p:cNvPr id="35" name="TextBox 34"/>
          <p:cNvSpPr txBox="1"/>
          <p:nvPr/>
        </p:nvSpPr>
        <p:spPr bwMode="auto">
          <a:xfrm>
            <a:off x="2465951" y="2946430"/>
            <a:ext cx="779381" cy="338554"/>
          </a:xfrm>
          <a:prstGeom prst="rect">
            <a:avLst/>
          </a:prstGeom>
          <a:noFill/>
        </p:spPr>
        <p:txBody>
          <a:bodyPr wrap="none" rtlCol="0">
            <a:spAutoFit/>
          </a:bodyPr>
          <a:lstStyle/>
          <a:p>
            <a:pPr algn="ctr"/>
            <a:r>
              <a:rPr lang="en-US" sz="1600" dirty="0">
                <a:solidFill>
                  <a:schemeClr val="accent5">
                    <a:lumMod val="75000"/>
                  </a:schemeClr>
                </a:solidFill>
              </a:rPr>
              <a:t>$2000</a:t>
            </a:r>
            <a:endParaRPr lang="en-AU" sz="1600" dirty="0">
              <a:solidFill>
                <a:schemeClr val="accent5">
                  <a:lumMod val="75000"/>
                </a:schemeClr>
              </a:solidFill>
            </a:endParaRPr>
          </a:p>
        </p:txBody>
      </p:sp>
      <p:sp>
        <p:nvSpPr>
          <p:cNvPr id="36" name="TextBox 35"/>
          <p:cNvSpPr txBox="1"/>
          <p:nvPr/>
        </p:nvSpPr>
        <p:spPr bwMode="auto">
          <a:xfrm>
            <a:off x="4546877" y="2946430"/>
            <a:ext cx="779381" cy="338554"/>
          </a:xfrm>
          <a:prstGeom prst="rect">
            <a:avLst/>
          </a:prstGeom>
          <a:noFill/>
        </p:spPr>
        <p:txBody>
          <a:bodyPr wrap="none" rtlCol="0">
            <a:spAutoFit/>
          </a:bodyPr>
          <a:lstStyle/>
          <a:p>
            <a:pPr algn="ctr"/>
            <a:r>
              <a:rPr lang="en-US" sz="1600" dirty="0">
                <a:solidFill>
                  <a:schemeClr val="accent5">
                    <a:lumMod val="75000"/>
                  </a:schemeClr>
                </a:solidFill>
              </a:rPr>
              <a:t>$2000</a:t>
            </a:r>
            <a:endParaRPr lang="en-AU" sz="1600" dirty="0">
              <a:solidFill>
                <a:schemeClr val="accent5">
                  <a:lumMod val="75000"/>
                </a:schemeClr>
              </a:solidFill>
            </a:endParaRPr>
          </a:p>
        </p:txBody>
      </p:sp>
      <p:sp>
        <p:nvSpPr>
          <p:cNvPr id="37" name="TextBox 36"/>
          <p:cNvSpPr txBox="1"/>
          <p:nvPr/>
        </p:nvSpPr>
        <p:spPr bwMode="auto">
          <a:xfrm>
            <a:off x="6627803" y="2946430"/>
            <a:ext cx="779381" cy="338554"/>
          </a:xfrm>
          <a:prstGeom prst="rect">
            <a:avLst/>
          </a:prstGeom>
          <a:noFill/>
        </p:spPr>
        <p:txBody>
          <a:bodyPr wrap="none" rtlCol="0">
            <a:spAutoFit/>
          </a:bodyPr>
          <a:lstStyle/>
          <a:p>
            <a:pPr algn="ctr"/>
            <a:r>
              <a:rPr lang="en-US" sz="1600" dirty="0">
                <a:solidFill>
                  <a:schemeClr val="accent5">
                    <a:lumMod val="75000"/>
                  </a:schemeClr>
                </a:solidFill>
              </a:rPr>
              <a:t>$2000</a:t>
            </a:r>
            <a:endParaRPr lang="en-AU" sz="1600" dirty="0">
              <a:solidFill>
                <a:schemeClr val="accent5">
                  <a:lumMod val="75000"/>
                </a:schemeClr>
              </a:solidFill>
            </a:endParaRPr>
          </a:p>
        </p:txBody>
      </p:sp>
      <p:graphicFrame>
        <p:nvGraphicFramePr>
          <p:cNvPr id="3" name="Object 2"/>
          <p:cNvGraphicFramePr>
            <a:graphicFrameLocks noChangeAspect="1"/>
          </p:cNvGraphicFramePr>
          <p:nvPr/>
        </p:nvGraphicFramePr>
        <p:xfrm>
          <a:off x="4279838" y="4818174"/>
          <a:ext cx="3416300" cy="266700"/>
        </p:xfrm>
        <a:graphic>
          <a:graphicData uri="http://schemas.openxmlformats.org/presentationml/2006/ole">
            <mc:AlternateContent xmlns:mc="http://schemas.openxmlformats.org/markup-compatibility/2006">
              <mc:Choice xmlns:v="urn:schemas-microsoft-com:vml" Requires="v">
                <p:oleObj spid="_x0000_s33821" name="Equation" r:id="rId3" imgW="81991200" imgH="6400800" progId="Equation.DSMT4">
                  <p:embed/>
                </p:oleObj>
              </mc:Choice>
              <mc:Fallback>
                <p:oleObj name="Equation" r:id="rId3" imgW="81991200" imgH="6400800" progId="Equation.DSMT4">
                  <p:embed/>
                  <p:pic>
                    <p:nvPicPr>
                      <p:cNvPr id="0" name="Object 2"/>
                      <p:cNvPicPr>
                        <a:picLocks noChangeAspect="1" noChangeArrowheads="1"/>
                      </p:cNvPicPr>
                      <p:nvPr/>
                    </p:nvPicPr>
                    <p:blipFill>
                      <a:blip r:embed="rId4"/>
                      <a:srcRect/>
                      <a:stretch>
                        <a:fillRect/>
                      </a:stretch>
                    </p:blipFill>
                    <p:spPr bwMode="auto">
                      <a:xfrm>
                        <a:off x="4279838" y="4818174"/>
                        <a:ext cx="34163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5359338" y="5517232"/>
          <a:ext cx="1257300" cy="266700"/>
        </p:xfrm>
        <a:graphic>
          <a:graphicData uri="http://schemas.openxmlformats.org/presentationml/2006/ole">
            <mc:AlternateContent xmlns:mc="http://schemas.openxmlformats.org/markup-compatibility/2006">
              <mc:Choice xmlns:v="urn:schemas-microsoft-com:vml" Requires="v">
                <p:oleObj spid="_x0000_s33822" name="Equation" r:id="rId5" imgW="30175200" imgH="6400800" progId="Equation.DSMT4">
                  <p:embed/>
                </p:oleObj>
              </mc:Choice>
              <mc:Fallback>
                <p:oleObj name="Equation" r:id="rId5" imgW="30175200" imgH="6400800" progId="Equation.DSMT4">
                  <p:embed/>
                  <p:pic>
                    <p:nvPicPr>
                      <p:cNvPr id="0" name="Object 10"/>
                      <p:cNvPicPr>
                        <a:picLocks noChangeAspect="1" noChangeArrowheads="1"/>
                      </p:cNvPicPr>
                      <p:nvPr/>
                    </p:nvPicPr>
                    <p:blipFill>
                      <a:blip r:embed="rId6"/>
                      <a:srcRect/>
                      <a:stretch>
                        <a:fillRect/>
                      </a:stretch>
                    </p:blipFill>
                    <p:spPr bwMode="auto">
                      <a:xfrm>
                        <a:off x="5359338" y="5517232"/>
                        <a:ext cx="12573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t>And…</a:t>
            </a:r>
            <a:endParaRPr lang="en-AU" dirty="0"/>
          </a:p>
        </p:txBody>
      </p:sp>
      <p:sp>
        <p:nvSpPr>
          <p:cNvPr id="6" name="Content Placeholder 5"/>
          <p:cNvSpPr>
            <a:spLocks noGrp="1"/>
          </p:cNvSpPr>
          <p:nvPr>
            <p:ph idx="1"/>
          </p:nvPr>
        </p:nvSpPr>
        <p:spPr/>
        <p:txBody>
          <a:bodyPr/>
          <a:lstStyle/>
          <a:p>
            <a:pPr>
              <a:buFont typeface="Wingdings" panose="05000000000000000000" pitchFamily="2" charset="2"/>
              <a:buChar char="ü"/>
            </a:pPr>
            <a:r>
              <a:rPr lang="en-AU" dirty="0"/>
              <a:t>How much will you have at the end of the third year if all cash flows are reinvested at 5%?</a:t>
            </a:r>
            <a:br>
              <a:rPr lang="en-AU" dirty="0"/>
            </a:br>
            <a:endParaRPr lang="en-AU" dirty="0"/>
          </a:p>
        </p:txBody>
      </p:sp>
      <p:graphicFrame>
        <p:nvGraphicFramePr>
          <p:cNvPr id="2" name="Object 1"/>
          <p:cNvGraphicFramePr>
            <a:graphicFrameLocks noChangeAspect="1"/>
          </p:cNvGraphicFramePr>
          <p:nvPr/>
        </p:nvGraphicFramePr>
        <p:xfrm>
          <a:off x="4864100" y="2823716"/>
          <a:ext cx="2476500" cy="749300"/>
        </p:xfrm>
        <a:graphic>
          <a:graphicData uri="http://schemas.openxmlformats.org/presentationml/2006/ole">
            <mc:AlternateContent xmlns:mc="http://schemas.openxmlformats.org/markup-compatibility/2006">
              <mc:Choice xmlns:v="urn:schemas-microsoft-com:vml" Requires="v">
                <p:oleObj spid="_x0000_s5175" name="Equation" r:id="rId1" imgW="2476500" imgH="749300" progId="Equation.DSMT4">
                  <p:embed/>
                </p:oleObj>
              </mc:Choice>
              <mc:Fallback>
                <p:oleObj name="Equation" r:id="rId1" imgW="2476500" imgH="749300" progId="Equation.DSMT4">
                  <p:embed/>
                  <p:pic>
                    <p:nvPicPr>
                      <p:cNvPr id="0" name="Objec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4100" y="2823716"/>
                        <a:ext cx="24765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3244850" y="3861048"/>
          <a:ext cx="5715000" cy="431800"/>
        </p:xfrm>
        <a:graphic>
          <a:graphicData uri="http://schemas.openxmlformats.org/presentationml/2006/ole">
            <mc:AlternateContent xmlns:mc="http://schemas.openxmlformats.org/markup-compatibility/2006">
              <mc:Choice xmlns:v="urn:schemas-microsoft-com:vml" Requires="v">
                <p:oleObj spid="_x0000_s5176" name="Equation" r:id="rId3" imgW="5715000" imgH="431800" progId="Equation.DSMT4">
                  <p:embed/>
                </p:oleObj>
              </mc:Choice>
              <mc:Fallback>
                <p:oleObj name="Equation" r:id="rId3" imgW="5715000" imgH="43180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4850" y="3861048"/>
                        <a:ext cx="5715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3905250" y="4708087"/>
          <a:ext cx="4394200" cy="266700"/>
        </p:xfrm>
        <a:graphic>
          <a:graphicData uri="http://schemas.openxmlformats.org/presentationml/2006/ole">
            <mc:AlternateContent xmlns:mc="http://schemas.openxmlformats.org/markup-compatibility/2006">
              <mc:Choice xmlns:v="urn:schemas-microsoft-com:vml" Requires="v">
                <p:oleObj spid="_x0000_s5177" name="Equation" r:id="rId5" imgW="4394200" imgH="266700" progId="Equation.DSMT4">
                  <p:embed/>
                </p:oleObj>
              </mc:Choice>
              <mc:Fallback>
                <p:oleObj name="Equation" r:id="rId5" imgW="4394200" imgH="2667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5250" y="4708087"/>
                        <a:ext cx="4394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nvGraphicFramePr>
        <p:xfrm>
          <a:off x="3132138" y="5517232"/>
          <a:ext cx="1993900" cy="431800"/>
        </p:xfrm>
        <a:graphic>
          <a:graphicData uri="http://schemas.openxmlformats.org/presentationml/2006/ole">
            <mc:AlternateContent xmlns:mc="http://schemas.openxmlformats.org/markup-compatibility/2006">
              <mc:Choice xmlns:v="urn:schemas-microsoft-com:vml" Requires="v">
                <p:oleObj spid="_x0000_s5178" name="Equation" r:id="rId7" imgW="1993900" imgH="431800" progId="Equation.DSMT4">
                  <p:embed/>
                </p:oleObj>
              </mc:Choice>
              <mc:Fallback>
                <p:oleObj name="Equation" r:id="rId7" imgW="1993900" imgH="431800" progId="Equation.DSMT4">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2138" y="5517232"/>
                        <a:ext cx="1993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nvGraphicFramePr>
        <p:xfrm>
          <a:off x="5283200" y="5517232"/>
          <a:ext cx="2082800" cy="431800"/>
        </p:xfrm>
        <a:graphic>
          <a:graphicData uri="http://schemas.openxmlformats.org/presentationml/2006/ole">
            <mc:AlternateContent xmlns:mc="http://schemas.openxmlformats.org/markup-compatibility/2006">
              <mc:Choice xmlns:v="urn:schemas-microsoft-com:vml" Requires="v">
                <p:oleObj spid="_x0000_s5179" name="Equation" r:id="rId9" imgW="2082800" imgH="431800" progId="Equation.DSMT4">
                  <p:embed/>
                </p:oleObj>
              </mc:Choice>
              <mc:Fallback>
                <p:oleObj name="Equation" r:id="rId9" imgW="2082800" imgH="431800" progId="Equation.DSMT4">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83200" y="5517232"/>
                        <a:ext cx="2082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nvGraphicFramePr>
        <p:xfrm>
          <a:off x="7524750" y="5599782"/>
          <a:ext cx="1308100" cy="266700"/>
        </p:xfrm>
        <a:graphic>
          <a:graphicData uri="http://schemas.openxmlformats.org/presentationml/2006/ole">
            <mc:AlternateContent xmlns:mc="http://schemas.openxmlformats.org/markup-compatibility/2006">
              <mc:Choice xmlns:v="urn:schemas-microsoft-com:vml" Requires="v">
                <p:oleObj spid="_x0000_s5180" name="Equation" r:id="rId11" imgW="1307465" imgH="266700" progId="Equation.DSMT4">
                  <p:embed/>
                </p:oleObj>
              </mc:Choice>
              <mc:Fallback>
                <p:oleObj name="Equation" r:id="rId11" imgW="1307465" imgH="266700" progId="Equation.DSMT4">
                  <p:embed/>
                  <p:pic>
                    <p:nvPicPr>
                      <p:cNvPr id="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24750" y="5599782"/>
                        <a:ext cx="13081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Footer Placeholder 10"/>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sz="4400" dirty="0" smtClean="0"/>
              <a:t>Compounding and Interest Rate</a:t>
            </a:r>
            <a:endParaRPr lang="en-US" sz="4300" dirty="0"/>
          </a:p>
        </p:txBody>
      </p:sp>
      <p:sp>
        <p:nvSpPr>
          <p:cNvPr id="2" name="Footer Placeholder 1"/>
          <p:cNvSpPr>
            <a:spLocks noGrp="1"/>
          </p:cNvSpPr>
          <p:nvPr>
            <p:ph type="ftr" sz="quarter" idx="12"/>
          </p:nvPr>
        </p:nvSpPr>
        <p:spPr/>
        <p:txBody>
          <a:bodyPr/>
          <a:lstStyle/>
          <a:p>
            <a:pPr>
              <a:defRPr/>
            </a:pPr>
            <a:r>
              <a:rPr lang="en-US"/>
              <a:t>FINM7805</a:t>
            </a:r>
            <a:endParaRPr lang="en-US"/>
          </a:p>
        </p:txBody>
      </p:sp>
      <p:sp>
        <p:nvSpPr>
          <p:cNvPr id="3" name="Slide Number Placeholder 2"/>
          <p:cNvSpPr>
            <a:spLocks noGrp="1"/>
          </p:cNvSpPr>
          <p:nvPr>
            <p:ph type="sldNum" sz="quarter" idx="13"/>
          </p:nvPr>
        </p:nvSpPr>
        <p:spPr/>
        <p:txBody>
          <a:bodyPr/>
          <a:lstStyle/>
          <a:p>
            <a:pPr>
              <a:defRPr/>
            </a:pPr>
            <a:fld id="{CA3BF058-1AFB-4F57-B698-0C1F6BCED82F}" type="slidenum">
              <a:rPr lang="en-US" smtClean="0"/>
            </a:fld>
            <a:endParaRPr lang="en-US"/>
          </a:p>
        </p:txBody>
      </p:sp>
      <p:sp>
        <p:nvSpPr>
          <p:cNvPr id="5" name="Text Placeholder 4"/>
          <p:cNvSpPr>
            <a:spLocks noGrp="1"/>
          </p:cNvSpPr>
          <p:nvPr>
            <p:ph type="body" sz="quarter" idx="10"/>
          </p:nvPr>
        </p:nvSpPr>
        <p:spPr/>
        <p:txBody>
          <a:bodyPr/>
          <a:lstStyle/>
          <a:p>
            <a:endParaRPr lang="en-AU"/>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p:txBody>
          <a:bodyPr/>
          <a:lstStyle/>
          <a:p>
            <a:r>
              <a:rPr lang="en-AU" noProof="0" dirty="0"/>
              <a:t>Valuation Decisions</a:t>
            </a:r>
            <a:endParaRPr lang="en-AU" noProof="0" dirty="0"/>
          </a:p>
        </p:txBody>
      </p:sp>
      <p:sp>
        <p:nvSpPr>
          <p:cNvPr id="20485" name="Rectangle 5"/>
          <p:cNvSpPr>
            <a:spLocks noGrp="1" noChangeArrowheads="1"/>
          </p:cNvSpPr>
          <p:nvPr>
            <p:ph idx="1"/>
          </p:nvPr>
        </p:nvSpPr>
        <p:spPr/>
        <p:txBody>
          <a:bodyPr/>
          <a:lstStyle/>
          <a:p>
            <a:r>
              <a:rPr lang="en-AU" dirty="0"/>
              <a:t>Identify Costs and Benefits</a:t>
            </a:r>
            <a:endParaRPr lang="en-AU" dirty="0"/>
          </a:p>
          <a:p>
            <a:pPr lvl="2"/>
            <a:r>
              <a:rPr lang="en-AU" dirty="0"/>
              <a:t>Will require input from Marketing, Economics, Organisational Behaviour, Strategy, Operations, etc.</a:t>
            </a:r>
            <a:endParaRPr lang="en-AU" dirty="0"/>
          </a:p>
          <a:p>
            <a:r>
              <a:rPr lang="en-AU" dirty="0"/>
              <a:t>Costs and Benefits must be compared at the </a:t>
            </a:r>
            <a:r>
              <a:rPr lang="en-AU" dirty="0">
                <a:solidFill>
                  <a:schemeClr val="accent2"/>
                </a:solidFill>
              </a:rPr>
              <a:t>same point in time</a:t>
            </a:r>
            <a:endParaRPr lang="en-AU" dirty="0">
              <a:solidFill>
                <a:schemeClr val="accent2"/>
              </a:solidFill>
            </a:endParaRPr>
          </a:p>
          <a:p>
            <a:pPr lvl="2"/>
            <a:r>
              <a:rPr lang="en-AU" dirty="0"/>
              <a:t>By convention we usually choose today (present value)</a:t>
            </a:r>
            <a:endParaRPr lang="en-AU" dirty="0"/>
          </a:p>
          <a:p>
            <a:r>
              <a:rPr lang="en-AU" dirty="0"/>
              <a:t>Costs and Benefits must be compared using the </a:t>
            </a:r>
            <a:r>
              <a:rPr lang="en-AU" dirty="0">
                <a:solidFill>
                  <a:schemeClr val="accent2"/>
                </a:solidFill>
              </a:rPr>
              <a:t>same measure</a:t>
            </a:r>
            <a:endParaRPr lang="en-AU" dirty="0">
              <a:solidFill>
                <a:schemeClr val="accent2"/>
              </a:solidFill>
            </a:endParaRPr>
          </a:p>
          <a:p>
            <a:pPr lvl="2"/>
            <a:r>
              <a:rPr lang="en-AU" dirty="0"/>
              <a:t>By convention we usually choose domestic currency (A$)</a:t>
            </a:r>
            <a:endParaRPr lang="en-AU" dirty="0"/>
          </a:p>
        </p:txBody>
      </p:sp>
      <p:sp>
        <p:nvSpPr>
          <p:cNvPr id="5" name="Footer Placeholder 4"/>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8" name="Rectangle 5"/>
          <p:cNvSpPr>
            <a:spLocks noChangeArrowheads="1"/>
          </p:cNvSpPr>
          <p:nvPr/>
        </p:nvSpPr>
        <p:spPr bwMode="auto">
          <a:xfrm>
            <a:off x="1828800" y="1600200"/>
            <a:ext cx="8305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260475" lvl="1" indent="-347980">
              <a:spcBef>
                <a:spcPct val="20000"/>
              </a:spcBef>
              <a:buClr>
                <a:schemeClr val="tx1"/>
              </a:buClr>
              <a:buSzPct val="90000"/>
              <a:buFont typeface="Wingdings" panose="05000000000000000000" pitchFamily="2" charset="2"/>
              <a:buChar char="Ø"/>
            </a:pPr>
            <a:endParaRPr lang="en-US" altLang="en-US" sz="2800">
              <a:solidFill>
                <a:srgbClr val="000000"/>
              </a:solidFill>
            </a:endParaRPr>
          </a:p>
          <a:p>
            <a:pPr marL="1260475" lvl="1" indent="-347980">
              <a:spcBef>
                <a:spcPct val="20000"/>
              </a:spcBef>
              <a:buClr>
                <a:schemeClr val="tx1"/>
              </a:buClr>
              <a:buSzPct val="90000"/>
              <a:buFont typeface="Wingdings" panose="05000000000000000000" pitchFamily="2" charset="2"/>
              <a:buChar char="Ø"/>
            </a:pPr>
            <a:endParaRPr lang="en-US" altLang="en-US" sz="2800">
              <a:solidFill>
                <a:srgbClr val="000000"/>
              </a:solidFill>
            </a:endParaRPr>
          </a:p>
        </p:txBody>
      </p:sp>
      <p:sp>
        <p:nvSpPr>
          <p:cNvPr id="34819" name="Rectangle 7"/>
          <p:cNvSpPr>
            <a:spLocks noChangeArrowheads="1"/>
          </p:cNvSpPr>
          <p:nvPr/>
        </p:nvSpPr>
        <p:spPr bwMode="auto">
          <a:xfrm>
            <a:off x="1524000" y="1524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ltLang="en-US" sz="3800">
              <a:solidFill>
                <a:srgbClr val="FFFFFF"/>
              </a:solidFill>
            </a:endParaRPr>
          </a:p>
        </p:txBody>
      </p:sp>
      <p:sp>
        <p:nvSpPr>
          <p:cNvPr id="3" name="Content Placeholder 2"/>
          <p:cNvSpPr>
            <a:spLocks noGrp="1"/>
          </p:cNvSpPr>
          <p:nvPr>
            <p:ph idx="1"/>
          </p:nvPr>
        </p:nvSpPr>
        <p:spPr>
          <a:xfrm>
            <a:off x="695326" y="1700213"/>
            <a:ext cx="10803684" cy="4608515"/>
          </a:xfrm>
        </p:spPr>
        <p:txBody>
          <a:bodyPr>
            <a:noAutofit/>
          </a:bodyPr>
          <a:lstStyle/>
          <a:p>
            <a:pPr marL="285750" indent="-285750">
              <a:lnSpc>
                <a:spcPct val="90000"/>
              </a:lnSpc>
              <a:buFont typeface="Wingdings" panose="05000000000000000000" pitchFamily="2" charset="2"/>
              <a:buChar char="§"/>
              <a:defRPr/>
            </a:pPr>
            <a:r>
              <a:rPr lang="en-US" altLang="en-US" dirty="0">
                <a:cs typeface="Arial" panose="020B0604020202020204" pitchFamily="34" charset="0"/>
              </a:rPr>
              <a:t>The National Consumer Credit Protection Act (2009) requires that Annual </a:t>
            </a:r>
            <a:r>
              <a:rPr lang="en-US" altLang="en-US" dirty="0" smtClean="0">
                <a:cs typeface="Arial" panose="020B0604020202020204" pitchFamily="34" charset="0"/>
              </a:rPr>
              <a:t>Percentage </a:t>
            </a:r>
            <a:r>
              <a:rPr lang="en-US" altLang="en-US" dirty="0">
                <a:cs typeface="Arial" panose="020B0604020202020204" pitchFamily="34" charset="0"/>
              </a:rPr>
              <a:t>Rates (APRs) be disclosed on all consumer loans and savings plans, and prominently displayed on advertising and contractual documents</a:t>
            </a:r>
            <a:endParaRPr lang="en-US" altLang="en-US" dirty="0">
              <a:cs typeface="Arial" panose="020B0604020202020204" pitchFamily="34" charset="0"/>
            </a:endParaRPr>
          </a:p>
          <a:p>
            <a:pPr marL="285750" indent="-285750">
              <a:buSzPct val="90000"/>
              <a:buFont typeface="Wingdings" panose="05000000000000000000" pitchFamily="2" charset="2"/>
              <a:buChar char="§"/>
              <a:defRPr/>
            </a:pPr>
            <a:r>
              <a:rPr lang="en-US" altLang="en-US" dirty="0">
                <a:cs typeface="Arial" panose="020B0604020202020204" pitchFamily="34" charset="0"/>
              </a:rPr>
              <a:t>This means that interest rates are quoted as APRs.</a:t>
            </a:r>
            <a:r>
              <a:rPr lang="en-US" altLang="en-US" dirty="0"/>
              <a:t> </a:t>
            </a:r>
            <a:endParaRPr lang="en-US" altLang="en-US" dirty="0"/>
          </a:p>
          <a:p>
            <a:pPr marL="285750" indent="-285750">
              <a:buSzPct val="90000"/>
              <a:buFont typeface="Wingdings" panose="05000000000000000000" pitchFamily="2" charset="2"/>
              <a:buChar char="§"/>
              <a:defRPr/>
            </a:pPr>
            <a:r>
              <a:rPr lang="en-US" altLang="en-US" b="1" dirty="0"/>
              <a:t>APR is the simple interest </a:t>
            </a:r>
            <a:r>
              <a:rPr lang="en-US" altLang="en-US" dirty="0"/>
              <a:t>accrued on loan or investment in a single period and </a:t>
            </a:r>
            <a:r>
              <a:rPr lang="en-US" altLang="en-US" dirty="0" err="1"/>
              <a:t>annualised</a:t>
            </a:r>
            <a:r>
              <a:rPr lang="en-US" altLang="en-US" dirty="0"/>
              <a:t> by multiplying it by the appropriate number of periods in a year</a:t>
            </a:r>
            <a:endParaRPr lang="en-US" altLang="en-US" dirty="0"/>
          </a:p>
          <a:p>
            <a:pPr marL="285750" indent="-285750">
              <a:buSzPct val="90000"/>
              <a:buFont typeface="Wingdings" panose="05000000000000000000" pitchFamily="2" charset="2"/>
              <a:buChar char="§"/>
              <a:defRPr/>
            </a:pPr>
            <a:r>
              <a:rPr lang="en-US" altLang="en-US" dirty="0"/>
              <a:t>Example: a APR would be quoted as </a:t>
            </a:r>
            <a:r>
              <a:rPr lang="en-US" altLang="en-US" dirty="0" smtClean="0"/>
              <a:t>12</a:t>
            </a:r>
            <a:r>
              <a:rPr lang="en-US" altLang="en-US" dirty="0"/>
              <a:t>% p.a. compounding monthly </a:t>
            </a:r>
            <a:endParaRPr lang="en-US" altLang="en-US" dirty="0"/>
          </a:p>
          <a:p>
            <a:pPr marL="716280" lvl="1" indent="-354330">
              <a:buSzPct val="90000"/>
              <a:defRPr/>
            </a:pPr>
            <a:r>
              <a:rPr lang="en-US" altLang="en-US" dirty="0" smtClean="0"/>
              <a:t>p.a. </a:t>
            </a:r>
            <a:r>
              <a:rPr lang="en-US" altLang="en-US" dirty="0"/>
              <a:t>means “per annum” – i.e. every year</a:t>
            </a:r>
            <a:endParaRPr lang="en-US" altLang="en-US" dirty="0"/>
          </a:p>
          <a:p>
            <a:pPr marL="285750" indent="-285750">
              <a:buSzPct val="90000"/>
              <a:buFont typeface="Wingdings" panose="05000000000000000000" pitchFamily="2" charset="2"/>
              <a:buChar char="§"/>
              <a:defRPr/>
            </a:pPr>
            <a:r>
              <a:rPr lang="en-US" altLang="en-US" dirty="0"/>
              <a:t>In this example, interest is earned or paid every month at a rate of 1% per </a:t>
            </a:r>
            <a:r>
              <a:rPr lang="en-US" altLang="en-US" dirty="0" smtClean="0"/>
              <a:t>month</a:t>
            </a:r>
            <a:endParaRPr lang="en-US" altLang="en-US" dirty="0"/>
          </a:p>
        </p:txBody>
      </p:sp>
      <p:sp>
        <p:nvSpPr>
          <p:cNvPr id="6" name="Title 5"/>
          <p:cNvSpPr>
            <a:spLocks noGrp="1"/>
          </p:cNvSpPr>
          <p:nvPr>
            <p:ph type="title"/>
          </p:nvPr>
        </p:nvSpPr>
        <p:spPr>
          <a:xfrm>
            <a:off x="695325" y="908720"/>
            <a:ext cx="10803685" cy="648072"/>
          </a:xfrm>
        </p:spPr>
        <p:txBody>
          <a:bodyPr>
            <a:normAutofit fontScale="90000"/>
          </a:bodyPr>
          <a:lstStyle/>
          <a:p>
            <a:r>
              <a:rPr lang="en-US" altLang="en-US" sz="4400" dirty="0"/>
              <a:t>The effective annual interest rate</a:t>
            </a:r>
            <a:endParaRPr lang="en-AU" dirty="0"/>
          </a:p>
        </p:txBody>
      </p:sp>
      <p:sp>
        <p:nvSpPr>
          <p:cNvPr id="12" name="Slide Number Placeholder 11"/>
          <p:cNvSpPr>
            <a:spLocks noGrp="1"/>
          </p:cNvSpPr>
          <p:nvPr>
            <p:ph type="sldNum" sz="quarter" idx="4294967295"/>
          </p:nvPr>
        </p:nvSpPr>
        <p:spPr>
          <a:xfrm>
            <a:off x="10560496" y="6528816"/>
            <a:ext cx="1422400" cy="329184"/>
          </a:xfrm>
        </p:spPr>
        <p:txBody>
          <a:bodyPr/>
          <a:lstStyle/>
          <a:p>
            <a:fld id="{927472EA-109E-4C54-948C-F6DFF44EED60}" type="slidenum">
              <a:rPr lang="en-AU" smtClean="0"/>
            </a:fld>
            <a:endParaRPr lang="en-A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2" name="Rectangle 7"/>
          <p:cNvSpPr>
            <a:spLocks noChangeArrowheads="1"/>
          </p:cNvSpPr>
          <p:nvPr/>
        </p:nvSpPr>
        <p:spPr bwMode="auto">
          <a:xfrm>
            <a:off x="1524000" y="1524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ltLang="en-US" sz="3800">
              <a:solidFill>
                <a:srgbClr val="FFFFFF"/>
              </a:solidFill>
            </a:endParaRPr>
          </a:p>
        </p:txBody>
      </p:sp>
      <p:sp>
        <p:nvSpPr>
          <p:cNvPr id="3" name="Content Placeholder 2"/>
          <p:cNvSpPr>
            <a:spLocks noGrp="1"/>
          </p:cNvSpPr>
          <p:nvPr>
            <p:ph idx="1"/>
          </p:nvPr>
        </p:nvSpPr>
        <p:spPr>
          <a:xfrm>
            <a:off x="695400" y="1931778"/>
            <a:ext cx="10801200" cy="3771012"/>
          </a:xfrm>
        </p:spPr>
        <p:txBody>
          <a:bodyPr>
            <a:normAutofit/>
          </a:bodyPr>
          <a:lstStyle/>
          <a:p>
            <a:pPr marL="355600" indent="-355600">
              <a:buFont typeface="Wingdings" panose="05000000000000000000" pitchFamily="2" charset="2"/>
              <a:buChar char="§"/>
              <a:defRPr/>
            </a:pPr>
            <a:r>
              <a:rPr lang="en-US" altLang="en-US" dirty="0"/>
              <a:t>However, APRs  are NOT the appropriate rate to use in present and future value calculations</a:t>
            </a:r>
            <a:endParaRPr lang="en-AU" dirty="0"/>
          </a:p>
          <a:p>
            <a:pPr marL="355600" indent="-355600">
              <a:buFont typeface="Wingdings" panose="05000000000000000000" pitchFamily="2" charset="2"/>
              <a:buChar char="§"/>
              <a:defRPr/>
            </a:pPr>
            <a:r>
              <a:rPr lang="en-US" altLang="en-US" sz="2400" dirty="0" smtClean="0">
                <a:cs typeface="Arial" panose="020B0604020202020204" pitchFamily="34" charset="0"/>
              </a:rPr>
              <a:t>APR </a:t>
            </a:r>
            <a:r>
              <a:rPr lang="en-US" altLang="en-US" sz="2400" dirty="0">
                <a:cs typeface="Arial" panose="020B0604020202020204" pitchFamily="34" charset="0"/>
              </a:rPr>
              <a:t>does not accurately reflect the actual interest earned or paid </a:t>
            </a:r>
            <a:endParaRPr lang="en-US" altLang="en-US" sz="2400" dirty="0">
              <a:cs typeface="Arial" panose="020B0604020202020204" pitchFamily="34" charset="0"/>
            </a:endParaRPr>
          </a:p>
          <a:p>
            <a:pPr marL="355600" indent="-355600">
              <a:buFont typeface="Wingdings" panose="05000000000000000000" pitchFamily="2" charset="2"/>
              <a:buChar char="§"/>
              <a:defRPr/>
            </a:pPr>
            <a:r>
              <a:rPr lang="en-US" altLang="en-US" sz="2400" dirty="0">
                <a:cs typeface="Arial" panose="020B0604020202020204" pitchFamily="34" charset="0"/>
              </a:rPr>
              <a:t>Example: if you had $100 and invested it for one year at a rate of 12% p.a. compounding monthly, how much would you have at the end of the year? What rate of return have you earned on your money?</a:t>
            </a:r>
            <a:endParaRPr lang="en-US" altLang="en-US" sz="2400" dirty="0">
              <a:cs typeface="Arial" panose="020B0604020202020204" pitchFamily="34" charset="0"/>
            </a:endParaRPr>
          </a:p>
          <a:p>
            <a:pPr marL="355600" indent="-355600">
              <a:buFont typeface="Wingdings" panose="05000000000000000000" pitchFamily="2" charset="2"/>
              <a:buChar char="§"/>
              <a:defRPr/>
            </a:pPr>
            <a:endParaRPr lang="en-US" altLang="en-US" sz="2400" dirty="0">
              <a:cs typeface="Arial" panose="020B0604020202020204" pitchFamily="34" charset="0"/>
            </a:endParaRPr>
          </a:p>
          <a:p>
            <a:pPr marL="355600" indent="-355600">
              <a:buFont typeface="Wingdings" panose="05000000000000000000" pitchFamily="2" charset="2"/>
              <a:buChar char="§"/>
              <a:defRPr/>
            </a:pPr>
            <a:endParaRPr lang="en-US" altLang="en-US" sz="2400" dirty="0">
              <a:cs typeface="Arial" panose="020B0604020202020204" pitchFamily="34" charset="0"/>
            </a:endParaRPr>
          </a:p>
          <a:p>
            <a:pPr marL="434975" indent="-342900">
              <a:buFont typeface="Wingdings" panose="05000000000000000000" pitchFamily="2" charset="2"/>
              <a:buChar char="§"/>
              <a:defRPr/>
            </a:pPr>
            <a:endParaRPr lang="en-AU" sz="2400" dirty="0">
              <a:latin typeface="Arial" panose="020B0604020202020204" pitchFamily="34" charset="0"/>
              <a:cs typeface="Arial" panose="020B0604020202020204" pitchFamily="34" charset="0"/>
            </a:endParaRPr>
          </a:p>
        </p:txBody>
      </p:sp>
      <p:sp>
        <p:nvSpPr>
          <p:cNvPr id="6" name="Title 5"/>
          <p:cNvSpPr>
            <a:spLocks noGrp="1"/>
          </p:cNvSpPr>
          <p:nvPr>
            <p:ph type="title"/>
          </p:nvPr>
        </p:nvSpPr>
        <p:spPr>
          <a:xfrm>
            <a:off x="695400" y="1052736"/>
            <a:ext cx="10801200" cy="648072"/>
          </a:xfrm>
        </p:spPr>
        <p:txBody>
          <a:bodyPr>
            <a:normAutofit fontScale="90000"/>
          </a:bodyPr>
          <a:lstStyle/>
          <a:p>
            <a:r>
              <a:rPr lang="en-US" altLang="en-US" sz="4400" dirty="0"/>
              <a:t>The effective annual interest rate</a:t>
            </a:r>
            <a:endParaRPr lang="en-AU" dirty="0"/>
          </a:p>
        </p:txBody>
      </p:sp>
      <p:sp>
        <p:nvSpPr>
          <p:cNvPr id="12" name="Slide Number Placeholder 11"/>
          <p:cNvSpPr>
            <a:spLocks noGrp="1"/>
          </p:cNvSpPr>
          <p:nvPr>
            <p:ph type="sldNum" sz="quarter" idx="4294967295"/>
          </p:nvPr>
        </p:nvSpPr>
        <p:spPr>
          <a:xfrm>
            <a:off x="10560496" y="6511563"/>
            <a:ext cx="1422400" cy="329184"/>
          </a:xfrm>
        </p:spPr>
        <p:txBody>
          <a:bodyPr/>
          <a:lstStyle/>
          <a:p>
            <a:fld id="{927472EA-109E-4C54-948C-F6DFF44EED60}" type="slidenum">
              <a:rPr lang="en-AU" smtClean="0"/>
            </a:fld>
            <a:endParaRPr lang="en-AU" dirty="0"/>
          </a:p>
        </p:txBody>
      </p:sp>
      <p:pic>
        <p:nvPicPr>
          <p:cNvPr id="7" name="Picture 6"/>
          <p:cNvPicPr>
            <a:picLocks noChangeAspect="1"/>
          </p:cNvPicPr>
          <p:nvPr/>
        </p:nvPicPr>
        <p:blipFill>
          <a:blip r:embed="rId1"/>
          <a:stretch>
            <a:fillRect/>
          </a:stretch>
        </p:blipFill>
        <p:spPr>
          <a:xfrm>
            <a:off x="3575720" y="4590379"/>
            <a:ext cx="4600575" cy="1028700"/>
          </a:xfrm>
          <a:prstGeom prst="rect">
            <a:avLst/>
          </a:prstGeom>
        </p:spPr>
      </p:pic>
      <p:sp>
        <p:nvSpPr>
          <p:cNvPr id="8" name="Rectangle 7"/>
          <p:cNvSpPr/>
          <p:nvPr/>
        </p:nvSpPr>
        <p:spPr>
          <a:xfrm>
            <a:off x="2304952" y="5579205"/>
            <a:ext cx="7348484" cy="369332"/>
          </a:xfrm>
          <a:prstGeom prst="rect">
            <a:avLst/>
          </a:prstGeom>
        </p:spPr>
        <p:txBody>
          <a:bodyPr wrap="square">
            <a:spAutoFit/>
          </a:bodyPr>
          <a:lstStyle/>
          <a:p>
            <a:pPr marL="92075">
              <a:defRPr/>
            </a:pPr>
            <a:r>
              <a:rPr lang="en-AU" dirty="0"/>
              <a:t>You have earned an effective rate of 12.68% instead of 12%</a:t>
            </a:r>
            <a:endParaRPr lang="en-A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2" name="Rectangle 7"/>
          <p:cNvSpPr>
            <a:spLocks noChangeArrowheads="1"/>
          </p:cNvSpPr>
          <p:nvPr/>
        </p:nvSpPr>
        <p:spPr bwMode="auto">
          <a:xfrm>
            <a:off x="1524000" y="1524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ltLang="en-US" sz="3800">
              <a:solidFill>
                <a:srgbClr val="FFFFFF"/>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95326" y="1799781"/>
                <a:ext cx="11161314" cy="3895289"/>
              </a:xfrm>
            </p:spPr>
            <p:txBody>
              <a:bodyPr>
                <a:noAutofit/>
              </a:bodyPr>
              <a:lstStyle/>
              <a:p>
                <a:pPr marL="355600" indent="-355600">
                  <a:buFont typeface="Wingdings" panose="05000000000000000000" pitchFamily="2" charset="2"/>
                  <a:buChar char="§"/>
                  <a:defRPr/>
                </a:pPr>
                <a:r>
                  <a:rPr lang="en-AU" altLang="en-US" sz="2000" dirty="0" smtClean="0">
                    <a:cs typeface="Arial" panose="020B0604020202020204" pitchFamily="34" charset="0"/>
                  </a:rPr>
                  <a:t>As you can see from the prior slide, APR does not reflect the true rate of return </a:t>
                </a:r>
                <a:endParaRPr lang="en-AU" altLang="en-US" sz="2000" dirty="0" smtClean="0">
                  <a:cs typeface="Arial" panose="020B0604020202020204" pitchFamily="34" charset="0"/>
                </a:endParaRPr>
              </a:p>
              <a:p>
                <a:pPr marL="355600" indent="-355600">
                  <a:buFont typeface="Wingdings" panose="05000000000000000000" pitchFamily="2" charset="2"/>
                  <a:buChar char="§"/>
                  <a:defRPr/>
                </a:pPr>
                <a:r>
                  <a:rPr lang="en-AU" altLang="en-US" sz="2000" dirty="0">
                    <a:cs typeface="Arial" panose="020B0604020202020204" pitchFamily="34" charset="0"/>
                  </a:rPr>
                  <a:t>Why? Because APRs do not take compounding into account</a:t>
                </a:r>
                <a:endParaRPr lang="en-AU" altLang="en-US" sz="2000" dirty="0">
                  <a:cs typeface="Arial" panose="020B0604020202020204" pitchFamily="34" charset="0"/>
                </a:endParaRPr>
              </a:p>
              <a:p>
                <a:pPr marL="355600" indent="-355600">
                  <a:buFont typeface="Wingdings" panose="05000000000000000000" pitchFamily="2" charset="2"/>
                  <a:buChar char="§"/>
                  <a:defRPr/>
                </a:pPr>
                <a:r>
                  <a:rPr lang="en-AU" altLang="en-US" sz="2000" dirty="0">
                    <a:cs typeface="Arial" panose="020B0604020202020204" pitchFamily="34" charset="0"/>
                  </a:rPr>
                  <a:t>Therefore we often cannot use APRs directly to work out the discount rate for time value of money problems</a:t>
                </a:r>
                <a:endParaRPr lang="en-AU" altLang="en-US" sz="2000" dirty="0">
                  <a:cs typeface="Arial" panose="020B0604020202020204" pitchFamily="34" charset="0"/>
                </a:endParaRPr>
              </a:p>
              <a:p>
                <a:pPr marL="355600" indent="-355600">
                  <a:buFont typeface="Wingdings" panose="05000000000000000000" pitchFamily="2" charset="2"/>
                  <a:buChar char="§"/>
                  <a:defRPr/>
                </a:pPr>
                <a:r>
                  <a:rPr lang="en-AU" sz="2000" dirty="0">
                    <a:cs typeface="Arial" panose="020B0604020202020204" pitchFamily="34" charset="0"/>
                  </a:rPr>
                  <a:t>We need to convert APRs into a rate that accurately reflects the total compound interest earned or paid on an investment</a:t>
                </a:r>
                <a:endParaRPr lang="en-AU" sz="2000" dirty="0">
                  <a:cs typeface="Arial" panose="020B0604020202020204" pitchFamily="34" charset="0"/>
                </a:endParaRPr>
              </a:p>
              <a:p>
                <a:pPr marL="355600" indent="-355600">
                  <a:buFont typeface="Wingdings" panose="05000000000000000000" pitchFamily="2" charset="2"/>
                  <a:buChar char="§"/>
                  <a:defRPr/>
                </a:pPr>
                <a:r>
                  <a:rPr lang="en-AU" sz="2000" dirty="0">
                    <a:cs typeface="Arial" panose="020B0604020202020204" pitchFamily="34" charset="0"/>
                  </a:rPr>
                  <a:t>We can convert any APR into an annual rate which incorporates compounding by using the following </a:t>
                </a:r>
                <a:r>
                  <a:rPr lang="en-AU" sz="2000" dirty="0" smtClean="0">
                    <a:cs typeface="Arial" panose="020B0604020202020204" pitchFamily="34" charset="0"/>
                  </a:rPr>
                  <a:t>formula</a:t>
                </a:r>
                <a:endParaRPr lang="en-AU" sz="2000" dirty="0" smtClean="0">
                  <a:cs typeface="Arial" panose="020B0604020202020204" pitchFamily="34" charset="0"/>
                </a:endParaRPr>
              </a:p>
              <a:p>
                <a:pPr marL="0" indent="0" algn="ctr">
                  <a:spcAft>
                    <a:spcPts val="0"/>
                  </a:spcAft>
                  <a:buNone/>
                </a:pPr>
                <a14:m>
                  <m:oMath xmlns:m="http://schemas.openxmlformats.org/officeDocument/2006/math">
                    <m:r>
                      <a:rPr lang="en-AU" sz="2000" i="1">
                        <a:latin typeface="Cambria Math" panose="02040503050406030204" pitchFamily="18" charset="0"/>
                      </a:rPr>
                      <m:t>1</m:t>
                    </m:r>
                    <m:r>
                      <a:rPr lang="en-AU" sz="2000" i="1">
                        <a:latin typeface="Cambria Math" panose="02040503050406030204" pitchFamily="18" charset="0"/>
                      </a:rPr>
                      <m:t>+</m:t>
                    </m:r>
                    <m:r>
                      <a:rPr lang="en-AU" sz="2000" i="1">
                        <a:latin typeface="Cambria Math" panose="02040503050406030204" pitchFamily="18" charset="0"/>
                      </a:rPr>
                      <m:t>𝐸𝐴𝑅</m:t>
                    </m:r>
                    <m:r>
                      <a:rPr lang="en-AU" sz="2000" i="1">
                        <a:latin typeface="Cambria Math" panose="02040503050406030204" pitchFamily="18" charset="0"/>
                      </a:rPr>
                      <m:t>=</m:t>
                    </m:r>
                    <m:sSup>
                      <m:sSupPr>
                        <m:ctrlPr>
                          <a:rPr lang="en-AU" sz="2000" i="1">
                            <a:latin typeface="Cambria Math" panose="02040503050406030204" pitchFamily="18" charset="0"/>
                          </a:rPr>
                        </m:ctrlPr>
                      </m:sSupPr>
                      <m:e>
                        <m:d>
                          <m:dPr>
                            <m:ctrlPr>
                              <a:rPr lang="en-AU" sz="2000" i="1">
                                <a:latin typeface="Cambria Math" panose="02040503050406030204" pitchFamily="18" charset="0"/>
                              </a:rPr>
                            </m:ctrlPr>
                          </m:dPr>
                          <m:e>
                            <m:r>
                              <a:rPr lang="en-AU" sz="2000" i="1">
                                <a:latin typeface="Cambria Math" panose="02040503050406030204" pitchFamily="18" charset="0"/>
                              </a:rPr>
                              <m:t>1</m:t>
                            </m:r>
                            <m:r>
                              <a:rPr lang="en-AU" sz="2000" i="1">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𝐴𝑃𝑅</m:t>
                                </m:r>
                              </m:num>
                              <m:den>
                                <m:r>
                                  <a:rPr lang="en-AU" sz="2000" i="1">
                                    <a:latin typeface="Cambria Math" panose="02040503050406030204" pitchFamily="18" charset="0"/>
                                  </a:rPr>
                                  <m:t>𝑘</m:t>
                                </m:r>
                              </m:den>
                            </m:f>
                          </m:e>
                        </m:d>
                      </m:e>
                      <m:sup>
                        <m:r>
                          <a:rPr lang="en-AU" sz="2000" i="1">
                            <a:latin typeface="Cambria Math" panose="02040503050406030204" pitchFamily="18" charset="0"/>
                          </a:rPr>
                          <m:t>𝑘</m:t>
                        </m:r>
                      </m:sup>
                    </m:sSup>
                    <m:r>
                      <a:rPr lang="en-AU" sz="2000" i="1">
                        <a:latin typeface="Cambria Math" panose="02040503050406030204" pitchFamily="18" charset="0"/>
                      </a:rPr>
                      <m:t>,</m:t>
                    </m:r>
                    <m:r>
                      <a:rPr lang="en-AU" sz="2000" b="0" i="0" smtClean="0">
                        <a:latin typeface="Cambria Math" panose="02040503050406030204" pitchFamily="18" charset="0"/>
                      </a:rPr>
                      <m:t> </m:t>
                    </m:r>
                  </m:oMath>
                </a14:m>
                <a:r>
                  <a:rPr lang="en-AU" sz="2000" dirty="0"/>
                  <a:t>where </a:t>
                </a:r>
                <a:r>
                  <a:rPr lang="en-AU" sz="2000" i="1" dirty="0"/>
                  <a:t>k</a:t>
                </a:r>
                <a:r>
                  <a:rPr lang="en-AU" sz="2000" dirty="0"/>
                  <a:t> is the number of compounding periods per year.</a:t>
                </a:r>
                <a:endParaRPr lang="en-AU" sz="2000" dirty="0">
                  <a:cs typeface="Arial" panose="020B0604020202020204" pitchFamily="34" charset="0"/>
                </a:endParaRPr>
              </a:p>
              <a:p>
                <a:pPr marL="355600" indent="-355600">
                  <a:buFont typeface="Wingdings" panose="05000000000000000000" pitchFamily="2" charset="2"/>
                  <a:buChar char="§"/>
                  <a:defRPr/>
                </a:pPr>
                <a:r>
                  <a:rPr lang="en-AU" sz="2000" dirty="0">
                    <a:cs typeface="Arial" panose="020B0604020202020204" pitchFamily="34" charset="0"/>
                  </a:rPr>
                  <a:t>This will give us the </a:t>
                </a:r>
                <a:r>
                  <a:rPr lang="en-AU" sz="2000" b="1" dirty="0">
                    <a:cs typeface="Arial" panose="020B0604020202020204" pitchFamily="34" charset="0"/>
                  </a:rPr>
                  <a:t>Effective Annual Return (EAR) </a:t>
                </a:r>
                <a:r>
                  <a:rPr lang="en-AU" sz="2000" dirty="0">
                    <a:cs typeface="Arial" panose="020B0604020202020204" pitchFamily="34" charset="0"/>
                  </a:rPr>
                  <a:t>– the annual return which includes compounding</a:t>
                </a:r>
                <a:endParaRPr lang="en-AU" sz="2000" dirty="0">
                  <a:cs typeface="Arial" panose="020B0604020202020204" pitchFamily="34" charset="0"/>
                </a:endParaRPr>
              </a:p>
            </p:txBody>
          </p:sp>
        </mc:Choice>
        <mc:Fallback>
          <p:sp>
            <p:nvSpPr>
              <p:cNvPr id="3" name="Content Placeholder 2"/>
              <p:cNvSpPr>
                <a:spLocks noRot="1" noChangeAspect="1" noMove="1" noResize="1" noEditPoints="1" noAdjustHandles="1" noChangeArrowheads="1" noChangeShapeType="1" noTextEdit="1"/>
              </p:cNvSpPr>
              <p:nvPr>
                <p:ph idx="1"/>
              </p:nvPr>
            </p:nvSpPr>
            <p:spPr>
              <a:xfrm>
                <a:off x="695326" y="1799781"/>
                <a:ext cx="11161314" cy="3895289"/>
              </a:xfrm>
              <a:blipFill rotWithShape="1">
                <a:blip r:embed="rId1"/>
                <a:stretch>
                  <a:fillRect t="-5" r="5" b="-9901"/>
                </a:stretch>
              </a:blipFill>
            </p:spPr>
            <p:txBody>
              <a:bodyPr/>
              <a:lstStyle/>
              <a:p>
                <a:r>
                  <a:rPr lang="zh-CN" altLang="en-US">
                    <a:noFill/>
                  </a:rPr>
                  <a:t> </a:t>
                </a:r>
              </a:p>
            </p:txBody>
          </p:sp>
        </mc:Fallback>
      </mc:AlternateContent>
      <p:sp>
        <p:nvSpPr>
          <p:cNvPr id="6" name="Title 5"/>
          <p:cNvSpPr>
            <a:spLocks noGrp="1"/>
          </p:cNvSpPr>
          <p:nvPr>
            <p:ph type="title"/>
          </p:nvPr>
        </p:nvSpPr>
        <p:spPr>
          <a:xfrm>
            <a:off x="695326" y="1052736"/>
            <a:ext cx="10801350" cy="720080"/>
          </a:xfrm>
        </p:spPr>
        <p:txBody>
          <a:bodyPr/>
          <a:lstStyle/>
          <a:p>
            <a:r>
              <a:rPr lang="en-US" altLang="en-US" sz="4000" dirty="0"/>
              <a:t>The effective annual interest rate</a:t>
            </a:r>
            <a:endParaRPr lang="en-AU" sz="2800" dirty="0"/>
          </a:p>
        </p:txBody>
      </p:sp>
      <p:sp>
        <p:nvSpPr>
          <p:cNvPr id="12" name="Slide Number Placeholder 11"/>
          <p:cNvSpPr>
            <a:spLocks noGrp="1"/>
          </p:cNvSpPr>
          <p:nvPr>
            <p:ph type="sldNum" sz="quarter" idx="4294967295"/>
          </p:nvPr>
        </p:nvSpPr>
        <p:spPr>
          <a:xfrm>
            <a:off x="10560496" y="6528816"/>
            <a:ext cx="1422400" cy="329184"/>
          </a:xfrm>
        </p:spPr>
        <p:txBody>
          <a:bodyPr/>
          <a:lstStyle/>
          <a:p>
            <a:fld id="{927472EA-109E-4C54-948C-F6DFF44EED60}" type="slidenum">
              <a:rPr lang="en-AU" smtClean="0"/>
            </a:fld>
            <a:endParaRPr lang="en-A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052736"/>
            <a:ext cx="10801200" cy="469056"/>
          </a:xfrm>
        </p:spPr>
        <p:txBody>
          <a:bodyPr>
            <a:noAutofit/>
          </a:bodyPr>
          <a:lstStyle/>
          <a:p>
            <a:r>
              <a:rPr lang="en-AU" sz="4000" dirty="0" smtClean="0"/>
              <a:t>A quick summary</a:t>
            </a:r>
            <a:endParaRPr lang="en-AU" sz="4000" dirty="0"/>
          </a:p>
        </p:txBody>
      </p:sp>
      <p:sp>
        <p:nvSpPr>
          <p:cNvPr id="3" name="Content Placeholder 2"/>
          <p:cNvSpPr>
            <a:spLocks noGrp="1"/>
          </p:cNvSpPr>
          <p:nvPr>
            <p:ph idx="1"/>
          </p:nvPr>
        </p:nvSpPr>
        <p:spPr>
          <a:xfrm>
            <a:off x="695400" y="1700808"/>
            <a:ext cx="10801200" cy="4680519"/>
          </a:xfrm>
        </p:spPr>
        <p:txBody>
          <a:bodyPr>
            <a:noAutofit/>
          </a:bodyPr>
          <a:lstStyle/>
          <a:p>
            <a:pPr marL="285750" indent="-285750">
              <a:spcBef>
                <a:spcPct val="60000"/>
              </a:spcBef>
              <a:spcAft>
                <a:spcPts val="0"/>
              </a:spcAft>
              <a:buFont typeface="Wingdings" panose="05000000000000000000" pitchFamily="2" charset="2"/>
              <a:buChar char="§"/>
            </a:pPr>
            <a:r>
              <a:rPr lang="en-US" dirty="0" smtClean="0"/>
              <a:t>The </a:t>
            </a:r>
            <a:r>
              <a:rPr lang="en-US" b="1" dirty="0"/>
              <a:t>annual percentage rate (APR</a:t>
            </a:r>
            <a:r>
              <a:rPr lang="en-US" b="1" dirty="0" smtClean="0"/>
              <a:t>)</a:t>
            </a:r>
            <a:r>
              <a:rPr lang="en-US" dirty="0" smtClean="0"/>
              <a:t> </a:t>
            </a:r>
            <a:r>
              <a:rPr lang="en-US" dirty="0"/>
              <a:t>indicates the amount of simple interest earned in one year.</a:t>
            </a:r>
            <a:endParaRPr lang="en-US" dirty="0"/>
          </a:p>
          <a:p>
            <a:pPr marL="716280" lvl="1" indent="-354330">
              <a:spcBef>
                <a:spcPct val="60000"/>
              </a:spcBef>
              <a:spcAft>
                <a:spcPts val="0"/>
              </a:spcAft>
            </a:pPr>
            <a:r>
              <a:rPr lang="en-US" b="1" dirty="0"/>
              <a:t>Simple interest</a:t>
            </a:r>
            <a:r>
              <a:rPr lang="en-US" dirty="0"/>
              <a:t> is the amount of interest earned </a:t>
            </a:r>
            <a:r>
              <a:rPr lang="en-US" i="1" dirty="0">
                <a:solidFill>
                  <a:srgbClr val="FF0000"/>
                </a:solidFill>
              </a:rPr>
              <a:t>without</a:t>
            </a:r>
            <a:r>
              <a:rPr lang="en-US" dirty="0">
                <a:solidFill>
                  <a:srgbClr val="FF0000"/>
                </a:solidFill>
              </a:rPr>
              <a:t> the effect of compounding</a:t>
            </a:r>
            <a:r>
              <a:rPr lang="en-US" dirty="0"/>
              <a:t>.</a:t>
            </a:r>
            <a:endParaRPr lang="en-US" dirty="0"/>
          </a:p>
          <a:p>
            <a:pPr marL="716280" lvl="1" indent="-354330">
              <a:spcBef>
                <a:spcPct val="60000"/>
              </a:spcBef>
              <a:spcAft>
                <a:spcPts val="0"/>
              </a:spcAft>
            </a:pPr>
            <a:r>
              <a:rPr lang="en-US" dirty="0"/>
              <a:t>In Australia, if an investment quotes as per annum (p.a.) rate, this is generally an APR. This is what we observe.</a:t>
            </a:r>
            <a:endParaRPr lang="en-US" dirty="0"/>
          </a:p>
          <a:p>
            <a:pPr marL="285750" indent="-285750">
              <a:spcAft>
                <a:spcPts val="0"/>
              </a:spcAft>
              <a:buFont typeface="Wingdings" panose="05000000000000000000" pitchFamily="2" charset="2"/>
              <a:buChar char="§"/>
            </a:pPr>
            <a:r>
              <a:rPr lang="en-AU" dirty="0" smtClean="0"/>
              <a:t>The </a:t>
            </a:r>
            <a:r>
              <a:rPr lang="en-AU" b="1" dirty="0" smtClean="0"/>
              <a:t>effective annual rate (EAR) </a:t>
            </a:r>
            <a:r>
              <a:rPr lang="en-US" dirty="0" smtClean="0"/>
              <a:t>indicates </a:t>
            </a:r>
            <a:r>
              <a:rPr lang="en-US" dirty="0"/>
              <a:t>the total amount of interest that will be earned at the end of one </a:t>
            </a:r>
            <a:r>
              <a:rPr lang="en-US" dirty="0" smtClean="0"/>
              <a:t>year. </a:t>
            </a:r>
            <a:r>
              <a:rPr lang="en-US" sz="1600" dirty="0"/>
              <a:t>(</a:t>
            </a:r>
            <a:r>
              <a:rPr lang="en-US" sz="1600" dirty="0">
                <a:solidFill>
                  <a:srgbClr val="FF0000"/>
                </a:solidFill>
              </a:rPr>
              <a:t>with the effect of </a:t>
            </a:r>
            <a:r>
              <a:rPr lang="en-US" sz="1600" b="1" dirty="0">
                <a:solidFill>
                  <a:srgbClr val="FF0000"/>
                </a:solidFill>
              </a:rPr>
              <a:t>compounding</a:t>
            </a:r>
            <a:r>
              <a:rPr lang="en-US" sz="1600" b="1" dirty="0" smtClean="0"/>
              <a:t>)</a:t>
            </a:r>
            <a:endParaRPr lang="en-US" sz="1600" b="1" dirty="0"/>
          </a:p>
        </p:txBody>
      </p:sp>
      <p:sp>
        <p:nvSpPr>
          <p:cNvPr id="11" name="Slide Number Placeholder 10"/>
          <p:cNvSpPr>
            <a:spLocks noGrp="1"/>
          </p:cNvSpPr>
          <p:nvPr>
            <p:ph type="sldNum" sz="quarter" idx="4294967295"/>
          </p:nvPr>
        </p:nvSpPr>
        <p:spPr>
          <a:xfrm>
            <a:off x="10560496" y="6528816"/>
            <a:ext cx="1422400" cy="329184"/>
          </a:xfrm>
        </p:spPr>
        <p:txBody>
          <a:bodyPr/>
          <a:lstStyle/>
          <a:p>
            <a:fld id="{927472EA-109E-4C54-948C-F6DFF44EED60}" type="slidenum">
              <a:rPr lang="en-AU" smtClean="0"/>
            </a:fld>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9" name="Rectangle 7"/>
          <p:cNvSpPr>
            <a:spLocks noChangeArrowheads="1"/>
          </p:cNvSpPr>
          <p:nvPr/>
        </p:nvSpPr>
        <p:spPr bwMode="auto">
          <a:xfrm>
            <a:off x="1524000" y="1524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ltLang="en-US" sz="3800">
              <a:solidFill>
                <a:srgbClr val="FFFFFF"/>
              </a:solidFill>
            </a:endParaRPr>
          </a:p>
        </p:txBody>
      </p:sp>
      <p:pic>
        <p:nvPicPr>
          <p:cNvPr id="7" name="Content Placeholder 6"/>
          <p:cNvPicPr>
            <a:picLocks noGrp="1" noChangeAspect="1"/>
          </p:cNvPicPr>
          <p:nvPr>
            <p:ph idx="1"/>
          </p:nvPr>
        </p:nvPicPr>
        <p:blipFill>
          <a:blip r:embed="rId1"/>
          <a:stretch>
            <a:fillRect/>
          </a:stretch>
        </p:blipFill>
        <p:spPr>
          <a:xfrm>
            <a:off x="2639616" y="2086162"/>
            <a:ext cx="6303810" cy="2353260"/>
          </a:xfrm>
          <a:prstGeom prst="rect">
            <a:avLst/>
          </a:prstGeom>
        </p:spPr>
      </p:pic>
      <p:sp>
        <p:nvSpPr>
          <p:cNvPr id="5" name="Title 4"/>
          <p:cNvSpPr>
            <a:spLocks noGrp="1"/>
          </p:cNvSpPr>
          <p:nvPr>
            <p:ph type="title"/>
          </p:nvPr>
        </p:nvSpPr>
        <p:spPr/>
        <p:txBody>
          <a:bodyPr>
            <a:normAutofit fontScale="90000"/>
          </a:bodyPr>
          <a:lstStyle/>
          <a:p>
            <a:r>
              <a:rPr lang="en-US" altLang="en-US" sz="3600" dirty="0" smtClean="0"/>
              <a:t>Example with APR=6%</a:t>
            </a:r>
            <a:endParaRPr lang="en-AU" sz="2800" dirty="0"/>
          </a:p>
        </p:txBody>
      </p:sp>
      <p:sp>
        <p:nvSpPr>
          <p:cNvPr id="8" name="TextBox 7"/>
          <p:cNvSpPr txBox="1"/>
          <p:nvPr/>
        </p:nvSpPr>
        <p:spPr>
          <a:xfrm>
            <a:off x="839416" y="4797152"/>
            <a:ext cx="10009112" cy="1569660"/>
          </a:xfrm>
          <a:prstGeom prst="rect">
            <a:avLst/>
          </a:prstGeom>
          <a:noFill/>
        </p:spPr>
        <p:txBody>
          <a:bodyPr wrap="square" rtlCol="0">
            <a:spAutoFit/>
          </a:bodyPr>
          <a:lstStyle/>
          <a:p>
            <a:pPr marL="285750" indent="-285750">
              <a:buFont typeface="Wingdings" panose="05000000000000000000" pitchFamily="2" charset="2"/>
              <a:buChar char="§"/>
            </a:pPr>
            <a:r>
              <a:rPr lang="en-US" sz="2400" dirty="0"/>
              <a:t>The EAR increases with the frequency of compounding</a:t>
            </a:r>
            <a:r>
              <a:rPr lang="en-US" sz="2400" dirty="0" smtClean="0"/>
              <a:t>.</a:t>
            </a:r>
            <a:endParaRPr lang="en-US" sz="2400" dirty="0" smtClean="0"/>
          </a:p>
          <a:p>
            <a:pPr marL="285750" indent="-285750">
              <a:buFont typeface="Wingdings" panose="05000000000000000000" pitchFamily="2" charset="2"/>
              <a:buChar char="§"/>
            </a:pPr>
            <a:r>
              <a:rPr lang="en-US" sz="2400" dirty="0"/>
              <a:t>Continuous compounding is compounding every instant. When </a:t>
            </a:r>
            <a:r>
              <a:rPr lang="en-US" sz="2400" i="1" dirty="0"/>
              <a:t>k</a:t>
            </a:r>
            <a:r>
              <a:rPr lang="en-US" sz="2400" dirty="0"/>
              <a:t> gets very large, EAR approaches its limit</a:t>
            </a:r>
            <a:r>
              <a:rPr lang="en-US" sz="2400" dirty="0" smtClean="0"/>
              <a:t>.</a:t>
            </a:r>
            <a:endParaRPr lang="en-US" sz="2400" dirty="0"/>
          </a:p>
          <a:p>
            <a:endParaRPr lang="en-AU" sz="2400" dirty="0"/>
          </a:p>
        </p:txBody>
      </p:sp>
      <p:sp>
        <p:nvSpPr>
          <p:cNvPr id="15" name="Slide Number Placeholder 14"/>
          <p:cNvSpPr>
            <a:spLocks noGrp="1"/>
          </p:cNvSpPr>
          <p:nvPr>
            <p:ph type="sldNum" sz="quarter" idx="4294967295"/>
          </p:nvPr>
        </p:nvSpPr>
        <p:spPr>
          <a:xfrm>
            <a:off x="10560496" y="6502937"/>
            <a:ext cx="1422400" cy="329184"/>
          </a:xfrm>
        </p:spPr>
        <p:txBody>
          <a:bodyPr/>
          <a:lstStyle/>
          <a:p>
            <a:fld id="{927472EA-109E-4C54-948C-F6DFF44EED60}" type="slidenum">
              <a:rPr lang="en-AU" smtClean="0"/>
            </a:fld>
            <a:endParaRPr lang="en-AU"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077" name="Rectangle 2"/>
              <p:cNvSpPr>
                <a:spLocks noGrp="1" noChangeArrowheads="1"/>
              </p:cNvSpPr>
              <p:nvPr>
                <p:ph type="title"/>
              </p:nvPr>
            </p:nvSpPr>
            <p:spPr>
              <a:xfrm>
                <a:off x="695400" y="1052736"/>
                <a:ext cx="10801200" cy="797310"/>
              </a:xfrm>
            </p:spPr>
            <p:txBody>
              <a:bodyPr anchor="ctr"/>
              <a:lstStyle/>
              <a:p>
                <a:r>
                  <a:rPr lang="en-US" sz="3600" dirty="0" smtClean="0"/>
                  <a:t>APR </a:t>
                </a:r>
                <a:r>
                  <a:rPr lang="en-US" sz="3600" dirty="0" smtClean="0">
                    <a:sym typeface="Wingdings" panose="05000000000000000000" pitchFamily="2" charset="2"/>
                  </a:rPr>
                  <a:t></a:t>
                </a:r>
                <a:r>
                  <a:rPr lang="en-US" sz="3600" dirty="0" smtClean="0"/>
                  <a:t> Discount Rate (</a:t>
                </a:r>
                <a14:m>
                  <m:oMath xmlns:m="http://schemas.openxmlformats.org/officeDocument/2006/math">
                    <m:r>
                      <a:rPr lang="en-US" sz="3600" i="1" dirty="0" smtClean="0">
                        <a:latin typeface="Cambria Math" panose="02040503050406030204" pitchFamily="18" charset="0"/>
                      </a:rPr>
                      <m:t>𝑖</m:t>
                    </m:r>
                  </m:oMath>
                </a14:m>
                <a:r>
                  <a:rPr lang="en-US" sz="3600" dirty="0" smtClean="0"/>
                  <a:t>)</a:t>
                </a:r>
                <a:endParaRPr lang="en-US" sz="3600" dirty="0"/>
              </a:p>
            </p:txBody>
          </p:sp>
        </mc:Choice>
        <mc:Fallback>
          <p:sp>
            <p:nvSpPr>
              <p:cNvPr id="3077" name="Rectangle 2"/>
              <p:cNvSpPr>
                <a:spLocks noRot="1" noChangeAspect="1" noMove="1" noResize="1" noEditPoints="1" noAdjustHandles="1" noChangeArrowheads="1" noChangeShapeType="1" noTextEdit="1"/>
              </p:cNvSpPr>
              <p:nvPr>
                <p:ph type="title"/>
              </p:nvPr>
            </p:nvSpPr>
            <p:spPr>
              <a:xfrm>
                <a:off x="695400" y="1052736"/>
                <a:ext cx="10801200" cy="797310"/>
              </a:xfrm>
              <a:blipFill rotWithShape="1">
                <a:blip r:embed="rId1"/>
                <a:stretch>
                  <a:fillRect l="-1" t="-68" r="5" b="3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078" name="Rectangle 3"/>
              <p:cNvSpPr>
                <a:spLocks noGrp="1" noChangeArrowheads="1"/>
              </p:cNvSpPr>
              <p:nvPr>
                <p:ph idx="1"/>
              </p:nvPr>
            </p:nvSpPr>
            <p:spPr>
              <a:xfrm>
                <a:off x="695400" y="2044329"/>
                <a:ext cx="10801200" cy="4320480"/>
              </a:xfrm>
            </p:spPr>
            <p:txBody>
              <a:bodyPr vert="horz" lIns="0" tIns="0" rIns="91440" bIns="0" rtlCol="0">
                <a:noAutofit/>
              </a:bodyPr>
              <a:lstStyle/>
              <a:p>
                <a:pPr marL="361950" indent="-361950">
                  <a:spcBef>
                    <a:spcPts val="0"/>
                  </a:spcBef>
                  <a:spcAft>
                    <a:spcPts val="0"/>
                  </a:spcAft>
                  <a:buFont typeface="Wingdings" panose="05000000000000000000" pitchFamily="2" charset="2"/>
                  <a:buChar char="§"/>
                </a:pPr>
                <a:r>
                  <a:rPr lang="en-US" sz="2000" dirty="0">
                    <a:latin typeface="+mj-lt"/>
                  </a:rPr>
                  <a:t>The interest rate needs to be consistent with the cash flow </a:t>
                </a:r>
                <a:r>
                  <a:rPr lang="en-US" sz="2000" dirty="0" smtClean="0">
                    <a:latin typeface="+mj-lt"/>
                  </a:rPr>
                  <a:t>interval. </a:t>
                </a:r>
                <a:r>
                  <a:rPr lang="en-US" sz="2000" dirty="0">
                    <a:latin typeface="+mj-lt"/>
                  </a:rPr>
                  <a:t>e.g</a:t>
                </a:r>
                <a:r>
                  <a:rPr lang="en-US" sz="2000" dirty="0" smtClean="0">
                    <a:latin typeface="+mj-lt"/>
                  </a:rPr>
                  <a:t>., </a:t>
                </a:r>
                <a:r>
                  <a:rPr lang="en-US" sz="2000" dirty="0">
                    <a:latin typeface="+mj-lt"/>
                  </a:rPr>
                  <a:t>monthly interest rate with monthly cash flows</a:t>
                </a:r>
                <a:endParaRPr lang="en-US" sz="2000" dirty="0">
                  <a:latin typeface="+mj-lt"/>
                </a:endParaRPr>
              </a:p>
              <a:p>
                <a:pPr marL="361950" indent="-361950">
                  <a:spcBef>
                    <a:spcPts val="0"/>
                  </a:spcBef>
                  <a:spcAft>
                    <a:spcPts val="0"/>
                  </a:spcAft>
                  <a:buFont typeface="Wingdings" panose="05000000000000000000" pitchFamily="2" charset="2"/>
                  <a:buChar char="§"/>
                </a:pPr>
                <a:r>
                  <a:rPr lang="en-US" sz="2000" dirty="0">
                    <a:latin typeface="+mj-lt"/>
                  </a:rPr>
                  <a:t>The APR itself </a:t>
                </a:r>
                <a:r>
                  <a:rPr lang="en-US" sz="2000" dirty="0">
                    <a:solidFill>
                      <a:srgbClr val="FF0000"/>
                    </a:solidFill>
                    <a:latin typeface="+mj-lt"/>
                  </a:rPr>
                  <a:t>cannot be used directly as a discount rate </a:t>
                </a:r>
                <a:r>
                  <a:rPr lang="en-US" sz="2000" dirty="0">
                    <a:latin typeface="+mj-lt"/>
                  </a:rPr>
                  <a:t>unless we have yearly cash flows. </a:t>
                </a:r>
                <a:endParaRPr lang="en-US" sz="2000" dirty="0" smtClean="0">
                  <a:latin typeface="+mj-lt"/>
                </a:endParaRPr>
              </a:p>
              <a:p>
                <a:pPr marL="361950" indent="-361950">
                  <a:spcBef>
                    <a:spcPts val="0"/>
                  </a:spcBef>
                  <a:spcAft>
                    <a:spcPts val="0"/>
                  </a:spcAft>
                  <a:buFont typeface="Wingdings" panose="05000000000000000000" pitchFamily="2" charset="2"/>
                  <a:buChar char="§"/>
                </a:pPr>
                <a:r>
                  <a:rPr lang="en-US" sz="2000" dirty="0" smtClean="0">
                    <a:latin typeface="+mj-lt"/>
                  </a:rPr>
                  <a:t>If the interest rate compounding frequency is the same as cash flow interval, then we can use</a:t>
                </a:r>
                <a:endParaRPr lang="en-US" sz="2000" dirty="0">
                  <a:latin typeface="+mj-lt"/>
                </a:endParaRPr>
              </a:p>
              <a:p>
                <a:pPr marL="0" indent="0">
                  <a:spcBef>
                    <a:spcPts val="0"/>
                  </a:spcBef>
                  <a:spcAft>
                    <a:spcPts val="0"/>
                  </a:spcAft>
                  <a:buNone/>
                </a:pPr>
                <a14:m>
                  <m:oMath xmlns:m="http://schemas.openxmlformats.org/officeDocument/2006/math">
                    <m:sSub>
                      <m:sSubPr>
                        <m:ctrlPr>
                          <a:rPr lang="en-AU" sz="2000" i="1">
                            <a:latin typeface="Cambria Math" panose="02040503050406030204" pitchFamily="18" charset="0"/>
                          </a:rPr>
                        </m:ctrlPr>
                      </m:sSubPr>
                      <m:e>
                        <m:r>
                          <a:rPr lang="en-AU" sz="2000" i="1">
                            <a:latin typeface="Cambria Math" panose="02040503050406030204" pitchFamily="18" charset="0"/>
                          </a:rPr>
                          <m:t>𝑖</m:t>
                        </m:r>
                      </m:e>
                      <m:sub>
                        <m:r>
                          <a:rPr lang="en-AU" sz="2000" i="1">
                            <a:latin typeface="Cambria Math" panose="02040503050406030204" pitchFamily="18" charset="0"/>
                          </a:rPr>
                          <m:t>𝑝𝑒𝑟</m:t>
                        </m:r>
                      </m:sub>
                    </m:sSub>
                    <m:r>
                      <a:rPr lang="en-AU" sz="2000" i="1">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𝐴𝑃𝑅</m:t>
                        </m:r>
                      </m:num>
                      <m:den>
                        <m:r>
                          <a:rPr lang="en-AU" sz="2000" i="1">
                            <a:latin typeface="Cambria Math" panose="02040503050406030204" pitchFamily="18" charset="0"/>
                          </a:rPr>
                          <m:t>𝑘</m:t>
                        </m:r>
                      </m:den>
                    </m:f>
                  </m:oMath>
                </a14:m>
                <a:endParaRPr lang="en-US" sz="2000" dirty="0" smtClean="0">
                  <a:latin typeface="+mj-lt"/>
                </a:endParaRPr>
              </a:p>
              <a:p>
                <a:pPr>
                  <a:spcBef>
                    <a:spcPts val="0"/>
                  </a:spcBef>
                  <a:spcAft>
                    <a:spcPts val="0"/>
                  </a:spcAft>
                  <a:buFont typeface="Wingdings" panose="05000000000000000000" pitchFamily="2" charset="2"/>
                  <a:buChar char="§"/>
                </a:pPr>
                <a:r>
                  <a:rPr lang="en-US" sz="2000" dirty="0">
                    <a:latin typeface="+mj-lt"/>
                  </a:rPr>
                  <a:t>For example, </a:t>
                </a:r>
                <a:r>
                  <a:rPr lang="en-US" sz="2000" dirty="0" smtClean="0">
                    <a:latin typeface="+mj-lt"/>
                  </a:rPr>
                  <a:t>if the interest rate is 12% compounding monthly, and we are calculating the future value of monthly payments, then the discount rate is 12%/12=1%</a:t>
                </a:r>
                <a:endParaRPr lang="en-US" sz="2000" dirty="0" smtClean="0">
                  <a:latin typeface="+mj-lt"/>
                </a:endParaRPr>
              </a:p>
              <a:p>
                <a:pPr>
                  <a:spcBef>
                    <a:spcPts val="0"/>
                  </a:spcBef>
                  <a:spcAft>
                    <a:spcPts val="0"/>
                  </a:spcAft>
                  <a:buFont typeface="Wingdings" panose="05000000000000000000" pitchFamily="2" charset="2"/>
                  <a:buChar char="§"/>
                </a:pPr>
                <a:r>
                  <a:rPr lang="en-US" sz="2000" dirty="0" smtClean="0">
                    <a:latin typeface="+mj-lt"/>
                  </a:rPr>
                  <a:t>However, if the cash flow interval is quarterly, we cannot use 12%/4=3%, as the actual interest earned over the quarter is more than 3% due to monthly compounding </a:t>
                </a:r>
                <a:endParaRPr lang="en-US" sz="2000" dirty="0">
                  <a:latin typeface="+mj-lt"/>
                </a:endParaRPr>
              </a:p>
            </p:txBody>
          </p:sp>
        </mc:Choice>
        <mc:Fallback>
          <p:sp>
            <p:nvSpPr>
              <p:cNvPr id="3078" name="Rectangle 3"/>
              <p:cNvSpPr>
                <a:spLocks noRot="1" noChangeAspect="1" noMove="1" noResize="1" noEditPoints="1" noAdjustHandles="1" noChangeArrowheads="1" noChangeShapeType="1" noTextEdit="1"/>
              </p:cNvSpPr>
              <p:nvPr>
                <p:ph idx="1"/>
              </p:nvPr>
            </p:nvSpPr>
            <p:spPr>
              <a:xfrm>
                <a:off x="695400" y="2044329"/>
                <a:ext cx="10801200" cy="4320480"/>
              </a:xfrm>
              <a:blipFill rotWithShape="1">
                <a:blip r:embed="rId2"/>
                <a:stretch>
                  <a:fillRect l="-1" t="-6" r="5" b="5"/>
                </a:stretch>
              </a:blipFill>
            </p:spPr>
            <p:txBody>
              <a:bodyPr/>
              <a:lstStyle/>
              <a:p>
                <a:r>
                  <a:rPr lang="zh-CN" altLang="en-US">
                    <a:noFill/>
                  </a:rPr>
                  <a:t> </a:t>
                </a:r>
              </a:p>
            </p:txBody>
          </p:sp>
        </mc:Fallback>
      </mc:AlternateContent>
      <p:sp>
        <p:nvSpPr>
          <p:cNvPr id="9" name="Slide Number Placeholder 8"/>
          <p:cNvSpPr>
            <a:spLocks noGrp="1"/>
          </p:cNvSpPr>
          <p:nvPr>
            <p:ph type="sldNum" sz="quarter" idx="4294967295"/>
          </p:nvPr>
        </p:nvSpPr>
        <p:spPr>
          <a:xfrm>
            <a:off x="10632504" y="6511563"/>
            <a:ext cx="1422400" cy="329184"/>
          </a:xfrm>
        </p:spPr>
        <p:txBody>
          <a:bodyPr/>
          <a:lstStyle/>
          <a:p>
            <a:fld id="{927472EA-109E-4C54-948C-F6DFF44EED60}" type="slidenum">
              <a:rPr lang="en-AU" smtClean="0"/>
            </a:fld>
            <a:endParaRPr lang="en-AU"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xfrm>
            <a:off x="767408" y="1052736"/>
            <a:ext cx="10729192" cy="576064"/>
          </a:xfrm>
        </p:spPr>
        <p:txBody>
          <a:bodyPr>
            <a:noAutofit/>
          </a:bodyPr>
          <a:lstStyle/>
          <a:p>
            <a:r>
              <a:rPr lang="en-US" sz="3600" dirty="0" smtClean="0"/>
              <a:t>EAR </a:t>
            </a:r>
            <a:r>
              <a:rPr lang="en-US" sz="3600" dirty="0" smtClean="0">
                <a:sym typeface="Wingdings" panose="05000000000000000000" pitchFamily="2" charset="2"/>
              </a:rPr>
              <a:t> Discount Rate</a:t>
            </a:r>
            <a:endParaRPr lang="en-US" sz="3600" dirty="0"/>
          </a:p>
        </p:txBody>
      </p:sp>
      <mc:AlternateContent xmlns:mc="http://schemas.openxmlformats.org/markup-compatibility/2006">
        <mc:Choice xmlns:a14="http://schemas.microsoft.com/office/drawing/2010/main" Requires="a14">
          <p:sp>
            <p:nvSpPr>
              <p:cNvPr id="1030" name="Rectangle 3"/>
              <p:cNvSpPr>
                <a:spLocks noGrp="1" noChangeArrowheads="1"/>
              </p:cNvSpPr>
              <p:nvPr>
                <p:ph idx="1"/>
              </p:nvPr>
            </p:nvSpPr>
            <p:spPr>
              <a:xfrm>
                <a:off x="767408" y="1916832"/>
                <a:ext cx="10729192" cy="4032448"/>
              </a:xfrm>
            </p:spPr>
            <p:txBody>
              <a:bodyPr>
                <a:normAutofit/>
              </a:bodyPr>
              <a:lstStyle/>
              <a:p>
                <a:pPr marL="342900" indent="-342900">
                  <a:buFont typeface="Wingdings" panose="05000000000000000000" pitchFamily="2" charset="2"/>
                  <a:buChar char="§"/>
                </a:pPr>
                <a:r>
                  <a:rPr lang="en-US" sz="2400" dirty="0"/>
                  <a:t>We could also ask: </a:t>
                </a:r>
                <a:r>
                  <a:rPr lang="en-US" sz="2400" dirty="0">
                    <a:solidFill>
                      <a:srgbClr val="FF0000"/>
                    </a:solidFill>
                  </a:rPr>
                  <a:t>What if we know the EAR of an investment, how can we calculate the discount rate per period?</a:t>
                </a:r>
                <a:endParaRPr lang="en-US" sz="2400" dirty="0">
                  <a:solidFill>
                    <a:srgbClr val="FF0000"/>
                  </a:solidFill>
                </a:endParaRPr>
              </a:p>
              <a:p>
                <a14:m>
                  <m:oMath xmlns:m="http://schemas.openxmlformats.org/officeDocument/2006/math">
                    <m:sSub>
                      <m:sSubPr>
                        <m:ctrlPr>
                          <a:rPr lang="en-AU" sz="2400" i="1">
                            <a:latin typeface="Cambria Math" panose="02040503050406030204" pitchFamily="18" charset="0"/>
                          </a:rPr>
                        </m:ctrlPr>
                      </m:sSubPr>
                      <m:e>
                        <m:r>
                          <a:rPr lang="en-AU" sz="2400" i="1">
                            <a:latin typeface="Cambria Math" panose="02040503050406030204" pitchFamily="18" charset="0"/>
                          </a:rPr>
                          <m:t>𝑖</m:t>
                        </m:r>
                      </m:e>
                      <m:sub>
                        <m:r>
                          <a:rPr lang="en-AU" sz="2400" i="1">
                            <a:latin typeface="Cambria Math" panose="02040503050406030204" pitchFamily="18" charset="0"/>
                          </a:rPr>
                          <m:t>𝑝𝑒𝑟</m:t>
                        </m:r>
                      </m:sub>
                    </m:sSub>
                    <m:r>
                      <a:rPr lang="en-AU" sz="2400" i="1">
                        <a:latin typeface="Cambria Math" panose="02040503050406030204" pitchFamily="18" charset="0"/>
                      </a:rPr>
                      <m:t>=</m:t>
                    </m:r>
                    <m:sSup>
                      <m:sSupPr>
                        <m:ctrlPr>
                          <a:rPr lang="en-AU" sz="2400" i="1">
                            <a:latin typeface="Cambria Math" panose="02040503050406030204" pitchFamily="18" charset="0"/>
                          </a:rPr>
                        </m:ctrlPr>
                      </m:sSupPr>
                      <m:e>
                        <m:d>
                          <m:dPr>
                            <m:ctrlPr>
                              <a:rPr lang="en-AU" sz="2400" i="1">
                                <a:latin typeface="Cambria Math" panose="02040503050406030204" pitchFamily="18" charset="0"/>
                              </a:rPr>
                            </m:ctrlPr>
                          </m:dPr>
                          <m:e>
                            <m:r>
                              <a:rPr lang="en-AU" sz="2400" i="1">
                                <a:latin typeface="Cambria Math" panose="02040503050406030204" pitchFamily="18" charset="0"/>
                              </a:rPr>
                              <m:t>1</m:t>
                            </m:r>
                            <m:r>
                              <a:rPr lang="en-AU" sz="2400" i="1">
                                <a:latin typeface="Cambria Math" panose="02040503050406030204" pitchFamily="18" charset="0"/>
                              </a:rPr>
                              <m:t>+</m:t>
                            </m:r>
                            <m:r>
                              <a:rPr lang="en-AU" sz="2400" i="1">
                                <a:latin typeface="Cambria Math" panose="02040503050406030204" pitchFamily="18" charset="0"/>
                              </a:rPr>
                              <m:t>𝐸𝐴𝑅</m:t>
                            </m:r>
                          </m:e>
                        </m:d>
                      </m:e>
                      <m:sup>
                        <m:f>
                          <m:fPr>
                            <m:ctrlPr>
                              <a:rPr lang="en-AU" sz="2400" i="1">
                                <a:latin typeface="Cambria Math" panose="02040503050406030204" pitchFamily="18" charset="0"/>
                              </a:rPr>
                            </m:ctrlPr>
                          </m:fPr>
                          <m:num>
                            <m:r>
                              <a:rPr lang="en-AU" sz="2400" i="1">
                                <a:latin typeface="Cambria Math" panose="02040503050406030204" pitchFamily="18" charset="0"/>
                              </a:rPr>
                              <m:t>1</m:t>
                            </m:r>
                          </m:num>
                          <m:den>
                            <m:r>
                              <a:rPr lang="en-AU" sz="2400" i="1">
                                <a:latin typeface="Cambria Math" panose="02040503050406030204" pitchFamily="18" charset="0"/>
                              </a:rPr>
                              <m:t>𝑘</m:t>
                            </m:r>
                          </m:den>
                        </m:f>
                      </m:sup>
                    </m:sSup>
                    <m:r>
                      <a:rPr lang="en-AU" sz="2400" i="1">
                        <a:latin typeface="Cambria Math" panose="02040503050406030204" pitchFamily="18" charset="0"/>
                      </a:rPr>
                      <m:t>−</m:t>
                    </m:r>
                    <m:r>
                      <a:rPr lang="en-AU" sz="2400" i="1">
                        <a:latin typeface="Cambria Math" panose="02040503050406030204" pitchFamily="18" charset="0"/>
                      </a:rPr>
                      <m:t>1</m:t>
                    </m:r>
                  </m:oMath>
                </a14:m>
                <a:endParaRPr lang="en-US" sz="2400" dirty="0"/>
              </a:p>
              <a:p>
                <a:pPr marL="342900" indent="-342900">
                  <a:buFont typeface="Wingdings" panose="05000000000000000000" pitchFamily="2" charset="2"/>
                  <a:buChar char="§"/>
                </a:pPr>
                <a:r>
                  <a:rPr lang="en-US" sz="2400" i="1" dirty="0" smtClean="0"/>
                  <a:t>k</a:t>
                </a:r>
                <a:r>
                  <a:rPr lang="en-US" sz="2400" dirty="0" smtClean="0"/>
                  <a:t> </a:t>
                </a:r>
                <a:r>
                  <a:rPr lang="en-US" sz="2400" dirty="0"/>
                  <a:t>is the number of compounding periods in a </a:t>
                </a:r>
                <a:r>
                  <a:rPr lang="en-US" sz="2400" dirty="0" smtClean="0"/>
                  <a:t>year.</a:t>
                </a:r>
                <a:endParaRPr lang="en-US" sz="2400" dirty="0" smtClean="0"/>
              </a:p>
              <a:p>
                <a:pPr marL="716280" indent="-354330">
                  <a:buFont typeface="Arial" panose="020B0604020202020204" pitchFamily="34" charset="0"/>
                  <a:buChar char="•"/>
                </a:pPr>
                <a:r>
                  <a:rPr lang="pt-BR" sz="2400" dirty="0" smtClean="0"/>
                  <a:t>E.g</a:t>
                </a:r>
                <a:r>
                  <a:rPr lang="pt-BR" sz="2400" dirty="0"/>
                  <a:t>. What is the monthly discount rate to have an EAR of 5</a:t>
                </a:r>
                <a:r>
                  <a:rPr lang="pt-BR" sz="2400" dirty="0" smtClean="0"/>
                  <a:t>%?</a:t>
                </a:r>
                <a:endParaRPr lang="pt-BR" sz="2400" dirty="0" smtClean="0"/>
              </a:p>
              <a:p>
                <a:pPr marL="1078230" lvl="3" indent="-361950"/>
                <a:r>
                  <a:rPr lang="pt-BR" sz="1600" dirty="0"/>
                  <a:t>(1.05)</a:t>
                </a:r>
                <a:r>
                  <a:rPr lang="pt-BR" sz="1600" baseline="30000" dirty="0"/>
                  <a:t>1/12</a:t>
                </a:r>
                <a:r>
                  <a:rPr lang="pt-BR" sz="1600" dirty="0"/>
                  <a:t> </a:t>
                </a:r>
                <a:r>
                  <a:rPr lang="en-US" sz="1600" dirty="0"/>
                  <a:t>–</a:t>
                </a:r>
                <a:r>
                  <a:rPr lang="pt-BR" sz="1600" dirty="0"/>
                  <a:t> 1= 1.00407 </a:t>
                </a:r>
                <a:r>
                  <a:rPr lang="en-US" sz="1600" dirty="0"/>
                  <a:t>–</a:t>
                </a:r>
                <a:r>
                  <a:rPr lang="pt-BR" sz="1600" dirty="0"/>
                  <a:t> 1 = .00407 = 0.407%</a:t>
                </a:r>
                <a:endParaRPr lang="pt-BR" sz="1600" dirty="0"/>
              </a:p>
              <a:p>
                <a:pPr marL="1078230" lvl="3" indent="-361950"/>
                <a:r>
                  <a:rPr lang="pt-BR" sz="1600" dirty="0"/>
                  <a:t>It means that if you earn 0.407% every month, you would earn 5% for the entire year (EAR).</a:t>
                </a:r>
                <a:endParaRPr lang="pt-BR" sz="1600" dirty="0"/>
              </a:p>
              <a:p>
                <a:pPr marL="1078230" lvl="3" indent="-361950"/>
                <a:r>
                  <a:rPr lang="en-AU" sz="1600" dirty="0"/>
                  <a:t>Recall: </a:t>
                </a:r>
                <a14:m>
                  <m:oMath xmlns:m="http://schemas.openxmlformats.org/officeDocument/2006/math">
                    <m:r>
                      <a:rPr lang="en-AU" sz="1600" i="1">
                        <a:latin typeface="Cambria Math" panose="02040503050406030204" pitchFamily="18" charset="0"/>
                      </a:rPr>
                      <m:t>1</m:t>
                    </m:r>
                    <m:r>
                      <a:rPr lang="en-AU" sz="1600" i="1">
                        <a:latin typeface="Cambria Math" panose="02040503050406030204" pitchFamily="18" charset="0"/>
                      </a:rPr>
                      <m:t>+</m:t>
                    </m:r>
                    <m:r>
                      <a:rPr lang="en-AU" sz="1600" i="1">
                        <a:latin typeface="Cambria Math" panose="02040503050406030204" pitchFamily="18" charset="0"/>
                      </a:rPr>
                      <m:t>𝐸𝐴𝑅</m:t>
                    </m:r>
                    <m:r>
                      <a:rPr lang="en-AU" sz="1600" i="1">
                        <a:latin typeface="Cambria Math" panose="02040503050406030204" pitchFamily="18" charset="0"/>
                      </a:rPr>
                      <m:t>=</m:t>
                    </m:r>
                    <m:sSup>
                      <m:sSupPr>
                        <m:ctrlPr>
                          <a:rPr lang="en-AU" sz="1600" i="1">
                            <a:latin typeface="Cambria Math" panose="02040503050406030204" pitchFamily="18" charset="0"/>
                          </a:rPr>
                        </m:ctrlPr>
                      </m:sSupPr>
                      <m:e>
                        <m:d>
                          <m:dPr>
                            <m:ctrlPr>
                              <a:rPr lang="en-AU" sz="1600" i="1">
                                <a:latin typeface="Cambria Math" panose="02040503050406030204" pitchFamily="18" charset="0"/>
                              </a:rPr>
                            </m:ctrlPr>
                          </m:dPr>
                          <m:e>
                            <m:r>
                              <a:rPr lang="en-AU" sz="1600" i="1">
                                <a:latin typeface="Cambria Math" panose="02040503050406030204" pitchFamily="18" charset="0"/>
                              </a:rPr>
                              <m:t>1</m:t>
                            </m:r>
                            <m:r>
                              <a:rPr lang="en-AU" sz="1600" i="1">
                                <a:latin typeface="Cambria Math" panose="02040503050406030204" pitchFamily="18" charset="0"/>
                              </a:rPr>
                              <m:t>+</m:t>
                            </m:r>
                            <m:sSub>
                              <m:sSubPr>
                                <m:ctrlPr>
                                  <a:rPr lang="en-AU" sz="1600" i="1">
                                    <a:latin typeface="Cambria Math" panose="02040503050406030204" pitchFamily="18" charset="0"/>
                                  </a:rPr>
                                </m:ctrlPr>
                              </m:sSubPr>
                              <m:e>
                                <m:r>
                                  <a:rPr lang="en-AU" sz="1600" i="1">
                                    <a:latin typeface="Cambria Math" panose="02040503050406030204" pitchFamily="18" charset="0"/>
                                  </a:rPr>
                                  <m:t>𝑟</m:t>
                                </m:r>
                              </m:e>
                              <m:sub>
                                <m:r>
                                  <a:rPr lang="en-AU" sz="1600" i="1">
                                    <a:latin typeface="Cambria Math" panose="02040503050406030204" pitchFamily="18" charset="0"/>
                                  </a:rPr>
                                  <m:t>𝑝𝑒𝑟</m:t>
                                </m:r>
                              </m:sub>
                            </m:sSub>
                          </m:e>
                        </m:d>
                      </m:e>
                      <m:sup>
                        <m:r>
                          <a:rPr lang="en-AU" sz="1600" i="1">
                            <a:latin typeface="Cambria Math" panose="02040503050406030204" pitchFamily="18" charset="0"/>
                          </a:rPr>
                          <m:t>𝑘</m:t>
                        </m:r>
                      </m:sup>
                    </m:sSup>
                  </m:oMath>
                </a14:m>
                <a:r>
                  <a:rPr lang="pt-BR" sz="1600" dirty="0"/>
                  <a:t> ↔ </a:t>
                </a:r>
                <a14:m>
                  <m:oMath xmlns:m="http://schemas.openxmlformats.org/officeDocument/2006/math">
                    <m:sSub>
                      <m:sSubPr>
                        <m:ctrlPr>
                          <a:rPr lang="en-AU" sz="1600" i="1">
                            <a:latin typeface="Cambria Math" panose="02040503050406030204" pitchFamily="18" charset="0"/>
                          </a:rPr>
                        </m:ctrlPr>
                      </m:sSubPr>
                      <m:e>
                        <m:r>
                          <a:rPr lang="en-AU" sz="1600" i="1">
                            <a:latin typeface="Cambria Math" panose="02040503050406030204" pitchFamily="18" charset="0"/>
                          </a:rPr>
                          <m:t>𝑟</m:t>
                        </m:r>
                      </m:e>
                      <m:sub>
                        <m:r>
                          <a:rPr lang="en-AU" sz="1600" i="1">
                            <a:latin typeface="Cambria Math" panose="02040503050406030204" pitchFamily="18" charset="0"/>
                          </a:rPr>
                          <m:t>𝑝𝑒𝑟</m:t>
                        </m:r>
                      </m:sub>
                    </m:sSub>
                    <m:r>
                      <a:rPr lang="en-AU" sz="1600" i="1">
                        <a:latin typeface="Cambria Math" panose="02040503050406030204" pitchFamily="18" charset="0"/>
                      </a:rPr>
                      <m:t>=</m:t>
                    </m:r>
                    <m:sSup>
                      <m:sSupPr>
                        <m:ctrlPr>
                          <a:rPr lang="en-AU" sz="1600" i="1">
                            <a:latin typeface="Cambria Math" panose="02040503050406030204" pitchFamily="18" charset="0"/>
                          </a:rPr>
                        </m:ctrlPr>
                      </m:sSupPr>
                      <m:e>
                        <m:d>
                          <m:dPr>
                            <m:ctrlPr>
                              <a:rPr lang="en-AU" sz="1600" i="1">
                                <a:latin typeface="Cambria Math" panose="02040503050406030204" pitchFamily="18" charset="0"/>
                              </a:rPr>
                            </m:ctrlPr>
                          </m:dPr>
                          <m:e>
                            <m:r>
                              <a:rPr lang="en-AU" sz="1600" i="1">
                                <a:latin typeface="Cambria Math" panose="02040503050406030204" pitchFamily="18" charset="0"/>
                              </a:rPr>
                              <m:t>1</m:t>
                            </m:r>
                            <m:r>
                              <a:rPr lang="en-AU" sz="1600" i="1">
                                <a:latin typeface="Cambria Math" panose="02040503050406030204" pitchFamily="18" charset="0"/>
                              </a:rPr>
                              <m:t>+</m:t>
                            </m:r>
                            <m:r>
                              <a:rPr lang="en-AU" sz="1600" i="1">
                                <a:latin typeface="Cambria Math" panose="02040503050406030204" pitchFamily="18" charset="0"/>
                              </a:rPr>
                              <m:t>𝐸𝐴𝑅</m:t>
                            </m:r>
                          </m:e>
                        </m:d>
                      </m:e>
                      <m:sup>
                        <m:f>
                          <m:fPr>
                            <m:ctrlPr>
                              <a:rPr lang="en-AU" sz="1600" i="1">
                                <a:latin typeface="Cambria Math" panose="02040503050406030204" pitchFamily="18" charset="0"/>
                              </a:rPr>
                            </m:ctrlPr>
                          </m:fPr>
                          <m:num>
                            <m:r>
                              <a:rPr lang="en-AU" sz="1600" i="1">
                                <a:latin typeface="Cambria Math" panose="02040503050406030204" pitchFamily="18" charset="0"/>
                              </a:rPr>
                              <m:t>1</m:t>
                            </m:r>
                          </m:num>
                          <m:den>
                            <m:r>
                              <a:rPr lang="en-AU" sz="1600" i="1">
                                <a:latin typeface="Cambria Math" panose="02040503050406030204" pitchFamily="18" charset="0"/>
                              </a:rPr>
                              <m:t>𝑘</m:t>
                            </m:r>
                          </m:den>
                        </m:f>
                      </m:sup>
                    </m:sSup>
                    <m:r>
                      <a:rPr lang="en-AU" sz="1600" i="1">
                        <a:latin typeface="Cambria Math" panose="02040503050406030204" pitchFamily="18" charset="0"/>
                      </a:rPr>
                      <m:t>−</m:t>
                    </m:r>
                    <m:r>
                      <a:rPr lang="en-AU" sz="1600" i="1">
                        <a:latin typeface="Cambria Math" panose="02040503050406030204" pitchFamily="18" charset="0"/>
                      </a:rPr>
                      <m:t>1</m:t>
                    </m:r>
                  </m:oMath>
                </a14:m>
                <a:endParaRPr lang="pt-BR" sz="1600" dirty="0"/>
              </a:p>
              <a:p>
                <a:pPr marL="716280" indent="-354330">
                  <a:buFont typeface="Arial" panose="020B0604020202020204" pitchFamily="34" charset="0"/>
                  <a:buChar char="•"/>
                </a:pPr>
                <a:endParaRPr lang="pt-BR" sz="2400" dirty="0"/>
              </a:p>
              <a:p>
                <a:pPr lvl="3"/>
                <a:endParaRPr lang="pt-BR" sz="2400" dirty="0"/>
              </a:p>
            </p:txBody>
          </p:sp>
        </mc:Choice>
        <mc:Fallback>
          <p:sp>
            <p:nvSpPr>
              <p:cNvPr id="1030" name="Rectangle 3"/>
              <p:cNvSpPr>
                <a:spLocks noRot="1" noChangeAspect="1" noMove="1" noResize="1" noEditPoints="1" noAdjustHandles="1" noChangeArrowheads="1" noChangeShapeType="1" noTextEdit="1"/>
              </p:cNvSpPr>
              <p:nvPr>
                <p:ph idx="1"/>
              </p:nvPr>
            </p:nvSpPr>
            <p:spPr>
              <a:xfrm>
                <a:off x="767408" y="1916832"/>
                <a:ext cx="10729192" cy="4032448"/>
              </a:xfrm>
              <a:blipFill rotWithShape="1">
                <a:blip r:embed="rId1"/>
                <a:stretch>
                  <a:fillRect l="-3" t="-10" r="5" b="-6804"/>
                </a:stretch>
              </a:blipFill>
            </p:spPr>
            <p:txBody>
              <a:bodyPr/>
              <a:lstStyle/>
              <a:p>
                <a:r>
                  <a:rPr lang="zh-CN" altLang="en-US">
                    <a:noFill/>
                  </a:rPr>
                  <a:t> </a:t>
                </a:r>
              </a:p>
            </p:txBody>
          </p:sp>
        </mc:Fallback>
      </mc:AlternateContent>
      <p:sp>
        <p:nvSpPr>
          <p:cNvPr id="10" name="Slide Number Placeholder 9"/>
          <p:cNvSpPr>
            <a:spLocks noGrp="1"/>
          </p:cNvSpPr>
          <p:nvPr>
            <p:ph type="sldNum" sz="quarter" idx="4294967295"/>
          </p:nvPr>
        </p:nvSpPr>
        <p:spPr>
          <a:xfrm>
            <a:off x="10560496" y="6528816"/>
            <a:ext cx="1422400" cy="329184"/>
          </a:xfrm>
        </p:spPr>
        <p:txBody>
          <a:bodyPr/>
          <a:lstStyle/>
          <a:p>
            <a:fld id="{927472EA-109E-4C54-948C-F6DFF44EED60}" type="slidenum">
              <a:rPr lang="en-AU" smtClean="0"/>
            </a:fld>
            <a:endParaRPr lang="en-AU"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30">
                                            <p:txEl>
                                              <p:pRg st="0" end="0"/>
                                            </p:txEl>
                                          </p:spTgt>
                                        </p:tgtEl>
                                        <p:attrNameLst>
                                          <p:attrName>style.visibility</p:attrName>
                                        </p:attrNameLst>
                                      </p:cBhvr>
                                      <p:to>
                                        <p:strVal val="visible"/>
                                      </p:to>
                                    </p:set>
                                    <p:animEffect transition="in" filter="dissolve">
                                      <p:cBhvr>
                                        <p:cTn id="7" dur="1000"/>
                                        <p:tgtEl>
                                          <p:spTgt spid="10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30">
                                            <p:txEl>
                                              <p:pRg st="1" end="1"/>
                                            </p:txEl>
                                          </p:spTgt>
                                        </p:tgtEl>
                                        <p:attrNameLst>
                                          <p:attrName>style.visibility</p:attrName>
                                        </p:attrNameLst>
                                      </p:cBhvr>
                                      <p:to>
                                        <p:strVal val="visible"/>
                                      </p:to>
                                    </p:set>
                                    <p:animEffect transition="in" filter="dissolve">
                                      <p:cBhvr>
                                        <p:cTn id="12" dur="1000"/>
                                        <p:tgtEl>
                                          <p:spTgt spid="10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30">
                                            <p:txEl>
                                              <p:pRg st="2" end="2"/>
                                            </p:txEl>
                                          </p:spTgt>
                                        </p:tgtEl>
                                        <p:attrNameLst>
                                          <p:attrName>style.visibility</p:attrName>
                                        </p:attrNameLst>
                                      </p:cBhvr>
                                      <p:to>
                                        <p:strVal val="visible"/>
                                      </p:to>
                                    </p:set>
                                    <p:animEffect transition="in" filter="dissolve">
                                      <p:cBhvr>
                                        <p:cTn id="17" dur="1000"/>
                                        <p:tgtEl>
                                          <p:spTgt spid="10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30">
                                            <p:txEl>
                                              <p:pRg st="3" end="3"/>
                                            </p:txEl>
                                          </p:spTgt>
                                        </p:tgtEl>
                                        <p:attrNameLst>
                                          <p:attrName>style.visibility</p:attrName>
                                        </p:attrNameLst>
                                      </p:cBhvr>
                                      <p:to>
                                        <p:strVal val="visible"/>
                                      </p:to>
                                    </p:set>
                                    <p:animEffect transition="in" filter="dissolve">
                                      <p:cBhvr>
                                        <p:cTn id="22" dur="1000"/>
                                        <p:tgtEl>
                                          <p:spTgt spid="1030">
                                            <p:txEl>
                                              <p:pRg st="3" end="3"/>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030">
                                            <p:txEl>
                                              <p:pRg st="4" end="4"/>
                                            </p:txEl>
                                          </p:spTgt>
                                        </p:tgtEl>
                                        <p:attrNameLst>
                                          <p:attrName>style.visibility</p:attrName>
                                        </p:attrNameLst>
                                      </p:cBhvr>
                                      <p:to>
                                        <p:strVal val="visible"/>
                                      </p:to>
                                    </p:set>
                                    <p:animEffect transition="in" filter="dissolve">
                                      <p:cBhvr>
                                        <p:cTn id="25" dur="1000"/>
                                        <p:tgtEl>
                                          <p:spTgt spid="1030">
                                            <p:txEl>
                                              <p:pRg st="4" end="4"/>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030">
                                            <p:txEl>
                                              <p:pRg st="5" end="5"/>
                                            </p:txEl>
                                          </p:spTgt>
                                        </p:tgtEl>
                                        <p:attrNameLst>
                                          <p:attrName>style.visibility</p:attrName>
                                        </p:attrNameLst>
                                      </p:cBhvr>
                                      <p:to>
                                        <p:strVal val="visible"/>
                                      </p:to>
                                    </p:set>
                                    <p:animEffect transition="in" filter="dissolve">
                                      <p:cBhvr>
                                        <p:cTn id="28" dur="1000"/>
                                        <p:tgtEl>
                                          <p:spTgt spid="1030">
                                            <p:txEl>
                                              <p:pRg st="5" end="5"/>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030">
                                            <p:txEl>
                                              <p:pRg st="6" end="6"/>
                                            </p:txEl>
                                          </p:spTgt>
                                        </p:tgtEl>
                                        <p:attrNameLst>
                                          <p:attrName>style.visibility</p:attrName>
                                        </p:attrNameLst>
                                      </p:cBhvr>
                                      <p:to>
                                        <p:strVal val="visible"/>
                                      </p:to>
                                    </p:set>
                                    <p:animEffect transition="in" filter="dissolve">
                                      <p:cBhvr>
                                        <p:cTn id="31" dur="1000"/>
                                        <p:tgtEl>
                                          <p:spTgt spid="103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2" name="Rectangle 7"/>
          <p:cNvSpPr>
            <a:spLocks noChangeArrowheads="1"/>
          </p:cNvSpPr>
          <p:nvPr/>
        </p:nvSpPr>
        <p:spPr bwMode="auto">
          <a:xfrm>
            <a:off x="1524000" y="1524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ltLang="en-US" sz="3800">
              <a:solidFill>
                <a:srgbClr val="FFFFFF"/>
              </a:solidFill>
            </a:endParaRPr>
          </a:p>
        </p:txBody>
      </p:sp>
      <p:sp>
        <p:nvSpPr>
          <p:cNvPr id="3" name="Content Placeholder 2"/>
          <p:cNvSpPr>
            <a:spLocks noGrp="1"/>
          </p:cNvSpPr>
          <p:nvPr>
            <p:ph idx="1"/>
          </p:nvPr>
        </p:nvSpPr>
        <p:spPr>
          <a:xfrm>
            <a:off x="695326" y="2060848"/>
            <a:ext cx="10801350" cy="4104456"/>
          </a:xfrm>
        </p:spPr>
        <p:txBody>
          <a:bodyPr>
            <a:noAutofit/>
          </a:bodyPr>
          <a:lstStyle/>
          <a:p>
            <a:pPr marL="342900" indent="-342900">
              <a:buFont typeface="Wingdings" panose="05000000000000000000" pitchFamily="2" charset="2"/>
              <a:buChar char="§"/>
            </a:pPr>
            <a:r>
              <a:rPr lang="en-AU" sz="2400" dirty="0"/>
              <a:t>When you are faced with a time value of money question, you need to look at </a:t>
            </a:r>
            <a:r>
              <a:rPr lang="en-AU" sz="2400" dirty="0" smtClean="0"/>
              <a:t>three </a:t>
            </a:r>
            <a:r>
              <a:rPr lang="en-AU" sz="2400" dirty="0"/>
              <a:t>things:</a:t>
            </a:r>
            <a:endParaRPr lang="en-AU" sz="2400" dirty="0"/>
          </a:p>
          <a:p>
            <a:pPr marL="716280" lvl="1" indent="-354330"/>
            <a:r>
              <a:rPr lang="en-AU" sz="2400" dirty="0" smtClean="0"/>
              <a:t>Cash </a:t>
            </a:r>
            <a:r>
              <a:rPr lang="en-AU" sz="2400" dirty="0"/>
              <a:t>flows</a:t>
            </a:r>
            <a:endParaRPr lang="en-AU" sz="2400" dirty="0"/>
          </a:p>
          <a:p>
            <a:pPr marL="716280" lvl="1" indent="-354330"/>
            <a:r>
              <a:rPr lang="en-AU" sz="2400" dirty="0"/>
              <a:t>Discount rate</a:t>
            </a:r>
            <a:endParaRPr lang="en-AU" sz="2400" dirty="0"/>
          </a:p>
          <a:p>
            <a:pPr marL="716280" lvl="1" indent="-354330"/>
            <a:r>
              <a:rPr lang="en-AU" sz="2400" dirty="0"/>
              <a:t>Time </a:t>
            </a:r>
            <a:endParaRPr lang="en-AU" sz="2400" dirty="0"/>
          </a:p>
          <a:p>
            <a:pPr marL="342900" indent="-342900">
              <a:buFont typeface="Wingdings" panose="05000000000000000000" pitchFamily="2" charset="2"/>
              <a:buChar char="§"/>
            </a:pPr>
            <a:r>
              <a:rPr lang="en-AU" sz="2400" dirty="0"/>
              <a:t>You need to </a:t>
            </a:r>
            <a:r>
              <a:rPr lang="en-AU" sz="2400" b="1" dirty="0"/>
              <a:t>match</a:t>
            </a:r>
            <a:r>
              <a:rPr lang="en-AU" sz="2400" dirty="0"/>
              <a:t> the timing of the cash </a:t>
            </a:r>
            <a:r>
              <a:rPr lang="en-AU" sz="2400" dirty="0" smtClean="0"/>
              <a:t>flows and the </a:t>
            </a:r>
            <a:r>
              <a:rPr lang="en-AU" sz="2400" dirty="0"/>
              <a:t>compounding frequency of the discount rate </a:t>
            </a:r>
            <a:endParaRPr lang="en-AU" sz="2400" dirty="0" smtClean="0"/>
          </a:p>
          <a:p>
            <a:pPr marL="342900" indent="-342900">
              <a:buFont typeface="Wingdings" panose="05000000000000000000" pitchFamily="2" charset="2"/>
              <a:buChar char="§"/>
            </a:pPr>
            <a:r>
              <a:rPr lang="en-AU" sz="2400" dirty="0" smtClean="0"/>
              <a:t>The </a:t>
            </a:r>
            <a:r>
              <a:rPr lang="en-AU" sz="2400" dirty="0"/>
              <a:t>frequency of cash flows determines the time periods that need to be used</a:t>
            </a:r>
            <a:endParaRPr lang="en-AU" sz="2400" dirty="0"/>
          </a:p>
          <a:p>
            <a:pPr marL="355600" indent="-355600">
              <a:defRPr/>
            </a:pPr>
            <a:endParaRPr lang="en-AU" sz="2400" dirty="0">
              <a:cs typeface="Arial" panose="020B0604020202020204" pitchFamily="34" charset="0"/>
            </a:endParaRPr>
          </a:p>
        </p:txBody>
      </p:sp>
      <p:sp>
        <p:nvSpPr>
          <p:cNvPr id="6" name="Title 5"/>
          <p:cNvSpPr>
            <a:spLocks noGrp="1"/>
          </p:cNvSpPr>
          <p:nvPr>
            <p:ph type="title"/>
          </p:nvPr>
        </p:nvSpPr>
        <p:spPr/>
        <p:txBody>
          <a:bodyPr>
            <a:normAutofit fontScale="90000"/>
          </a:bodyPr>
          <a:lstStyle/>
          <a:p>
            <a:r>
              <a:rPr lang="en-US" altLang="en-US" sz="4400" dirty="0"/>
              <a:t>The effective annual interest rate</a:t>
            </a:r>
            <a:endParaRPr lang="en-AU" dirty="0"/>
          </a:p>
        </p:txBody>
      </p:sp>
      <p:sp>
        <p:nvSpPr>
          <p:cNvPr id="12" name="Slide Number Placeholder 11"/>
          <p:cNvSpPr>
            <a:spLocks noGrp="1"/>
          </p:cNvSpPr>
          <p:nvPr>
            <p:ph type="sldNum" sz="quarter" idx="4294967295"/>
          </p:nvPr>
        </p:nvSpPr>
        <p:spPr>
          <a:xfrm>
            <a:off x="10560496" y="6528816"/>
            <a:ext cx="1422400" cy="329184"/>
          </a:xfrm>
        </p:spPr>
        <p:txBody>
          <a:bodyPr/>
          <a:lstStyle/>
          <a:p>
            <a:fld id="{927472EA-109E-4C54-948C-F6DFF44EED60}" type="slidenum">
              <a:rPr lang="en-AU" smtClean="0"/>
            </a:fld>
            <a:endParaRPr lang="en-A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2" name="Rectangle 7"/>
          <p:cNvSpPr>
            <a:spLocks noChangeArrowheads="1"/>
          </p:cNvSpPr>
          <p:nvPr/>
        </p:nvSpPr>
        <p:spPr bwMode="auto">
          <a:xfrm>
            <a:off x="1524000" y="1524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ltLang="en-US" sz="3800">
              <a:solidFill>
                <a:srgbClr val="FFFFFF"/>
              </a:solidFill>
            </a:endParaRPr>
          </a:p>
        </p:txBody>
      </p:sp>
      <p:sp>
        <p:nvSpPr>
          <p:cNvPr id="3" name="Content Placeholder 2"/>
          <p:cNvSpPr>
            <a:spLocks noGrp="1"/>
          </p:cNvSpPr>
          <p:nvPr>
            <p:ph idx="1"/>
          </p:nvPr>
        </p:nvSpPr>
        <p:spPr>
          <a:xfrm>
            <a:off x="695326" y="1830474"/>
            <a:ext cx="10801350" cy="3902782"/>
          </a:xfrm>
        </p:spPr>
        <p:txBody>
          <a:bodyPr>
            <a:noAutofit/>
          </a:bodyPr>
          <a:lstStyle/>
          <a:p>
            <a:pPr marL="342900" indent="-342900">
              <a:buFont typeface="Wingdings" panose="05000000000000000000" pitchFamily="2" charset="2"/>
              <a:buChar char="§"/>
            </a:pPr>
            <a:r>
              <a:rPr lang="en-AU" sz="2400" dirty="0"/>
              <a:t>Example: You have just bought a new car and taken out a loan . You will make annual payments for a car for three years. You have been quoted a rate of 6% p.a. compounding monthly</a:t>
            </a:r>
            <a:endParaRPr lang="en-AU" sz="2400" dirty="0"/>
          </a:p>
          <a:p>
            <a:pPr marL="716280" indent="-354330">
              <a:buFont typeface="Arial" panose="020B0604020202020204" pitchFamily="34" charset="0"/>
              <a:buChar char="•"/>
            </a:pPr>
            <a:r>
              <a:rPr lang="en-AU" sz="2400" dirty="0"/>
              <a:t>Does the timing of the cash flows and the rate match?</a:t>
            </a:r>
            <a:endParaRPr lang="en-AU" sz="2400" dirty="0"/>
          </a:p>
          <a:p>
            <a:pPr marL="716280" indent="-354330">
              <a:buFont typeface="Arial" panose="020B0604020202020204" pitchFamily="34" charset="0"/>
              <a:buChar char="•"/>
            </a:pPr>
            <a:r>
              <a:rPr lang="en-AU" sz="2400" i="1" u="sng" dirty="0"/>
              <a:t>NO </a:t>
            </a:r>
            <a:r>
              <a:rPr lang="en-AU" sz="2400" i="1" dirty="0"/>
              <a:t>– the cash flows are </a:t>
            </a:r>
            <a:r>
              <a:rPr lang="en-AU" sz="2400" b="1" i="1" dirty="0"/>
              <a:t>annual</a:t>
            </a:r>
            <a:r>
              <a:rPr lang="en-AU" sz="2400" i="1" dirty="0"/>
              <a:t>, but the loan compounds </a:t>
            </a:r>
            <a:r>
              <a:rPr lang="en-AU" sz="2400" b="1" i="1" dirty="0"/>
              <a:t>monthly </a:t>
            </a:r>
            <a:endParaRPr lang="en-AU" sz="2400" b="1" i="1" dirty="0"/>
          </a:p>
          <a:p>
            <a:pPr marL="355600" indent="-355600">
              <a:buFont typeface="Wingdings" panose="05000000000000000000" pitchFamily="2" charset="2"/>
              <a:buChar char="§"/>
              <a:defRPr/>
            </a:pPr>
            <a:r>
              <a:rPr lang="en-AU" sz="2400" dirty="0">
                <a:cs typeface="Arial" panose="020B0604020202020204" pitchFamily="34" charset="0"/>
              </a:rPr>
              <a:t>So to do this calculation, you first need to convert the monthly APR into an EAR</a:t>
            </a:r>
            <a:endParaRPr lang="en-AU" sz="2400" dirty="0">
              <a:cs typeface="Arial" panose="020B0604020202020204" pitchFamily="34" charset="0"/>
            </a:endParaRPr>
          </a:p>
        </p:txBody>
      </p:sp>
      <p:sp>
        <p:nvSpPr>
          <p:cNvPr id="6" name="Title 5"/>
          <p:cNvSpPr>
            <a:spLocks noGrp="1"/>
          </p:cNvSpPr>
          <p:nvPr>
            <p:ph type="title"/>
          </p:nvPr>
        </p:nvSpPr>
        <p:spPr>
          <a:xfrm>
            <a:off x="695326" y="1052736"/>
            <a:ext cx="10801350" cy="648072"/>
          </a:xfrm>
        </p:spPr>
        <p:txBody>
          <a:bodyPr/>
          <a:lstStyle/>
          <a:p>
            <a:r>
              <a:rPr lang="en-US" altLang="en-US" sz="3600" dirty="0"/>
              <a:t>The effective annual interest rate</a:t>
            </a:r>
            <a:endParaRPr lang="en-AU" sz="3600" dirty="0"/>
          </a:p>
        </p:txBody>
      </p:sp>
      <p:sp>
        <p:nvSpPr>
          <p:cNvPr id="12" name="Slide Number Placeholder 11"/>
          <p:cNvSpPr>
            <a:spLocks noGrp="1"/>
          </p:cNvSpPr>
          <p:nvPr>
            <p:ph type="sldNum" sz="quarter" idx="4294967295"/>
          </p:nvPr>
        </p:nvSpPr>
        <p:spPr>
          <a:xfrm>
            <a:off x="10416480" y="6528816"/>
            <a:ext cx="1422400" cy="329184"/>
          </a:xfrm>
        </p:spPr>
        <p:txBody>
          <a:bodyPr/>
          <a:lstStyle/>
          <a:p>
            <a:fld id="{927472EA-109E-4C54-948C-F6DFF44EED60}" type="slidenum">
              <a:rPr lang="en-AU" smtClean="0"/>
            </a:fld>
            <a:endParaRPr lang="en-A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2" name="Rectangle 7"/>
          <p:cNvSpPr>
            <a:spLocks noChangeArrowheads="1"/>
          </p:cNvSpPr>
          <p:nvPr/>
        </p:nvSpPr>
        <p:spPr bwMode="auto">
          <a:xfrm>
            <a:off x="1524000" y="1524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ltLang="en-US" sz="3800">
              <a:solidFill>
                <a:srgbClr val="FFFFFF"/>
              </a:solidFill>
            </a:endParaRPr>
          </a:p>
        </p:txBody>
      </p:sp>
      <p:sp>
        <p:nvSpPr>
          <p:cNvPr id="3" name="Content Placeholder 2"/>
          <p:cNvSpPr>
            <a:spLocks noGrp="1"/>
          </p:cNvSpPr>
          <p:nvPr>
            <p:ph idx="1"/>
          </p:nvPr>
        </p:nvSpPr>
        <p:spPr>
          <a:xfrm>
            <a:off x="695400" y="2060849"/>
            <a:ext cx="10801276" cy="4320479"/>
          </a:xfrm>
        </p:spPr>
        <p:txBody>
          <a:bodyPr>
            <a:noAutofit/>
          </a:bodyPr>
          <a:lstStyle/>
          <a:p>
            <a:pPr marL="361950" indent="-361950">
              <a:buFont typeface="Wingdings" panose="05000000000000000000" pitchFamily="2" charset="2"/>
              <a:buChar char="§"/>
            </a:pPr>
            <a:r>
              <a:rPr lang="en-AU" sz="2100" dirty="0" smtClean="0"/>
              <a:t>We can use this concept to convert any rate from one compounding frequency to another</a:t>
            </a:r>
            <a:endParaRPr lang="en-AU" sz="2100" dirty="0" smtClean="0"/>
          </a:p>
          <a:p>
            <a:pPr marL="361950" indent="-361950">
              <a:buFont typeface="Wingdings" panose="05000000000000000000" pitchFamily="2" charset="2"/>
              <a:buChar char="§"/>
            </a:pPr>
            <a:r>
              <a:rPr lang="en-AU" sz="2100" b="1" dirty="0" smtClean="0"/>
              <a:t>Example</a:t>
            </a:r>
            <a:r>
              <a:rPr lang="en-AU" sz="2100" dirty="0" smtClean="0"/>
              <a:t>:  </a:t>
            </a:r>
            <a:r>
              <a:rPr lang="en-AU" sz="2100" dirty="0"/>
              <a:t>You </a:t>
            </a:r>
            <a:r>
              <a:rPr lang="en-AU" sz="2100" dirty="0" smtClean="0"/>
              <a:t>want to buy a </a:t>
            </a:r>
            <a:r>
              <a:rPr lang="en-AU" sz="2100" dirty="0"/>
              <a:t>new </a:t>
            </a:r>
            <a:r>
              <a:rPr lang="en-AU" sz="2100" dirty="0" smtClean="0"/>
              <a:t>TV and are considering two options. The first is you will pay $1,500 today. The second option is to make a payment plan where you will make monthly payments of $100 for two years, starting at the end of this month. </a:t>
            </a:r>
            <a:r>
              <a:rPr lang="en-AU" sz="2100" dirty="0"/>
              <a:t>You have been quoted a rate of 6% p.a. compounding </a:t>
            </a:r>
            <a:r>
              <a:rPr lang="en-AU" sz="2100" dirty="0" smtClean="0"/>
              <a:t>quarterly. </a:t>
            </a:r>
            <a:endParaRPr lang="en-AU" sz="2100" dirty="0" smtClean="0"/>
          </a:p>
          <a:p>
            <a:pPr marL="361950" indent="-361950">
              <a:buFont typeface="Wingdings" panose="05000000000000000000" pitchFamily="2" charset="2"/>
              <a:buChar char="§"/>
            </a:pPr>
            <a:r>
              <a:rPr lang="en-AU" sz="2100" dirty="0" smtClean="0"/>
              <a:t>Let us consider the payment plan first</a:t>
            </a:r>
            <a:endParaRPr lang="en-AU" sz="2100" dirty="0" smtClean="0"/>
          </a:p>
          <a:p>
            <a:pPr marL="716280" indent="-354330">
              <a:buFont typeface="Arial" panose="020B0604020202020204" pitchFamily="34" charset="0"/>
              <a:buChar char="•"/>
            </a:pPr>
            <a:r>
              <a:rPr lang="en-AU" sz="2100" dirty="0" smtClean="0"/>
              <a:t>How frequently are payments made?</a:t>
            </a:r>
            <a:endParaRPr lang="en-AU" sz="2100" dirty="0" smtClean="0"/>
          </a:p>
          <a:p>
            <a:pPr marL="716280" indent="-354330">
              <a:buFont typeface="Arial" panose="020B0604020202020204" pitchFamily="34" charset="0"/>
              <a:buChar char="•"/>
            </a:pPr>
            <a:r>
              <a:rPr lang="en-AU" sz="2100" dirty="0" smtClean="0"/>
              <a:t>How frequently does the rate compound?</a:t>
            </a:r>
            <a:endParaRPr lang="en-AU" sz="2100" dirty="0" smtClean="0"/>
          </a:p>
          <a:p>
            <a:pPr marL="716280" indent="-354330">
              <a:buFont typeface="Arial" panose="020B0604020202020204" pitchFamily="34" charset="0"/>
              <a:buChar char="•"/>
            </a:pPr>
            <a:r>
              <a:rPr lang="en-AU" sz="2100" dirty="0" smtClean="0"/>
              <a:t>Do these two match? What do we need to do?</a:t>
            </a:r>
            <a:endParaRPr lang="en-AU" sz="2100" dirty="0" smtClean="0"/>
          </a:p>
          <a:p>
            <a:endParaRPr lang="en-AU" sz="2100" dirty="0"/>
          </a:p>
          <a:p>
            <a:endParaRPr lang="en-AU" sz="2100" dirty="0">
              <a:cs typeface="Arial" panose="020B0604020202020204" pitchFamily="34" charset="0"/>
            </a:endParaRPr>
          </a:p>
        </p:txBody>
      </p:sp>
      <p:sp>
        <p:nvSpPr>
          <p:cNvPr id="6" name="Title 5"/>
          <p:cNvSpPr>
            <a:spLocks noGrp="1"/>
          </p:cNvSpPr>
          <p:nvPr>
            <p:ph type="title"/>
          </p:nvPr>
        </p:nvSpPr>
        <p:spPr>
          <a:xfrm>
            <a:off x="695400" y="1052736"/>
            <a:ext cx="10801276" cy="648072"/>
          </a:xfrm>
        </p:spPr>
        <p:txBody>
          <a:bodyPr>
            <a:normAutofit fontScale="90000"/>
          </a:bodyPr>
          <a:lstStyle/>
          <a:p>
            <a:r>
              <a:rPr lang="en-US" altLang="en-US" sz="4400" dirty="0"/>
              <a:t>The effective annual interest rate</a:t>
            </a:r>
            <a:endParaRPr lang="en-AU" dirty="0"/>
          </a:p>
        </p:txBody>
      </p:sp>
      <p:sp>
        <p:nvSpPr>
          <p:cNvPr id="12" name="Slide Number Placeholder 11"/>
          <p:cNvSpPr>
            <a:spLocks noGrp="1"/>
          </p:cNvSpPr>
          <p:nvPr>
            <p:ph type="sldNum" sz="quarter" idx="4294967295"/>
          </p:nvPr>
        </p:nvSpPr>
        <p:spPr>
          <a:xfrm>
            <a:off x="10560496" y="6511563"/>
            <a:ext cx="1422400" cy="329184"/>
          </a:xfrm>
        </p:spPr>
        <p:txBody>
          <a:bodyPr/>
          <a:lstStyle/>
          <a:p>
            <a:fld id="{927472EA-109E-4C54-948C-F6DFF44EED60}" type="slidenum">
              <a:rPr lang="en-AU" smtClean="0"/>
            </a:fld>
            <a:endParaRPr lang="en-A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p:txBody>
          <a:bodyPr/>
          <a:lstStyle/>
          <a:p>
            <a:r>
              <a:rPr lang="en-AU" noProof="0" dirty="0"/>
              <a:t>Analysing Costs and Benefits</a:t>
            </a:r>
            <a:endParaRPr lang="en-AU" noProof="0" dirty="0"/>
          </a:p>
        </p:txBody>
      </p:sp>
      <p:sp>
        <p:nvSpPr>
          <p:cNvPr id="21509" name="Rectangle 5"/>
          <p:cNvSpPr>
            <a:spLocks noGrp="1" noChangeArrowheads="1"/>
          </p:cNvSpPr>
          <p:nvPr>
            <p:ph idx="1"/>
          </p:nvPr>
        </p:nvSpPr>
        <p:spPr/>
        <p:txBody>
          <a:bodyPr/>
          <a:lstStyle/>
          <a:p>
            <a:r>
              <a:rPr lang="en-AU" noProof="0" dirty="0"/>
              <a:t>Suppose a jewellery manufacturer has the opportunity to trade 35 ounces of platinum and receive 30 ounces of gold today. </a:t>
            </a:r>
            <a:endParaRPr lang="en-AU" noProof="0" dirty="0"/>
          </a:p>
          <a:p>
            <a:pPr lvl="2"/>
            <a:r>
              <a:rPr lang="en-AU" noProof="0" dirty="0"/>
              <a:t>To compare the costs and benefits, we first need to convert them to a common unit.</a:t>
            </a:r>
            <a:endParaRPr lang="en-AU" noProof="0" dirty="0"/>
          </a:p>
        </p:txBody>
      </p:sp>
      <p:sp>
        <p:nvSpPr>
          <p:cNvPr id="6" name="Footer Placeholder 5"/>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2" name="Rectangle 7"/>
          <p:cNvSpPr>
            <a:spLocks noChangeArrowheads="1"/>
          </p:cNvSpPr>
          <p:nvPr/>
        </p:nvSpPr>
        <p:spPr bwMode="auto">
          <a:xfrm>
            <a:off x="1524000" y="1524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ltLang="en-US" sz="3800">
              <a:solidFill>
                <a:srgbClr val="FFFFFF"/>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95326" y="1988841"/>
                <a:ext cx="10801350" cy="4392488"/>
              </a:xfrm>
            </p:spPr>
            <p:txBody>
              <a:bodyPr>
                <a:normAutofit fontScale="92500" lnSpcReduction="10000"/>
              </a:bodyPr>
              <a:lstStyle/>
              <a:p>
                <a:pPr marL="361950" indent="-361950">
                  <a:buFont typeface="Wingdings" panose="05000000000000000000" pitchFamily="2" charset="2"/>
                  <a:buChar char="§"/>
                </a:pPr>
                <a:r>
                  <a:rPr lang="en-AU" sz="2400" dirty="0" smtClean="0"/>
                  <a:t>What is the quarterly rate?</a:t>
                </a:r>
                <a:endParaRPr lang="en-AU" sz="2400" dirty="0"/>
              </a:p>
              <a:p>
                <a:r>
                  <a:rPr lang="en-AU" sz="2400" dirty="0" smtClean="0"/>
                  <a:t>			Quarterly </a:t>
                </a:r>
                <a:r>
                  <a:rPr lang="en-AU" sz="2400" dirty="0"/>
                  <a:t>rate =0.06/4 = 0.015</a:t>
                </a:r>
                <a:endParaRPr lang="en-AU" sz="2400" dirty="0"/>
              </a:p>
              <a:p>
                <a:pPr marL="361950" indent="-361950">
                  <a:buFont typeface="Wingdings" panose="05000000000000000000" pitchFamily="2" charset="2"/>
                  <a:buChar char="§"/>
                </a:pPr>
                <a:r>
                  <a:rPr lang="en-AU" sz="2400" dirty="0" smtClean="0"/>
                  <a:t>Monthly rate?</a:t>
                </a:r>
                <a:endParaRPr lang="en-AU" sz="2400" dirty="0" smtClean="0"/>
              </a:p>
              <a:p>
                <a:r>
                  <a:rPr lang="en-AU" sz="2400" dirty="0" smtClean="0"/>
                  <a:t>			(</a:t>
                </a:r>
                <a14:m>
                  <m:oMath xmlns:m="http://schemas.openxmlformats.org/officeDocument/2006/math">
                    <m:r>
                      <a:rPr lang="en-AU" sz="2400" i="1">
                        <a:latin typeface="Cambria Math" panose="02040503050406030204" pitchFamily="18" charset="0"/>
                      </a:rPr>
                      <m:t>1</m:t>
                    </m:r>
                    <m:r>
                      <a:rPr lang="en-AU" sz="2400" i="1">
                        <a:latin typeface="Cambria Math" panose="02040503050406030204" pitchFamily="18" charset="0"/>
                      </a:rPr>
                      <m:t>+</m:t>
                    </m:r>
                    <m:sSup>
                      <m:sSupPr>
                        <m:ctrlPr>
                          <a:rPr lang="en-AU" sz="2400" i="1">
                            <a:latin typeface="Cambria Math" panose="02040503050406030204" pitchFamily="18" charset="0"/>
                          </a:rPr>
                        </m:ctrlPr>
                      </m:sSupPr>
                      <m:e>
                        <m:r>
                          <a:rPr lang="en-AU" sz="2400" i="1">
                            <a:latin typeface="Cambria Math" panose="02040503050406030204" pitchFamily="18" charset="0"/>
                          </a:rPr>
                          <m:t>0</m:t>
                        </m:r>
                        <m:r>
                          <a:rPr lang="en-AU" sz="2400" i="1">
                            <a:latin typeface="Cambria Math" panose="02040503050406030204" pitchFamily="18" charset="0"/>
                          </a:rPr>
                          <m:t>.</m:t>
                        </m:r>
                        <m:r>
                          <a:rPr lang="en-AU" sz="2400" i="1">
                            <a:latin typeface="Cambria Math" panose="02040503050406030204" pitchFamily="18" charset="0"/>
                          </a:rPr>
                          <m:t>015</m:t>
                        </m:r>
                        <m:r>
                          <a:rPr lang="en-AU" sz="2400" i="1">
                            <a:latin typeface="Cambria Math" panose="02040503050406030204" pitchFamily="18" charset="0"/>
                          </a:rPr>
                          <m:t>)</m:t>
                        </m:r>
                      </m:e>
                      <m:sup>
                        <m:f>
                          <m:fPr>
                            <m:ctrlPr>
                              <a:rPr lang="en-AU" sz="2400" i="1">
                                <a:latin typeface="Cambria Math" panose="02040503050406030204" pitchFamily="18" charset="0"/>
                              </a:rPr>
                            </m:ctrlPr>
                          </m:fPr>
                          <m:num>
                            <m:r>
                              <a:rPr lang="en-AU" sz="2400" i="1">
                                <a:latin typeface="Cambria Math" panose="02040503050406030204" pitchFamily="18" charset="0"/>
                              </a:rPr>
                              <m:t>1</m:t>
                            </m:r>
                          </m:num>
                          <m:den>
                            <m:r>
                              <a:rPr lang="en-AU" sz="2400" i="1">
                                <a:latin typeface="Cambria Math" panose="02040503050406030204" pitchFamily="18" charset="0"/>
                              </a:rPr>
                              <m:t>3</m:t>
                            </m:r>
                          </m:den>
                        </m:f>
                      </m:sup>
                    </m:sSup>
                  </m:oMath>
                </a14:m>
                <a:r>
                  <a:rPr lang="en-AU" sz="2400" dirty="0"/>
                  <a:t>-1 = 0.0049752</a:t>
                </a:r>
                <a:endParaRPr lang="en-AU" sz="2400" dirty="0"/>
              </a:p>
              <a:p>
                <a:pPr marL="361950" indent="-361950">
                  <a:buFont typeface="Wingdings" panose="05000000000000000000" pitchFamily="2" charset="2"/>
                  <a:buChar char="§"/>
                </a:pPr>
                <a:r>
                  <a:rPr lang="en-AU" sz="2400" dirty="0" smtClean="0"/>
                  <a:t>Which option should you choose?</a:t>
                </a:r>
                <a:endParaRPr lang="en-AU" sz="2400" dirty="0" smtClean="0"/>
              </a:p>
              <a:p>
                <a:pPr marL="2792095" lvl="6" indent="0">
                  <a:buNone/>
                </a:pPr>
                <a:r>
                  <a:rPr lang="en-AU" sz="2600" dirty="0"/>
                  <a:t>Payment plan:   </a:t>
                </a:r>
                <a:endParaRPr lang="en-AU" sz="2600" dirty="0"/>
              </a:p>
              <a:p>
                <a:pPr marL="2792095" lvl="6" indent="0">
                  <a:buNone/>
                </a:pPr>
                <a:r>
                  <a:rPr lang="en-AU" sz="2600" dirty="0"/>
                  <a:t>PV = </a:t>
                </a:r>
                <a14:m>
                  <m:oMath xmlns:m="http://schemas.openxmlformats.org/officeDocument/2006/math">
                    <m:r>
                      <a:rPr lang="en-AU" sz="2600" i="1">
                        <a:latin typeface="Cambria Math" panose="02040503050406030204" pitchFamily="18" charset="0"/>
                      </a:rPr>
                      <m:t>100</m:t>
                    </m:r>
                    <m:d>
                      <m:dPr>
                        <m:begChr m:val="["/>
                        <m:endChr m:val="]"/>
                        <m:ctrlPr>
                          <a:rPr lang="en-AU" sz="2600" i="1">
                            <a:latin typeface="Cambria Math" panose="02040503050406030204" pitchFamily="18" charset="0"/>
                          </a:rPr>
                        </m:ctrlPr>
                      </m:dPr>
                      <m:e>
                        <m:f>
                          <m:fPr>
                            <m:ctrlPr>
                              <a:rPr lang="en-AU" sz="2600" i="1">
                                <a:latin typeface="Cambria Math" panose="02040503050406030204" pitchFamily="18" charset="0"/>
                              </a:rPr>
                            </m:ctrlPr>
                          </m:fPr>
                          <m:num>
                            <m:r>
                              <a:rPr lang="en-AU" sz="2600" i="1">
                                <a:latin typeface="Cambria Math" panose="02040503050406030204" pitchFamily="18" charset="0"/>
                              </a:rPr>
                              <m:t>1</m:t>
                            </m:r>
                            <m:r>
                              <a:rPr lang="en-AU" sz="2600" i="1">
                                <a:latin typeface="Cambria Math" panose="02040503050406030204" pitchFamily="18" charset="0"/>
                              </a:rPr>
                              <m:t>−</m:t>
                            </m:r>
                            <m:f>
                              <m:fPr>
                                <m:ctrlPr>
                                  <a:rPr lang="en-AU" sz="2600" i="1">
                                    <a:latin typeface="Cambria Math" panose="02040503050406030204" pitchFamily="18" charset="0"/>
                                  </a:rPr>
                                </m:ctrlPr>
                              </m:fPr>
                              <m:num>
                                <m:r>
                                  <a:rPr lang="en-AU" sz="2600" i="1">
                                    <a:latin typeface="Cambria Math" panose="02040503050406030204" pitchFamily="18" charset="0"/>
                                  </a:rPr>
                                  <m:t>1</m:t>
                                </m:r>
                              </m:num>
                              <m:den>
                                <m:sSup>
                                  <m:sSupPr>
                                    <m:ctrlPr>
                                      <a:rPr lang="en-AU" sz="2600" i="1">
                                        <a:latin typeface="Cambria Math" panose="02040503050406030204" pitchFamily="18" charset="0"/>
                                      </a:rPr>
                                    </m:ctrlPr>
                                  </m:sSupPr>
                                  <m:e>
                                    <m:r>
                                      <a:rPr lang="en-AU" sz="2600" i="1">
                                        <a:latin typeface="Cambria Math" panose="02040503050406030204" pitchFamily="18" charset="0"/>
                                      </a:rPr>
                                      <m:t>(</m:t>
                                    </m:r>
                                    <m:r>
                                      <a:rPr lang="en-AU" sz="2600" i="1">
                                        <a:latin typeface="Cambria Math" panose="02040503050406030204" pitchFamily="18" charset="0"/>
                                      </a:rPr>
                                      <m:t>1</m:t>
                                    </m:r>
                                    <m:r>
                                      <a:rPr lang="en-AU" sz="2600" i="1">
                                        <a:latin typeface="Cambria Math" panose="02040503050406030204" pitchFamily="18" charset="0"/>
                                      </a:rPr>
                                      <m:t>+</m:t>
                                    </m:r>
                                    <m:r>
                                      <a:rPr lang="en-AU" sz="2600" i="1">
                                        <a:latin typeface="Cambria Math" panose="02040503050406030204" pitchFamily="18" charset="0"/>
                                      </a:rPr>
                                      <m:t>0</m:t>
                                    </m:r>
                                    <m:r>
                                      <a:rPr lang="en-AU" sz="2600" i="1">
                                        <a:latin typeface="Cambria Math" panose="02040503050406030204" pitchFamily="18" charset="0"/>
                                      </a:rPr>
                                      <m:t>.</m:t>
                                    </m:r>
                                    <m:r>
                                      <a:rPr lang="en-AU" sz="2600" i="1">
                                        <a:latin typeface="Cambria Math" panose="02040503050406030204" pitchFamily="18" charset="0"/>
                                      </a:rPr>
                                      <m:t>0049752</m:t>
                                    </m:r>
                                    <m:r>
                                      <a:rPr lang="en-AU" sz="2600" i="1">
                                        <a:latin typeface="Cambria Math" panose="02040503050406030204" pitchFamily="18" charset="0"/>
                                      </a:rPr>
                                      <m:t>)</m:t>
                                    </m:r>
                                  </m:e>
                                  <m:sup>
                                    <m:r>
                                      <a:rPr lang="en-AU" sz="2600" i="1">
                                        <a:latin typeface="Cambria Math" panose="02040503050406030204" pitchFamily="18" charset="0"/>
                                      </a:rPr>
                                      <m:t>24</m:t>
                                    </m:r>
                                  </m:sup>
                                </m:sSup>
                              </m:den>
                            </m:f>
                          </m:num>
                          <m:den>
                            <m:r>
                              <a:rPr lang="en-AU" sz="2600" i="1">
                                <a:latin typeface="Cambria Math" panose="02040503050406030204" pitchFamily="18" charset="0"/>
                              </a:rPr>
                              <m:t>0</m:t>
                            </m:r>
                            <m:r>
                              <a:rPr lang="en-AU" sz="2600" i="1">
                                <a:latin typeface="Cambria Math" panose="02040503050406030204" pitchFamily="18" charset="0"/>
                              </a:rPr>
                              <m:t>.</m:t>
                            </m:r>
                            <m:r>
                              <a:rPr lang="en-AU" sz="2600" i="1">
                                <a:latin typeface="Cambria Math" panose="02040503050406030204" pitchFamily="18" charset="0"/>
                              </a:rPr>
                              <m:t>0049752</m:t>
                            </m:r>
                          </m:den>
                        </m:f>
                      </m:e>
                    </m:d>
                  </m:oMath>
                </a14:m>
                <a:r>
                  <a:rPr lang="en-AU" sz="2600" dirty="0"/>
                  <a:t>=$2256.97</a:t>
                </a:r>
                <a:endParaRPr lang="en-AU" sz="2600" dirty="0"/>
              </a:p>
              <a:p>
                <a:pPr marL="2792095" lvl="6" indent="0">
                  <a:buNone/>
                </a:pPr>
                <a:endParaRPr lang="en-AU" sz="2600" dirty="0"/>
              </a:p>
              <a:p>
                <a:pPr marL="2792095" lvl="6" indent="0">
                  <a:buNone/>
                </a:pPr>
                <a:r>
                  <a:rPr lang="en-AU" sz="2600" b="1" dirty="0"/>
                  <a:t>You should pay the $1500 today</a:t>
                </a:r>
                <a:endParaRPr lang="en-AU" sz="2600" b="1" dirty="0"/>
              </a:p>
              <a:p>
                <a:pPr marL="361950" indent="-361950">
                  <a:buFont typeface="Wingdings" panose="05000000000000000000" pitchFamily="2" charset="2"/>
                  <a:buChar char="§"/>
                </a:pPr>
                <a:endParaRPr lang="en-AU" sz="2400" dirty="0" smtClean="0"/>
              </a:p>
            </p:txBody>
          </p:sp>
        </mc:Choice>
        <mc:Fallback>
          <p:sp>
            <p:nvSpPr>
              <p:cNvPr id="3" name="Content Placeholder 2"/>
              <p:cNvSpPr>
                <a:spLocks noRot="1" noChangeAspect="1" noMove="1" noResize="1" noEditPoints="1" noAdjustHandles="1" noChangeArrowheads="1" noChangeShapeType="1" noTextEdit="1"/>
              </p:cNvSpPr>
              <p:nvPr>
                <p:ph idx="1"/>
              </p:nvPr>
            </p:nvSpPr>
            <p:spPr>
              <a:xfrm>
                <a:off x="695326" y="1988841"/>
                <a:ext cx="10801350" cy="4392488"/>
              </a:xfrm>
              <a:blipFill rotWithShape="1">
                <a:blip r:embed="rId1"/>
                <a:stretch>
                  <a:fillRect b="-6125"/>
                </a:stretch>
              </a:blipFill>
            </p:spPr>
            <p:txBody>
              <a:bodyPr/>
              <a:lstStyle/>
              <a:p>
                <a:r>
                  <a:rPr lang="zh-CN" altLang="en-US">
                    <a:noFill/>
                  </a:rPr>
                  <a:t> </a:t>
                </a:r>
              </a:p>
            </p:txBody>
          </p:sp>
        </mc:Fallback>
      </mc:AlternateContent>
      <p:sp>
        <p:nvSpPr>
          <p:cNvPr id="6" name="Title 5"/>
          <p:cNvSpPr>
            <a:spLocks noGrp="1"/>
          </p:cNvSpPr>
          <p:nvPr>
            <p:ph type="title"/>
          </p:nvPr>
        </p:nvSpPr>
        <p:spPr>
          <a:xfrm>
            <a:off x="695326" y="1052736"/>
            <a:ext cx="10801350" cy="648072"/>
          </a:xfrm>
        </p:spPr>
        <p:txBody>
          <a:bodyPr>
            <a:normAutofit fontScale="90000"/>
          </a:bodyPr>
          <a:lstStyle/>
          <a:p>
            <a:r>
              <a:rPr lang="en-US" altLang="en-US" sz="4400" dirty="0"/>
              <a:t>The effective annual interest rate</a:t>
            </a:r>
            <a:endParaRPr lang="en-AU" dirty="0"/>
          </a:p>
        </p:txBody>
      </p:sp>
      <p:sp>
        <p:nvSpPr>
          <p:cNvPr id="12" name="Slide Number Placeholder 11"/>
          <p:cNvSpPr>
            <a:spLocks noGrp="1"/>
          </p:cNvSpPr>
          <p:nvPr>
            <p:ph type="sldNum" sz="quarter" idx="4294967295"/>
          </p:nvPr>
        </p:nvSpPr>
        <p:spPr>
          <a:xfrm>
            <a:off x="10488488" y="6504770"/>
            <a:ext cx="1422400" cy="329184"/>
          </a:xfrm>
        </p:spPr>
        <p:txBody>
          <a:bodyPr/>
          <a:lstStyle/>
          <a:p>
            <a:fld id="{927472EA-109E-4C54-948C-F6DFF44EED60}" type="slidenum">
              <a:rPr lang="en-AU" smtClean="0"/>
            </a:fld>
            <a:endParaRPr lang="en-A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sz="4400" dirty="0"/>
              <a:t>Perpetuities, Annuities, </a:t>
            </a:r>
            <a:endParaRPr lang="en-US" sz="4300" dirty="0"/>
          </a:p>
        </p:txBody>
      </p:sp>
      <p:sp>
        <p:nvSpPr>
          <p:cNvPr id="4" name="Text Placeholder 3"/>
          <p:cNvSpPr>
            <a:spLocks noGrp="1"/>
          </p:cNvSpPr>
          <p:nvPr>
            <p:ph type="body" sz="quarter" idx="10"/>
          </p:nvPr>
        </p:nvSpPr>
        <p:spPr/>
        <p:txBody>
          <a:bodyPr/>
          <a:lstStyle/>
          <a:p>
            <a:r>
              <a:rPr lang="en-US" sz="2800" dirty="0"/>
              <a:t>and Special Cases</a:t>
            </a:r>
            <a:endParaRPr lang="en-US" dirty="0"/>
          </a:p>
        </p:txBody>
      </p:sp>
      <p:sp>
        <p:nvSpPr>
          <p:cNvPr id="2" name="Footer Placeholder 1"/>
          <p:cNvSpPr>
            <a:spLocks noGrp="1"/>
          </p:cNvSpPr>
          <p:nvPr>
            <p:ph type="ftr" sz="quarter" idx="12"/>
          </p:nvPr>
        </p:nvSpPr>
        <p:spPr/>
        <p:txBody>
          <a:bodyPr/>
          <a:lstStyle/>
          <a:p>
            <a:pPr>
              <a:defRPr/>
            </a:pPr>
            <a:r>
              <a:rPr lang="en-US"/>
              <a:t>FINM7805</a:t>
            </a:r>
            <a:endParaRPr lang="en-US"/>
          </a:p>
        </p:txBody>
      </p:sp>
      <p:sp>
        <p:nvSpPr>
          <p:cNvPr id="3" name="Slide Number Placeholder 2"/>
          <p:cNvSpPr>
            <a:spLocks noGrp="1"/>
          </p:cNvSpPr>
          <p:nvPr>
            <p:ph type="sldNum" sz="quarter" idx="13"/>
          </p:nvPr>
        </p:nvSpPr>
        <p:spPr/>
        <p:txBody>
          <a:bodyPr/>
          <a:lstStyle/>
          <a:p>
            <a:pPr>
              <a:defRPr/>
            </a:pPr>
            <a:fld id="{CA3BF058-1AFB-4F57-B698-0C1F6BCED82F}"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24" name="Rectangle 6"/>
          <p:cNvSpPr>
            <a:spLocks noGrp="1" noChangeArrowheads="1"/>
          </p:cNvSpPr>
          <p:nvPr>
            <p:ph type="title"/>
          </p:nvPr>
        </p:nvSpPr>
        <p:spPr/>
        <p:txBody>
          <a:bodyPr/>
          <a:lstStyle/>
          <a:p>
            <a:r>
              <a:rPr lang="en-US" dirty="0"/>
              <a:t>Perpetuities</a:t>
            </a:r>
            <a:endParaRPr lang="en-US" dirty="0"/>
          </a:p>
        </p:txBody>
      </p:sp>
      <p:sp>
        <p:nvSpPr>
          <p:cNvPr id="81925" name="Rectangle 7"/>
          <p:cNvSpPr>
            <a:spLocks noGrp="1" noChangeArrowheads="1"/>
          </p:cNvSpPr>
          <p:nvPr>
            <p:ph idx="1"/>
          </p:nvPr>
        </p:nvSpPr>
        <p:spPr/>
        <p:txBody>
          <a:bodyPr/>
          <a:lstStyle/>
          <a:p>
            <a:r>
              <a:rPr lang="en-US" dirty="0"/>
              <a:t>When a constant cash flow will occur at regular intervals forever it is called a perpetuity.</a:t>
            </a:r>
            <a:endParaRPr lang="en-US" dirty="0"/>
          </a:p>
          <a:p>
            <a:r>
              <a:rPr lang="en-US" dirty="0"/>
              <a:t>Say you deposit $100 in an account paying 5% and withdraw the interest every year:</a:t>
            </a:r>
            <a:endParaRPr lang="en-US" dirty="0"/>
          </a:p>
          <a:p>
            <a:endParaRPr lang="en-US" dirty="0"/>
          </a:p>
          <a:p>
            <a:endParaRPr lang="en-US" dirty="0"/>
          </a:p>
          <a:p>
            <a:endParaRPr lang="en-US" dirty="0"/>
          </a:p>
          <a:p>
            <a:r>
              <a:rPr lang="en-US" dirty="0"/>
              <a:t>The infinite stream of $5 must be worth the $100 you deposit today</a:t>
            </a:r>
            <a:endParaRPr lang="en-US" dirty="0"/>
          </a:p>
          <a:p>
            <a:endParaRPr lang="en-US" dirty="0"/>
          </a:p>
        </p:txBody>
      </p:sp>
      <p:grpSp>
        <p:nvGrpSpPr>
          <p:cNvPr id="18" name="Group 17"/>
          <p:cNvGrpSpPr/>
          <p:nvPr/>
        </p:nvGrpSpPr>
        <p:grpSpPr>
          <a:xfrm>
            <a:off x="2416794" y="3645025"/>
            <a:ext cx="6892593" cy="1051401"/>
            <a:chOff x="892793" y="3789040"/>
            <a:chExt cx="6892593" cy="1051401"/>
          </a:xfrm>
        </p:grpSpPr>
        <p:cxnSp>
          <p:nvCxnSpPr>
            <p:cNvPr id="7" name="Straight Connector 6"/>
            <p:cNvCxnSpPr/>
            <p:nvPr/>
          </p:nvCxnSpPr>
          <p:spPr>
            <a:xfrm>
              <a:off x="1301719" y="4295281"/>
              <a:ext cx="3778664"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8" name="Straight Connector 7"/>
            <p:cNvCxnSpPr/>
            <p:nvPr/>
          </p:nvCxnSpPr>
          <p:spPr>
            <a:xfrm>
              <a:off x="1301719" y="4119453"/>
              <a:ext cx="0" cy="351656"/>
            </a:xfrm>
            <a:prstGeom prst="line">
              <a:avLst/>
            </a:prstGeom>
          </p:spPr>
          <p:style>
            <a:lnRef idx="2">
              <a:schemeClr val="accent5"/>
            </a:lnRef>
            <a:fillRef idx="0">
              <a:schemeClr val="accent5"/>
            </a:fillRef>
            <a:effectRef idx="1">
              <a:schemeClr val="accent5"/>
            </a:effectRef>
            <a:fontRef idx="minor">
              <a:schemeClr val="tx1"/>
            </a:fontRef>
          </p:style>
        </p:cxnSp>
        <p:cxnSp>
          <p:nvCxnSpPr>
            <p:cNvPr id="9" name="Straight Connector 8"/>
            <p:cNvCxnSpPr/>
            <p:nvPr/>
          </p:nvCxnSpPr>
          <p:spPr>
            <a:xfrm>
              <a:off x="2554658" y="4119453"/>
              <a:ext cx="0" cy="351656"/>
            </a:xfrm>
            <a:prstGeom prst="line">
              <a:avLst/>
            </a:prstGeom>
          </p:spPr>
          <p:style>
            <a:lnRef idx="2">
              <a:schemeClr val="accent5"/>
            </a:lnRef>
            <a:fillRef idx="0">
              <a:schemeClr val="accent5"/>
            </a:fillRef>
            <a:effectRef idx="1">
              <a:schemeClr val="accent5"/>
            </a:effectRef>
            <a:fontRef idx="minor">
              <a:schemeClr val="tx1"/>
            </a:fontRef>
          </p:style>
        </p:cxnSp>
        <p:cxnSp>
          <p:nvCxnSpPr>
            <p:cNvPr id="10" name="Straight Connector 9"/>
            <p:cNvCxnSpPr/>
            <p:nvPr/>
          </p:nvCxnSpPr>
          <p:spPr>
            <a:xfrm>
              <a:off x="3807597" y="4119453"/>
              <a:ext cx="0" cy="351656"/>
            </a:xfrm>
            <a:prstGeom prst="line">
              <a:avLst/>
            </a:prstGeom>
          </p:spPr>
          <p:style>
            <a:lnRef idx="2">
              <a:schemeClr val="accent5"/>
            </a:lnRef>
            <a:fillRef idx="0">
              <a:schemeClr val="accent5"/>
            </a:fillRef>
            <a:effectRef idx="1">
              <a:schemeClr val="accent5"/>
            </a:effectRef>
            <a:fontRef idx="minor">
              <a:schemeClr val="tx1"/>
            </a:fontRef>
          </p:style>
        </p:cxnSp>
        <p:cxnSp>
          <p:nvCxnSpPr>
            <p:cNvPr id="11" name="Straight Connector 10"/>
            <p:cNvCxnSpPr/>
            <p:nvPr/>
          </p:nvCxnSpPr>
          <p:spPr>
            <a:xfrm>
              <a:off x="7566415" y="4119453"/>
              <a:ext cx="0" cy="351656"/>
            </a:xfrm>
            <a:prstGeom prst="line">
              <a:avLst/>
            </a:prstGeom>
          </p:spPr>
          <p:style>
            <a:lnRef idx="2">
              <a:schemeClr val="accent5"/>
            </a:lnRef>
            <a:fillRef idx="0">
              <a:schemeClr val="accent5"/>
            </a:fillRef>
            <a:effectRef idx="1">
              <a:schemeClr val="accent5"/>
            </a:effectRef>
            <a:fontRef idx="minor">
              <a:schemeClr val="tx1"/>
            </a:fontRef>
          </p:style>
        </p:cxnSp>
        <p:sp>
          <p:nvSpPr>
            <p:cNvPr id="12" name="TextBox 11"/>
            <p:cNvSpPr txBox="1"/>
            <p:nvPr/>
          </p:nvSpPr>
          <p:spPr>
            <a:xfrm>
              <a:off x="1141258" y="3789040"/>
              <a:ext cx="320922" cy="369332"/>
            </a:xfrm>
            <a:prstGeom prst="rect">
              <a:avLst/>
            </a:prstGeom>
            <a:noFill/>
          </p:spPr>
          <p:txBody>
            <a:bodyPr wrap="none" rtlCol="0">
              <a:spAutoFit/>
            </a:bodyPr>
            <a:lstStyle/>
            <a:p>
              <a:pPr algn="ctr"/>
              <a:r>
                <a:rPr lang="en-US" dirty="0">
                  <a:solidFill>
                    <a:schemeClr val="accent5">
                      <a:lumMod val="75000"/>
                    </a:schemeClr>
                  </a:solidFill>
                </a:rPr>
                <a:t>0</a:t>
              </a:r>
              <a:endParaRPr lang="en-AU" dirty="0">
                <a:solidFill>
                  <a:schemeClr val="accent5">
                    <a:lumMod val="75000"/>
                  </a:schemeClr>
                </a:solidFill>
              </a:endParaRPr>
            </a:p>
          </p:txBody>
        </p:sp>
        <p:sp>
          <p:nvSpPr>
            <p:cNvPr id="13" name="TextBox 12"/>
            <p:cNvSpPr txBox="1"/>
            <p:nvPr/>
          </p:nvSpPr>
          <p:spPr>
            <a:xfrm>
              <a:off x="3647660" y="3789040"/>
              <a:ext cx="320922" cy="369332"/>
            </a:xfrm>
            <a:prstGeom prst="rect">
              <a:avLst/>
            </a:prstGeom>
            <a:noFill/>
          </p:spPr>
          <p:txBody>
            <a:bodyPr wrap="none" rtlCol="0">
              <a:spAutoFit/>
            </a:bodyPr>
            <a:lstStyle/>
            <a:p>
              <a:pPr algn="ctr"/>
              <a:r>
                <a:rPr lang="en-US" dirty="0">
                  <a:solidFill>
                    <a:schemeClr val="accent5">
                      <a:lumMod val="75000"/>
                    </a:schemeClr>
                  </a:solidFill>
                </a:rPr>
                <a:t>2</a:t>
              </a:r>
              <a:endParaRPr lang="en-AU" dirty="0">
                <a:solidFill>
                  <a:schemeClr val="accent5">
                    <a:lumMod val="75000"/>
                  </a:schemeClr>
                </a:solidFill>
              </a:endParaRPr>
            </a:p>
          </p:txBody>
        </p:sp>
        <p:sp>
          <p:nvSpPr>
            <p:cNvPr id="14" name="TextBox 13"/>
            <p:cNvSpPr txBox="1"/>
            <p:nvPr/>
          </p:nvSpPr>
          <p:spPr>
            <a:xfrm>
              <a:off x="2398467" y="3789040"/>
              <a:ext cx="312907" cy="369332"/>
            </a:xfrm>
            <a:prstGeom prst="rect">
              <a:avLst/>
            </a:prstGeom>
            <a:noFill/>
          </p:spPr>
          <p:txBody>
            <a:bodyPr wrap="none" rtlCol="0">
              <a:spAutoFit/>
            </a:bodyPr>
            <a:lstStyle/>
            <a:p>
              <a:pPr algn="ctr"/>
              <a:r>
                <a:rPr lang="en-US" dirty="0">
                  <a:solidFill>
                    <a:schemeClr val="accent5">
                      <a:lumMod val="75000"/>
                    </a:schemeClr>
                  </a:solidFill>
                </a:rPr>
                <a:t>1</a:t>
              </a:r>
              <a:endParaRPr lang="en-AU" dirty="0">
                <a:solidFill>
                  <a:schemeClr val="accent5">
                    <a:lumMod val="75000"/>
                  </a:schemeClr>
                </a:solidFill>
              </a:endParaRPr>
            </a:p>
          </p:txBody>
        </p:sp>
        <p:sp>
          <p:nvSpPr>
            <p:cNvPr id="15" name="TextBox 14"/>
            <p:cNvSpPr txBox="1"/>
            <p:nvPr/>
          </p:nvSpPr>
          <p:spPr>
            <a:xfrm>
              <a:off x="7392838" y="3789040"/>
              <a:ext cx="349776" cy="369332"/>
            </a:xfrm>
            <a:prstGeom prst="rect">
              <a:avLst/>
            </a:prstGeom>
            <a:noFill/>
          </p:spPr>
          <p:txBody>
            <a:bodyPr wrap="none" rtlCol="0">
              <a:spAutoFit/>
            </a:bodyPr>
            <a:lstStyle/>
            <a:p>
              <a:pPr algn="ctr"/>
              <a:r>
                <a:rPr lang="en-US" dirty="0">
                  <a:solidFill>
                    <a:schemeClr val="accent5">
                      <a:lumMod val="75000"/>
                    </a:schemeClr>
                  </a:solidFill>
                </a:rPr>
                <a:t>∞</a:t>
              </a:r>
              <a:endParaRPr lang="en-AU" dirty="0">
                <a:solidFill>
                  <a:schemeClr val="accent5">
                    <a:lumMod val="75000"/>
                  </a:schemeClr>
                </a:solidFill>
              </a:endParaRPr>
            </a:p>
          </p:txBody>
        </p:sp>
        <p:cxnSp>
          <p:nvCxnSpPr>
            <p:cNvPr id="16" name="Straight Connector 15"/>
            <p:cNvCxnSpPr/>
            <p:nvPr/>
          </p:nvCxnSpPr>
          <p:spPr>
            <a:xfrm>
              <a:off x="6486295" y="4295281"/>
              <a:ext cx="108143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7" name="Straight Connector 16"/>
            <p:cNvCxnSpPr/>
            <p:nvPr/>
          </p:nvCxnSpPr>
          <p:spPr>
            <a:xfrm>
              <a:off x="5080383" y="4295281"/>
              <a:ext cx="1405912" cy="0"/>
            </a:xfrm>
            <a:prstGeom prst="line">
              <a:avLst/>
            </a:prstGeom>
            <a:ln>
              <a:prstDash val="dash"/>
            </a:ln>
          </p:spPr>
          <p:style>
            <a:lnRef idx="2">
              <a:schemeClr val="accent5"/>
            </a:lnRef>
            <a:fillRef idx="0">
              <a:schemeClr val="accent5"/>
            </a:fillRef>
            <a:effectRef idx="1">
              <a:schemeClr val="accent5"/>
            </a:effectRef>
            <a:fontRef idx="minor">
              <a:schemeClr val="tx1"/>
            </a:fontRef>
          </p:style>
        </p:cxnSp>
        <p:sp>
          <p:nvSpPr>
            <p:cNvPr id="22" name="TextBox 21"/>
            <p:cNvSpPr txBox="1"/>
            <p:nvPr/>
          </p:nvSpPr>
          <p:spPr>
            <a:xfrm>
              <a:off x="2335688" y="4471109"/>
              <a:ext cx="437941" cy="369332"/>
            </a:xfrm>
            <a:prstGeom prst="rect">
              <a:avLst/>
            </a:prstGeom>
            <a:noFill/>
          </p:spPr>
          <p:txBody>
            <a:bodyPr wrap="none" rtlCol="0">
              <a:spAutoFit/>
            </a:bodyPr>
            <a:lstStyle/>
            <a:p>
              <a:pPr algn="ctr"/>
              <a:r>
                <a:rPr lang="en-US" dirty="0">
                  <a:solidFill>
                    <a:schemeClr val="accent5">
                      <a:lumMod val="75000"/>
                    </a:schemeClr>
                  </a:solidFill>
                </a:rPr>
                <a:t>$5</a:t>
              </a:r>
              <a:endParaRPr lang="en-AU" dirty="0">
                <a:solidFill>
                  <a:schemeClr val="accent5">
                    <a:lumMod val="75000"/>
                  </a:schemeClr>
                </a:solidFill>
              </a:endParaRPr>
            </a:p>
          </p:txBody>
        </p:sp>
        <p:sp>
          <p:nvSpPr>
            <p:cNvPr id="23" name="TextBox 22"/>
            <p:cNvSpPr txBox="1"/>
            <p:nvPr/>
          </p:nvSpPr>
          <p:spPr>
            <a:xfrm>
              <a:off x="3589151" y="4471109"/>
              <a:ext cx="437941" cy="369332"/>
            </a:xfrm>
            <a:prstGeom prst="rect">
              <a:avLst/>
            </a:prstGeom>
            <a:noFill/>
          </p:spPr>
          <p:txBody>
            <a:bodyPr wrap="none" rtlCol="0">
              <a:spAutoFit/>
            </a:bodyPr>
            <a:lstStyle/>
            <a:p>
              <a:pPr algn="ctr"/>
              <a:r>
                <a:rPr lang="en-US" dirty="0">
                  <a:solidFill>
                    <a:schemeClr val="accent5">
                      <a:lumMod val="75000"/>
                    </a:schemeClr>
                  </a:solidFill>
                </a:rPr>
                <a:t>$5</a:t>
              </a:r>
              <a:endParaRPr lang="en-AU" dirty="0">
                <a:solidFill>
                  <a:schemeClr val="accent5">
                    <a:lumMod val="75000"/>
                  </a:schemeClr>
                </a:solidFill>
              </a:endParaRPr>
            </a:p>
          </p:txBody>
        </p:sp>
        <p:sp>
          <p:nvSpPr>
            <p:cNvPr id="24" name="TextBox 23"/>
            <p:cNvSpPr txBox="1"/>
            <p:nvPr/>
          </p:nvSpPr>
          <p:spPr>
            <a:xfrm>
              <a:off x="7347445" y="4471109"/>
              <a:ext cx="437941" cy="369332"/>
            </a:xfrm>
            <a:prstGeom prst="rect">
              <a:avLst/>
            </a:prstGeom>
            <a:noFill/>
          </p:spPr>
          <p:txBody>
            <a:bodyPr wrap="none" rtlCol="0">
              <a:spAutoFit/>
            </a:bodyPr>
            <a:lstStyle/>
            <a:p>
              <a:pPr algn="ctr"/>
              <a:r>
                <a:rPr lang="en-US" dirty="0">
                  <a:solidFill>
                    <a:schemeClr val="accent5">
                      <a:lumMod val="75000"/>
                    </a:schemeClr>
                  </a:solidFill>
                </a:rPr>
                <a:t>$5</a:t>
              </a:r>
              <a:endParaRPr lang="en-AU" dirty="0">
                <a:solidFill>
                  <a:schemeClr val="accent5">
                    <a:lumMod val="75000"/>
                  </a:schemeClr>
                </a:solidFill>
              </a:endParaRPr>
            </a:p>
          </p:txBody>
        </p:sp>
        <p:sp>
          <p:nvSpPr>
            <p:cNvPr id="25" name="TextBox 24"/>
            <p:cNvSpPr txBox="1"/>
            <p:nvPr/>
          </p:nvSpPr>
          <p:spPr>
            <a:xfrm>
              <a:off x="5575589" y="4471109"/>
              <a:ext cx="415499" cy="369332"/>
            </a:xfrm>
            <a:prstGeom prst="rect">
              <a:avLst/>
            </a:prstGeom>
            <a:noFill/>
          </p:spPr>
          <p:txBody>
            <a:bodyPr wrap="none" rtlCol="0">
              <a:spAutoFit/>
            </a:bodyPr>
            <a:lstStyle/>
            <a:p>
              <a:pPr algn="ctr"/>
              <a:r>
                <a:rPr lang="en-US" dirty="0">
                  <a:solidFill>
                    <a:schemeClr val="accent5">
                      <a:lumMod val="75000"/>
                    </a:schemeClr>
                  </a:solidFill>
                </a:rPr>
                <a:t>…</a:t>
              </a:r>
              <a:endParaRPr lang="en-AU" dirty="0">
                <a:solidFill>
                  <a:schemeClr val="accent5">
                    <a:lumMod val="75000"/>
                  </a:schemeClr>
                </a:solidFill>
              </a:endParaRPr>
            </a:p>
          </p:txBody>
        </p:sp>
        <p:sp>
          <p:nvSpPr>
            <p:cNvPr id="26" name="TextBox 25"/>
            <p:cNvSpPr txBox="1"/>
            <p:nvPr/>
          </p:nvSpPr>
          <p:spPr>
            <a:xfrm>
              <a:off x="892793" y="4471109"/>
              <a:ext cx="817852" cy="369332"/>
            </a:xfrm>
            <a:prstGeom prst="rect">
              <a:avLst/>
            </a:prstGeom>
            <a:noFill/>
          </p:spPr>
          <p:txBody>
            <a:bodyPr wrap="none" rtlCol="0">
              <a:spAutoFit/>
            </a:bodyPr>
            <a:lstStyle/>
            <a:p>
              <a:pPr algn="ctr"/>
              <a:r>
                <a:rPr lang="en-US" dirty="0">
                  <a:solidFill>
                    <a:schemeClr val="accent5">
                      <a:lumMod val="75000"/>
                    </a:schemeClr>
                  </a:solidFill>
                  <a:sym typeface="Symbol" panose="05050102010706020507"/>
                </a:rPr>
                <a:t></a:t>
              </a:r>
              <a:r>
                <a:rPr lang="en-US" dirty="0">
                  <a:solidFill>
                    <a:schemeClr val="accent5">
                      <a:lumMod val="75000"/>
                    </a:schemeClr>
                  </a:solidFill>
                </a:rPr>
                <a:t>$100</a:t>
              </a:r>
              <a:endParaRPr lang="en-AU" dirty="0">
                <a:solidFill>
                  <a:schemeClr val="accent5">
                    <a:lumMod val="75000"/>
                  </a:schemeClr>
                </a:solidFill>
              </a:endParaRPr>
            </a:p>
          </p:txBody>
        </p:sp>
      </p:grpSp>
      <p:graphicFrame>
        <p:nvGraphicFramePr>
          <p:cNvPr id="19" name="Object 18"/>
          <p:cNvGraphicFramePr>
            <a:graphicFrameLocks noChangeAspect="1"/>
          </p:cNvGraphicFramePr>
          <p:nvPr/>
        </p:nvGraphicFramePr>
        <p:xfrm>
          <a:off x="5468938" y="5432425"/>
          <a:ext cx="1358900" cy="279400"/>
        </p:xfrm>
        <a:graphic>
          <a:graphicData uri="http://schemas.openxmlformats.org/presentationml/2006/ole">
            <mc:AlternateContent xmlns:mc="http://schemas.openxmlformats.org/markup-compatibility/2006">
              <mc:Choice xmlns:v="urn:schemas-microsoft-com:vml" Requires="v">
                <p:oleObj spid="_x0000_s10259" name="Equation" r:id="rId1" imgW="32613600" imgH="6705600" progId="Equation.DSMT4">
                  <p:embed/>
                </p:oleObj>
              </mc:Choice>
              <mc:Fallback>
                <p:oleObj name="Equation" r:id="rId1" imgW="32613600" imgH="6705600" progId="Equation.DSMT4">
                  <p:embed/>
                  <p:pic>
                    <p:nvPicPr>
                      <p:cNvPr id="0" name="Object 18"/>
                      <p:cNvPicPr>
                        <a:picLocks noChangeAspect="1" noChangeArrowheads="1"/>
                      </p:cNvPicPr>
                      <p:nvPr/>
                    </p:nvPicPr>
                    <p:blipFill>
                      <a:blip r:embed="rId2"/>
                      <a:srcRect/>
                      <a:stretch>
                        <a:fillRect/>
                      </a:stretch>
                    </p:blipFill>
                    <p:spPr bwMode="auto">
                      <a:xfrm>
                        <a:off x="5468938" y="5432425"/>
                        <a:ext cx="1358900" cy="279400"/>
                      </a:xfrm>
                      <a:prstGeom prst="rect">
                        <a:avLst/>
                      </a:prstGeom>
                      <a:solidFill>
                        <a:schemeClr val="bg2"/>
                      </a:solidFill>
                      <a:ln>
                        <a:noFill/>
                      </a:ln>
                    </p:spPr>
                  </p:pic>
                </p:oleObj>
              </mc:Fallback>
            </mc:AlternateContent>
          </a:graphicData>
        </a:graphic>
      </p:graphicFrame>
      <p:graphicFrame>
        <p:nvGraphicFramePr>
          <p:cNvPr id="20" name="Object 19"/>
          <p:cNvGraphicFramePr>
            <a:graphicFrameLocks noChangeAspect="1"/>
          </p:cNvGraphicFramePr>
          <p:nvPr/>
        </p:nvGraphicFramePr>
        <p:xfrm>
          <a:off x="7723088" y="5438775"/>
          <a:ext cx="965200" cy="673100"/>
        </p:xfrm>
        <a:graphic>
          <a:graphicData uri="http://schemas.openxmlformats.org/presentationml/2006/ole">
            <mc:AlternateContent xmlns:mc="http://schemas.openxmlformats.org/markup-compatibility/2006">
              <mc:Choice xmlns:v="urn:schemas-microsoft-com:vml" Requires="v">
                <p:oleObj spid="_x0000_s10260" name="Equation" r:id="rId3" imgW="23164800" imgH="16154400" progId="Equation.DSMT4">
                  <p:embed/>
                </p:oleObj>
              </mc:Choice>
              <mc:Fallback>
                <p:oleObj name="Equation" r:id="rId3" imgW="23164800" imgH="16154400" progId="Equation.DSMT4">
                  <p:embed/>
                  <p:pic>
                    <p:nvPicPr>
                      <p:cNvPr id="0" name="Object 19"/>
                      <p:cNvPicPr>
                        <a:picLocks noChangeAspect="1" noChangeArrowheads="1"/>
                      </p:cNvPicPr>
                      <p:nvPr/>
                    </p:nvPicPr>
                    <p:blipFill>
                      <a:blip r:embed="rId4"/>
                      <a:srcRect/>
                      <a:stretch>
                        <a:fillRect/>
                      </a:stretch>
                    </p:blipFill>
                    <p:spPr bwMode="auto">
                      <a:xfrm>
                        <a:off x="7723088" y="5438775"/>
                        <a:ext cx="965200" cy="673100"/>
                      </a:xfrm>
                      <a:prstGeom prst="rect">
                        <a:avLst/>
                      </a:prstGeom>
                      <a:solidFill>
                        <a:schemeClr val="bg2"/>
                      </a:solidFill>
                      <a:ln>
                        <a:noFill/>
                      </a:ln>
                    </p:spPr>
                  </p:pic>
                </p:oleObj>
              </mc:Fallback>
            </mc:AlternateContent>
          </a:graphicData>
        </a:graphic>
      </p:graphicFrame>
      <p:sp>
        <p:nvSpPr>
          <p:cNvPr id="6" name="Footer Placeholder 5"/>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25">
                                            <p:txEl>
                                              <p:pRg st="0" end="0"/>
                                            </p:txEl>
                                          </p:spTgt>
                                        </p:tgtEl>
                                        <p:attrNameLst>
                                          <p:attrName>style.visibility</p:attrName>
                                        </p:attrNameLst>
                                      </p:cBhvr>
                                      <p:to>
                                        <p:strVal val="visible"/>
                                      </p:to>
                                    </p:set>
                                    <p:animEffect transition="in" filter="dissolve">
                                      <p:cBhvr>
                                        <p:cTn id="7" dur="1000"/>
                                        <p:tgtEl>
                                          <p:spTgt spid="819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25">
                                            <p:txEl>
                                              <p:pRg st="1" end="1"/>
                                            </p:txEl>
                                          </p:spTgt>
                                        </p:tgtEl>
                                        <p:attrNameLst>
                                          <p:attrName>style.visibility</p:attrName>
                                        </p:attrNameLst>
                                      </p:cBhvr>
                                      <p:to>
                                        <p:strVal val="visible"/>
                                      </p:to>
                                    </p:set>
                                    <p:animEffect transition="in" filter="dissolve">
                                      <p:cBhvr>
                                        <p:cTn id="12" dur="1000"/>
                                        <p:tgtEl>
                                          <p:spTgt spid="819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1925">
                                            <p:txEl>
                                              <p:pRg st="5" end="5"/>
                                            </p:txEl>
                                          </p:spTgt>
                                        </p:tgtEl>
                                        <p:attrNameLst>
                                          <p:attrName>style.visibility</p:attrName>
                                        </p:attrNameLst>
                                      </p:cBhvr>
                                      <p:to>
                                        <p:strVal val="visible"/>
                                      </p:to>
                                    </p:set>
                                    <p:animEffect transition="in" filter="dissolve">
                                      <p:cBhvr>
                                        <p:cTn id="22" dur="1000"/>
                                        <p:tgtEl>
                                          <p:spTgt spid="8192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5"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4" name="Rectangle 6"/>
          <p:cNvSpPr>
            <a:spLocks noGrp="1" noChangeArrowheads="1"/>
          </p:cNvSpPr>
          <p:nvPr>
            <p:ph type="title"/>
          </p:nvPr>
        </p:nvSpPr>
        <p:spPr/>
        <p:txBody>
          <a:bodyPr/>
          <a:lstStyle/>
          <a:p>
            <a:r>
              <a:rPr lang="en-US" dirty="0"/>
              <a:t>Perpetuities</a:t>
            </a:r>
            <a:endParaRPr lang="en-US" dirty="0"/>
          </a:p>
        </p:txBody>
      </p:sp>
      <p:sp>
        <p:nvSpPr>
          <p:cNvPr id="81925" name="Rectangle 7"/>
          <p:cNvSpPr>
            <a:spLocks noGrp="1" noChangeArrowheads="1"/>
          </p:cNvSpPr>
          <p:nvPr>
            <p:ph idx="1"/>
          </p:nvPr>
        </p:nvSpPr>
        <p:spPr/>
        <p:txBody>
          <a:bodyPr/>
          <a:lstStyle/>
          <a:p>
            <a:r>
              <a:rPr lang="en-US" dirty="0"/>
              <a:t>More generally…</a:t>
            </a:r>
            <a:endParaRPr lang="en-US" dirty="0"/>
          </a:p>
        </p:txBody>
      </p:sp>
      <p:grpSp>
        <p:nvGrpSpPr>
          <p:cNvPr id="6" name="Group 5"/>
          <p:cNvGrpSpPr/>
          <p:nvPr/>
        </p:nvGrpSpPr>
        <p:grpSpPr>
          <a:xfrm>
            <a:off x="2695179" y="2708921"/>
            <a:ext cx="6601356" cy="1051401"/>
            <a:chOff x="1171179" y="2924944"/>
            <a:chExt cx="6601356" cy="1051401"/>
          </a:xfrm>
        </p:grpSpPr>
        <p:cxnSp>
          <p:nvCxnSpPr>
            <p:cNvPr id="7" name="Straight Connector 6"/>
            <p:cNvCxnSpPr/>
            <p:nvPr/>
          </p:nvCxnSpPr>
          <p:spPr>
            <a:xfrm>
              <a:off x="1331640" y="3431185"/>
              <a:ext cx="3778664"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8" name="Straight Connector 7"/>
            <p:cNvCxnSpPr/>
            <p:nvPr/>
          </p:nvCxnSpPr>
          <p:spPr>
            <a:xfrm>
              <a:off x="1331640" y="3255357"/>
              <a:ext cx="0" cy="351656"/>
            </a:xfrm>
            <a:prstGeom prst="line">
              <a:avLst/>
            </a:prstGeom>
          </p:spPr>
          <p:style>
            <a:lnRef idx="2">
              <a:schemeClr val="accent5"/>
            </a:lnRef>
            <a:fillRef idx="0">
              <a:schemeClr val="accent5"/>
            </a:fillRef>
            <a:effectRef idx="1">
              <a:schemeClr val="accent5"/>
            </a:effectRef>
            <a:fontRef idx="minor">
              <a:schemeClr val="tx1"/>
            </a:fontRef>
          </p:style>
        </p:cxnSp>
        <p:cxnSp>
          <p:nvCxnSpPr>
            <p:cNvPr id="9" name="Straight Connector 8"/>
            <p:cNvCxnSpPr/>
            <p:nvPr/>
          </p:nvCxnSpPr>
          <p:spPr>
            <a:xfrm>
              <a:off x="2584579" y="3255357"/>
              <a:ext cx="0" cy="351656"/>
            </a:xfrm>
            <a:prstGeom prst="line">
              <a:avLst/>
            </a:prstGeom>
          </p:spPr>
          <p:style>
            <a:lnRef idx="2">
              <a:schemeClr val="accent5"/>
            </a:lnRef>
            <a:fillRef idx="0">
              <a:schemeClr val="accent5"/>
            </a:fillRef>
            <a:effectRef idx="1">
              <a:schemeClr val="accent5"/>
            </a:effectRef>
            <a:fontRef idx="minor">
              <a:schemeClr val="tx1"/>
            </a:fontRef>
          </p:style>
        </p:cxnSp>
        <p:cxnSp>
          <p:nvCxnSpPr>
            <p:cNvPr id="10" name="Straight Connector 9"/>
            <p:cNvCxnSpPr/>
            <p:nvPr/>
          </p:nvCxnSpPr>
          <p:spPr>
            <a:xfrm>
              <a:off x="3837518" y="3255357"/>
              <a:ext cx="0" cy="351656"/>
            </a:xfrm>
            <a:prstGeom prst="line">
              <a:avLst/>
            </a:prstGeom>
          </p:spPr>
          <p:style>
            <a:lnRef idx="2">
              <a:schemeClr val="accent5"/>
            </a:lnRef>
            <a:fillRef idx="0">
              <a:schemeClr val="accent5"/>
            </a:fillRef>
            <a:effectRef idx="1">
              <a:schemeClr val="accent5"/>
            </a:effectRef>
            <a:fontRef idx="minor">
              <a:schemeClr val="tx1"/>
            </a:fontRef>
          </p:style>
        </p:cxnSp>
        <p:cxnSp>
          <p:nvCxnSpPr>
            <p:cNvPr id="11" name="Straight Connector 10"/>
            <p:cNvCxnSpPr/>
            <p:nvPr/>
          </p:nvCxnSpPr>
          <p:spPr>
            <a:xfrm>
              <a:off x="7596336" y="3255357"/>
              <a:ext cx="0" cy="351656"/>
            </a:xfrm>
            <a:prstGeom prst="line">
              <a:avLst/>
            </a:prstGeom>
          </p:spPr>
          <p:style>
            <a:lnRef idx="2">
              <a:schemeClr val="accent5"/>
            </a:lnRef>
            <a:fillRef idx="0">
              <a:schemeClr val="accent5"/>
            </a:fillRef>
            <a:effectRef idx="1">
              <a:schemeClr val="accent5"/>
            </a:effectRef>
            <a:fontRef idx="minor">
              <a:schemeClr val="tx1"/>
            </a:fontRef>
          </p:style>
        </p:cxnSp>
        <p:sp>
          <p:nvSpPr>
            <p:cNvPr id="12" name="TextBox 11"/>
            <p:cNvSpPr txBox="1"/>
            <p:nvPr/>
          </p:nvSpPr>
          <p:spPr>
            <a:xfrm>
              <a:off x="1171179" y="2924944"/>
              <a:ext cx="320922" cy="369332"/>
            </a:xfrm>
            <a:prstGeom prst="rect">
              <a:avLst/>
            </a:prstGeom>
            <a:noFill/>
          </p:spPr>
          <p:txBody>
            <a:bodyPr wrap="none" rtlCol="0">
              <a:spAutoFit/>
            </a:bodyPr>
            <a:lstStyle/>
            <a:p>
              <a:pPr algn="ctr"/>
              <a:r>
                <a:rPr lang="en-US" dirty="0">
                  <a:solidFill>
                    <a:schemeClr val="accent5">
                      <a:lumMod val="75000"/>
                    </a:schemeClr>
                  </a:solidFill>
                </a:rPr>
                <a:t>0</a:t>
              </a:r>
              <a:endParaRPr lang="en-AU" dirty="0">
                <a:solidFill>
                  <a:schemeClr val="accent5">
                    <a:lumMod val="75000"/>
                  </a:schemeClr>
                </a:solidFill>
              </a:endParaRPr>
            </a:p>
          </p:txBody>
        </p:sp>
        <p:sp>
          <p:nvSpPr>
            <p:cNvPr id="13" name="TextBox 12"/>
            <p:cNvSpPr txBox="1"/>
            <p:nvPr/>
          </p:nvSpPr>
          <p:spPr>
            <a:xfrm>
              <a:off x="3677581" y="2924944"/>
              <a:ext cx="320922" cy="369332"/>
            </a:xfrm>
            <a:prstGeom prst="rect">
              <a:avLst/>
            </a:prstGeom>
            <a:noFill/>
          </p:spPr>
          <p:txBody>
            <a:bodyPr wrap="none" rtlCol="0">
              <a:spAutoFit/>
            </a:bodyPr>
            <a:lstStyle/>
            <a:p>
              <a:pPr algn="ctr"/>
              <a:r>
                <a:rPr lang="en-US" dirty="0">
                  <a:solidFill>
                    <a:schemeClr val="accent5">
                      <a:lumMod val="75000"/>
                    </a:schemeClr>
                  </a:solidFill>
                </a:rPr>
                <a:t>2</a:t>
              </a:r>
              <a:endParaRPr lang="en-AU" dirty="0">
                <a:solidFill>
                  <a:schemeClr val="accent5">
                    <a:lumMod val="75000"/>
                  </a:schemeClr>
                </a:solidFill>
              </a:endParaRPr>
            </a:p>
          </p:txBody>
        </p:sp>
        <p:sp>
          <p:nvSpPr>
            <p:cNvPr id="14" name="TextBox 13"/>
            <p:cNvSpPr txBox="1"/>
            <p:nvPr/>
          </p:nvSpPr>
          <p:spPr>
            <a:xfrm>
              <a:off x="2428388" y="2924944"/>
              <a:ext cx="312907" cy="369332"/>
            </a:xfrm>
            <a:prstGeom prst="rect">
              <a:avLst/>
            </a:prstGeom>
            <a:noFill/>
          </p:spPr>
          <p:txBody>
            <a:bodyPr wrap="none" rtlCol="0">
              <a:spAutoFit/>
            </a:bodyPr>
            <a:lstStyle/>
            <a:p>
              <a:pPr algn="ctr"/>
              <a:r>
                <a:rPr lang="en-US" dirty="0">
                  <a:solidFill>
                    <a:schemeClr val="accent5">
                      <a:lumMod val="75000"/>
                    </a:schemeClr>
                  </a:solidFill>
                </a:rPr>
                <a:t>1</a:t>
              </a:r>
              <a:endParaRPr lang="en-AU" dirty="0">
                <a:solidFill>
                  <a:schemeClr val="accent5">
                    <a:lumMod val="75000"/>
                  </a:schemeClr>
                </a:solidFill>
              </a:endParaRPr>
            </a:p>
          </p:txBody>
        </p:sp>
        <p:sp>
          <p:nvSpPr>
            <p:cNvPr id="15" name="TextBox 14"/>
            <p:cNvSpPr txBox="1"/>
            <p:nvPr/>
          </p:nvSpPr>
          <p:spPr>
            <a:xfrm>
              <a:off x="7422759" y="2924944"/>
              <a:ext cx="349776" cy="369332"/>
            </a:xfrm>
            <a:prstGeom prst="rect">
              <a:avLst/>
            </a:prstGeom>
            <a:noFill/>
          </p:spPr>
          <p:txBody>
            <a:bodyPr wrap="none" rtlCol="0">
              <a:spAutoFit/>
            </a:bodyPr>
            <a:lstStyle/>
            <a:p>
              <a:pPr algn="ctr"/>
              <a:r>
                <a:rPr lang="en-US" dirty="0">
                  <a:solidFill>
                    <a:schemeClr val="accent5">
                      <a:lumMod val="75000"/>
                    </a:schemeClr>
                  </a:solidFill>
                </a:rPr>
                <a:t>∞</a:t>
              </a:r>
              <a:endParaRPr lang="en-AU" dirty="0">
                <a:solidFill>
                  <a:schemeClr val="accent5">
                    <a:lumMod val="75000"/>
                  </a:schemeClr>
                </a:solidFill>
              </a:endParaRPr>
            </a:p>
          </p:txBody>
        </p:sp>
        <p:cxnSp>
          <p:nvCxnSpPr>
            <p:cNvPr id="16" name="Straight Connector 15"/>
            <p:cNvCxnSpPr/>
            <p:nvPr/>
          </p:nvCxnSpPr>
          <p:spPr>
            <a:xfrm>
              <a:off x="6516216" y="3431185"/>
              <a:ext cx="108143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7" name="Straight Connector 16"/>
            <p:cNvCxnSpPr/>
            <p:nvPr/>
          </p:nvCxnSpPr>
          <p:spPr>
            <a:xfrm>
              <a:off x="5110304" y="3431185"/>
              <a:ext cx="1405912" cy="0"/>
            </a:xfrm>
            <a:prstGeom prst="line">
              <a:avLst/>
            </a:prstGeom>
            <a:ln>
              <a:prstDash val="dash"/>
            </a:ln>
          </p:spPr>
          <p:style>
            <a:lnRef idx="2">
              <a:schemeClr val="accent5"/>
            </a:lnRef>
            <a:fillRef idx="0">
              <a:schemeClr val="accent5"/>
            </a:fillRef>
            <a:effectRef idx="1">
              <a:schemeClr val="accent5"/>
            </a:effectRef>
            <a:fontRef idx="minor">
              <a:schemeClr val="tx1"/>
            </a:fontRef>
          </p:style>
        </p:cxnSp>
        <p:sp>
          <p:nvSpPr>
            <p:cNvPr id="22" name="TextBox 21"/>
            <p:cNvSpPr txBox="1"/>
            <p:nvPr/>
          </p:nvSpPr>
          <p:spPr>
            <a:xfrm>
              <a:off x="2408890" y="3607013"/>
              <a:ext cx="351378" cy="369332"/>
            </a:xfrm>
            <a:prstGeom prst="rect">
              <a:avLst/>
            </a:prstGeom>
            <a:noFill/>
          </p:spPr>
          <p:txBody>
            <a:bodyPr wrap="none" rtlCol="0">
              <a:spAutoFit/>
            </a:bodyPr>
            <a:lstStyle/>
            <a:p>
              <a:pPr algn="ctr"/>
              <a:r>
                <a:rPr lang="en-US" dirty="0">
                  <a:solidFill>
                    <a:schemeClr val="accent5">
                      <a:lumMod val="75000"/>
                    </a:schemeClr>
                  </a:solidFill>
                </a:rPr>
                <a:t>C</a:t>
              </a:r>
              <a:endParaRPr lang="en-AU" dirty="0">
                <a:solidFill>
                  <a:schemeClr val="accent5">
                    <a:lumMod val="75000"/>
                  </a:schemeClr>
                </a:solidFill>
              </a:endParaRPr>
            </a:p>
          </p:txBody>
        </p:sp>
        <p:sp>
          <p:nvSpPr>
            <p:cNvPr id="23" name="TextBox 22"/>
            <p:cNvSpPr txBox="1"/>
            <p:nvPr/>
          </p:nvSpPr>
          <p:spPr>
            <a:xfrm>
              <a:off x="3662353" y="3607013"/>
              <a:ext cx="351378" cy="369332"/>
            </a:xfrm>
            <a:prstGeom prst="rect">
              <a:avLst/>
            </a:prstGeom>
            <a:noFill/>
          </p:spPr>
          <p:txBody>
            <a:bodyPr wrap="none" rtlCol="0">
              <a:spAutoFit/>
            </a:bodyPr>
            <a:lstStyle/>
            <a:p>
              <a:pPr algn="ctr"/>
              <a:r>
                <a:rPr lang="en-US" dirty="0">
                  <a:solidFill>
                    <a:schemeClr val="accent5">
                      <a:lumMod val="75000"/>
                    </a:schemeClr>
                  </a:solidFill>
                </a:rPr>
                <a:t>C</a:t>
              </a:r>
              <a:endParaRPr lang="en-AU" dirty="0">
                <a:solidFill>
                  <a:schemeClr val="accent5">
                    <a:lumMod val="75000"/>
                  </a:schemeClr>
                </a:solidFill>
              </a:endParaRPr>
            </a:p>
          </p:txBody>
        </p:sp>
        <p:sp>
          <p:nvSpPr>
            <p:cNvPr id="24" name="TextBox 23"/>
            <p:cNvSpPr txBox="1"/>
            <p:nvPr/>
          </p:nvSpPr>
          <p:spPr>
            <a:xfrm>
              <a:off x="7420647" y="3607013"/>
              <a:ext cx="351378" cy="369332"/>
            </a:xfrm>
            <a:prstGeom prst="rect">
              <a:avLst/>
            </a:prstGeom>
            <a:noFill/>
          </p:spPr>
          <p:txBody>
            <a:bodyPr wrap="none" rtlCol="0">
              <a:spAutoFit/>
            </a:bodyPr>
            <a:lstStyle/>
            <a:p>
              <a:pPr algn="ctr"/>
              <a:r>
                <a:rPr lang="en-US" dirty="0">
                  <a:solidFill>
                    <a:schemeClr val="accent5">
                      <a:lumMod val="75000"/>
                    </a:schemeClr>
                  </a:solidFill>
                </a:rPr>
                <a:t>C</a:t>
              </a:r>
              <a:endParaRPr lang="en-AU" dirty="0">
                <a:solidFill>
                  <a:schemeClr val="accent5">
                    <a:lumMod val="75000"/>
                  </a:schemeClr>
                </a:solidFill>
              </a:endParaRPr>
            </a:p>
          </p:txBody>
        </p:sp>
        <p:sp>
          <p:nvSpPr>
            <p:cNvPr id="25" name="TextBox 24"/>
            <p:cNvSpPr txBox="1"/>
            <p:nvPr/>
          </p:nvSpPr>
          <p:spPr>
            <a:xfrm>
              <a:off x="5605510" y="3607013"/>
              <a:ext cx="415499" cy="369332"/>
            </a:xfrm>
            <a:prstGeom prst="rect">
              <a:avLst/>
            </a:prstGeom>
            <a:noFill/>
          </p:spPr>
          <p:txBody>
            <a:bodyPr wrap="none" rtlCol="0">
              <a:spAutoFit/>
            </a:bodyPr>
            <a:lstStyle/>
            <a:p>
              <a:pPr algn="ctr"/>
              <a:r>
                <a:rPr lang="en-US" dirty="0">
                  <a:solidFill>
                    <a:schemeClr val="accent5">
                      <a:lumMod val="75000"/>
                    </a:schemeClr>
                  </a:solidFill>
                </a:rPr>
                <a:t>…</a:t>
              </a:r>
              <a:endParaRPr lang="en-AU" dirty="0">
                <a:solidFill>
                  <a:schemeClr val="accent5">
                    <a:lumMod val="75000"/>
                  </a:schemeClr>
                </a:solidFill>
              </a:endParaRPr>
            </a:p>
          </p:txBody>
        </p:sp>
      </p:grpSp>
      <p:graphicFrame>
        <p:nvGraphicFramePr>
          <p:cNvPr id="4" name="Object 3"/>
          <p:cNvGraphicFramePr>
            <a:graphicFrameLocks noChangeAspect="1"/>
          </p:cNvGraphicFramePr>
          <p:nvPr/>
        </p:nvGraphicFramePr>
        <p:xfrm>
          <a:off x="3448050" y="4346575"/>
          <a:ext cx="2006600" cy="838200"/>
        </p:xfrm>
        <a:graphic>
          <a:graphicData uri="http://schemas.openxmlformats.org/presentationml/2006/ole">
            <mc:AlternateContent xmlns:mc="http://schemas.openxmlformats.org/markup-compatibility/2006">
              <mc:Choice xmlns:v="urn:schemas-microsoft-com:vml" Requires="v">
                <p:oleObj spid="_x0000_s6163" name="Equation" r:id="rId1" imgW="48158400" imgH="20116800" progId="Equation.DSMT4">
                  <p:embed/>
                </p:oleObj>
              </mc:Choice>
              <mc:Fallback>
                <p:oleObj name="Equation" r:id="rId1" imgW="48158400" imgH="20116800" progId="Equation.DSMT4">
                  <p:embed/>
                  <p:pic>
                    <p:nvPicPr>
                      <p:cNvPr id="0" name="Object 3"/>
                      <p:cNvPicPr/>
                      <p:nvPr/>
                    </p:nvPicPr>
                    <p:blipFill>
                      <a:blip r:embed="rId2"/>
                      <a:stretch>
                        <a:fillRect/>
                      </a:stretch>
                    </p:blipFill>
                    <p:spPr>
                      <a:xfrm>
                        <a:off x="3448050" y="4346575"/>
                        <a:ext cx="2006600" cy="838200"/>
                      </a:xfrm>
                      <a:prstGeom prst="rect">
                        <a:avLst/>
                      </a:prstGeom>
                      <a:solidFill>
                        <a:schemeClr val="bg2"/>
                      </a:solidFill>
                    </p:spPr>
                  </p:pic>
                </p:oleObj>
              </mc:Fallback>
            </mc:AlternateContent>
          </a:graphicData>
        </a:graphic>
      </p:graphicFrame>
      <p:graphicFrame>
        <p:nvGraphicFramePr>
          <p:cNvPr id="5" name="Object 4"/>
          <p:cNvGraphicFramePr>
            <a:graphicFrameLocks noChangeAspect="1"/>
          </p:cNvGraphicFramePr>
          <p:nvPr/>
        </p:nvGraphicFramePr>
        <p:xfrm>
          <a:off x="7318375" y="4430713"/>
          <a:ext cx="965200" cy="673100"/>
        </p:xfrm>
        <a:graphic>
          <a:graphicData uri="http://schemas.openxmlformats.org/presentationml/2006/ole">
            <mc:AlternateContent xmlns:mc="http://schemas.openxmlformats.org/markup-compatibility/2006">
              <mc:Choice xmlns:v="urn:schemas-microsoft-com:vml" Requires="v">
                <p:oleObj spid="_x0000_s6164" name="Equation" r:id="rId3" imgW="23164800" imgH="16154400" progId="Equation.DSMT4">
                  <p:embed/>
                </p:oleObj>
              </mc:Choice>
              <mc:Fallback>
                <p:oleObj name="Equation" r:id="rId3" imgW="23164800" imgH="16154400" progId="Equation.DSMT4">
                  <p:embed/>
                  <p:pic>
                    <p:nvPicPr>
                      <p:cNvPr id="0" name="Object 4"/>
                      <p:cNvPicPr>
                        <a:picLocks noChangeAspect="1" noChangeArrowheads="1"/>
                      </p:cNvPicPr>
                      <p:nvPr/>
                    </p:nvPicPr>
                    <p:blipFill>
                      <a:blip r:embed="rId4"/>
                      <a:srcRect/>
                      <a:stretch>
                        <a:fillRect/>
                      </a:stretch>
                    </p:blipFill>
                    <p:spPr bwMode="auto">
                      <a:xfrm>
                        <a:off x="7318375" y="4430713"/>
                        <a:ext cx="965200" cy="673100"/>
                      </a:xfrm>
                      <a:prstGeom prst="rect">
                        <a:avLst/>
                      </a:prstGeom>
                      <a:solidFill>
                        <a:schemeClr val="bg2"/>
                      </a:solidFill>
                      <a:ln>
                        <a:noFill/>
                      </a:ln>
                    </p:spPr>
                  </p:pic>
                </p:oleObj>
              </mc:Fallback>
            </mc:AlternateContent>
          </a:graphicData>
        </a:graphic>
      </p:graphicFrame>
      <p:sp>
        <p:nvSpPr>
          <p:cNvPr id="20" name="Footer Placeholder 19"/>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en-US" dirty="0"/>
              <a:t>Example</a:t>
            </a:r>
            <a:endParaRPr lang="en-AU" dirty="0"/>
          </a:p>
        </p:txBody>
      </p:sp>
      <p:sp>
        <p:nvSpPr>
          <p:cNvPr id="4" name="Text Placeholder 3"/>
          <p:cNvSpPr>
            <a:spLocks noGrp="1"/>
          </p:cNvSpPr>
          <p:nvPr>
            <p:ph idx="1"/>
          </p:nvPr>
        </p:nvSpPr>
        <p:spPr/>
        <p:txBody>
          <a:bodyPr/>
          <a:lstStyle/>
          <a:p>
            <a:pPr marL="0" indent="0">
              <a:buNone/>
            </a:pPr>
            <a:r>
              <a:rPr lang="en-US" dirty="0"/>
              <a:t>You want to endow a chair for a female professor of finance at your alma mater.  You’d like to attract a prestigious faculty member, so you’d like the endowment to add $100,000 per year to the faculty member’s resources (salary, travel, databases, etc.)  If you expect to earn a rate of return of 4% annually on the endowment, how much will you need to donate to fund the chair?</a:t>
            </a:r>
            <a:endParaRPr lang="en-US" dirty="0"/>
          </a:p>
          <a:p>
            <a:endParaRPr lang="en-AU" dirty="0"/>
          </a:p>
        </p:txBody>
      </p:sp>
      <p:sp>
        <p:nvSpPr>
          <p:cNvPr id="8" name="Footer Placeholder 7"/>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en-US" dirty="0"/>
              <a:t>Solution</a:t>
            </a:r>
            <a:endParaRPr lang="en-AU" dirty="0"/>
          </a:p>
        </p:txBody>
      </p:sp>
      <p:sp>
        <p:nvSpPr>
          <p:cNvPr id="4" name="Text Placeholder 3"/>
          <p:cNvSpPr>
            <a:spLocks noGrp="1"/>
          </p:cNvSpPr>
          <p:nvPr>
            <p:ph idx="1"/>
          </p:nvPr>
        </p:nvSpPr>
        <p:spPr/>
        <p:txBody>
          <a:bodyPr/>
          <a:lstStyle/>
          <a:p>
            <a:pPr lvl="0"/>
            <a:endParaRPr lang="en-US" dirty="0"/>
          </a:p>
          <a:p>
            <a:pPr lvl="0"/>
            <a:endParaRPr lang="en-US" dirty="0"/>
          </a:p>
          <a:p>
            <a:pPr lvl="0"/>
            <a:endParaRPr lang="en-US" dirty="0"/>
          </a:p>
          <a:p>
            <a:pPr lvl="0">
              <a:buFont typeface="Wingdings" panose="05000000000000000000" pitchFamily="2" charset="2"/>
              <a:buChar char="ü"/>
            </a:pPr>
            <a:r>
              <a:rPr lang="en-US" dirty="0"/>
              <a:t>This is a perpetuity of $100,000 per year.  The funding you would need to give is the present value of that perpetuity.  </a:t>
            </a:r>
            <a:endParaRPr lang="en-US" dirty="0"/>
          </a:p>
          <a:p>
            <a:endParaRPr lang="en-US" dirty="0"/>
          </a:p>
          <a:p>
            <a:pPr lvl="1"/>
            <a:endParaRPr lang="en-US" dirty="0"/>
          </a:p>
          <a:p>
            <a:pPr lvl="0">
              <a:buFont typeface="Wingdings" panose="05000000000000000000" pitchFamily="2" charset="2"/>
              <a:buChar char="ü"/>
            </a:pPr>
            <a:r>
              <a:rPr lang="en-US" dirty="0"/>
              <a:t>You would need to donate $2.5 million to endow the chair.</a:t>
            </a:r>
            <a:endParaRPr lang="en-US" dirty="0"/>
          </a:p>
          <a:p>
            <a:pPr lvl="0"/>
            <a:endParaRPr lang="en-US" dirty="0"/>
          </a:p>
          <a:p>
            <a:pPr lvl="0"/>
            <a:endParaRPr lang="en-US" dirty="0"/>
          </a:p>
          <a:p>
            <a:pPr lvl="0"/>
            <a:endParaRPr lang="en-US" dirty="0"/>
          </a:p>
          <a:p>
            <a:pPr lvl="0"/>
            <a:endParaRPr lang="en-AU" dirty="0"/>
          </a:p>
        </p:txBody>
      </p:sp>
      <p:graphicFrame>
        <p:nvGraphicFramePr>
          <p:cNvPr id="7" name="Object 5"/>
          <p:cNvGraphicFramePr>
            <a:graphicFrameLocks noChangeAspect="1"/>
          </p:cNvGraphicFramePr>
          <p:nvPr/>
        </p:nvGraphicFramePr>
        <p:xfrm>
          <a:off x="4079776" y="4083050"/>
          <a:ext cx="736600" cy="558800"/>
        </p:xfrm>
        <a:graphic>
          <a:graphicData uri="http://schemas.openxmlformats.org/presentationml/2006/ole">
            <mc:AlternateContent xmlns:mc="http://schemas.openxmlformats.org/markup-compatibility/2006">
              <mc:Choice xmlns:v="urn:schemas-microsoft-com:vml" Requires="v">
                <p:oleObj spid="_x0000_s30748" name="Equation" r:id="rId1" imgW="17678400" imgH="13411200" progId="Equation.DSMT4">
                  <p:embed/>
                </p:oleObj>
              </mc:Choice>
              <mc:Fallback>
                <p:oleObj name="Equation" r:id="rId1" imgW="17678400" imgH="13411200" progId="Equation.DSMT4">
                  <p:embed/>
                  <p:pic>
                    <p:nvPicPr>
                      <p:cNvPr id="0" name="Object 5"/>
                      <p:cNvPicPr>
                        <a:picLocks noChangeAspect="1" noChangeArrowheads="1"/>
                      </p:cNvPicPr>
                      <p:nvPr/>
                    </p:nvPicPr>
                    <p:blipFill>
                      <a:blip r:embed="rId2"/>
                      <a:srcRect/>
                      <a:stretch>
                        <a:fillRect/>
                      </a:stretch>
                    </p:blipFill>
                    <p:spPr bwMode="auto">
                      <a:xfrm>
                        <a:off x="4079776" y="4083050"/>
                        <a:ext cx="736600"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 name="TextBox 19"/>
          <p:cNvSpPr txBox="1"/>
          <p:nvPr/>
        </p:nvSpPr>
        <p:spPr bwMode="auto">
          <a:xfrm>
            <a:off x="3517204" y="2382877"/>
            <a:ext cx="1154483" cy="369332"/>
          </a:xfrm>
          <a:prstGeom prst="rect">
            <a:avLst/>
          </a:prstGeom>
          <a:noFill/>
        </p:spPr>
        <p:txBody>
          <a:bodyPr wrap="none" rtlCol="0">
            <a:spAutoFit/>
          </a:bodyPr>
          <a:lstStyle/>
          <a:p>
            <a:pPr algn="ctr"/>
            <a:r>
              <a:rPr lang="en-US" dirty="0">
                <a:solidFill>
                  <a:schemeClr val="accent5">
                    <a:lumMod val="75000"/>
                  </a:schemeClr>
                </a:solidFill>
              </a:rPr>
              <a:t>$100,000</a:t>
            </a:r>
            <a:endParaRPr lang="en-AU" dirty="0">
              <a:solidFill>
                <a:schemeClr val="accent5">
                  <a:lumMod val="75000"/>
                </a:schemeClr>
              </a:solidFill>
            </a:endParaRPr>
          </a:p>
        </p:txBody>
      </p:sp>
      <p:sp>
        <p:nvSpPr>
          <p:cNvPr id="21" name="TextBox 20"/>
          <p:cNvSpPr txBox="1"/>
          <p:nvPr/>
        </p:nvSpPr>
        <p:spPr bwMode="auto">
          <a:xfrm>
            <a:off x="4770667" y="2382877"/>
            <a:ext cx="1154483" cy="369332"/>
          </a:xfrm>
          <a:prstGeom prst="rect">
            <a:avLst/>
          </a:prstGeom>
          <a:noFill/>
        </p:spPr>
        <p:txBody>
          <a:bodyPr wrap="none" rtlCol="0">
            <a:spAutoFit/>
          </a:bodyPr>
          <a:lstStyle/>
          <a:p>
            <a:pPr algn="ctr"/>
            <a:r>
              <a:rPr lang="en-US" dirty="0">
                <a:solidFill>
                  <a:schemeClr val="accent5">
                    <a:lumMod val="75000"/>
                  </a:schemeClr>
                </a:solidFill>
              </a:rPr>
              <a:t>$100,000</a:t>
            </a:r>
            <a:endParaRPr lang="en-AU" dirty="0">
              <a:solidFill>
                <a:schemeClr val="accent5">
                  <a:lumMod val="75000"/>
                </a:schemeClr>
              </a:solidFill>
            </a:endParaRPr>
          </a:p>
        </p:txBody>
      </p:sp>
      <p:sp>
        <p:nvSpPr>
          <p:cNvPr id="22" name="TextBox 21"/>
          <p:cNvSpPr txBox="1"/>
          <p:nvPr/>
        </p:nvSpPr>
        <p:spPr bwMode="auto">
          <a:xfrm>
            <a:off x="8528961" y="2382877"/>
            <a:ext cx="1154483" cy="369332"/>
          </a:xfrm>
          <a:prstGeom prst="rect">
            <a:avLst/>
          </a:prstGeom>
          <a:noFill/>
        </p:spPr>
        <p:txBody>
          <a:bodyPr wrap="none" rtlCol="0">
            <a:spAutoFit/>
          </a:bodyPr>
          <a:lstStyle/>
          <a:p>
            <a:pPr algn="ctr"/>
            <a:r>
              <a:rPr lang="en-US" dirty="0">
                <a:solidFill>
                  <a:schemeClr val="accent5">
                    <a:lumMod val="75000"/>
                  </a:schemeClr>
                </a:solidFill>
              </a:rPr>
              <a:t>$100,000</a:t>
            </a:r>
            <a:endParaRPr lang="en-AU" dirty="0">
              <a:solidFill>
                <a:schemeClr val="accent5">
                  <a:lumMod val="75000"/>
                </a:schemeClr>
              </a:solidFill>
            </a:endParaRPr>
          </a:p>
        </p:txBody>
      </p:sp>
      <p:grpSp>
        <p:nvGrpSpPr>
          <p:cNvPr id="24" name="Group 23"/>
          <p:cNvGrpSpPr/>
          <p:nvPr/>
        </p:nvGrpSpPr>
        <p:grpSpPr bwMode="auto">
          <a:xfrm>
            <a:off x="2681044" y="1700809"/>
            <a:ext cx="6601356" cy="1051401"/>
            <a:chOff x="1157044" y="1873543"/>
            <a:chExt cx="6601356" cy="1051401"/>
          </a:xfrm>
        </p:grpSpPr>
        <p:cxnSp>
          <p:nvCxnSpPr>
            <p:cNvPr id="9" name="Straight Connector 8"/>
            <p:cNvCxnSpPr/>
            <p:nvPr/>
          </p:nvCxnSpPr>
          <p:spPr bwMode="auto">
            <a:xfrm>
              <a:off x="1317505" y="2379784"/>
              <a:ext cx="3778664"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0" name="Straight Connector 9"/>
            <p:cNvCxnSpPr/>
            <p:nvPr/>
          </p:nvCxnSpPr>
          <p:spPr bwMode="auto">
            <a:xfrm>
              <a:off x="1317505" y="2203956"/>
              <a:ext cx="0" cy="351656"/>
            </a:xfrm>
            <a:prstGeom prst="line">
              <a:avLst/>
            </a:prstGeom>
          </p:spPr>
          <p:style>
            <a:lnRef idx="2">
              <a:schemeClr val="accent5"/>
            </a:lnRef>
            <a:fillRef idx="0">
              <a:schemeClr val="accent5"/>
            </a:fillRef>
            <a:effectRef idx="1">
              <a:schemeClr val="accent5"/>
            </a:effectRef>
            <a:fontRef idx="minor">
              <a:schemeClr val="tx1"/>
            </a:fontRef>
          </p:style>
        </p:cxnSp>
        <p:cxnSp>
          <p:nvCxnSpPr>
            <p:cNvPr id="11" name="Straight Connector 10"/>
            <p:cNvCxnSpPr/>
            <p:nvPr/>
          </p:nvCxnSpPr>
          <p:spPr bwMode="auto">
            <a:xfrm>
              <a:off x="2570444" y="2203956"/>
              <a:ext cx="0" cy="351656"/>
            </a:xfrm>
            <a:prstGeom prst="line">
              <a:avLst/>
            </a:prstGeom>
          </p:spPr>
          <p:style>
            <a:lnRef idx="2">
              <a:schemeClr val="accent5"/>
            </a:lnRef>
            <a:fillRef idx="0">
              <a:schemeClr val="accent5"/>
            </a:fillRef>
            <a:effectRef idx="1">
              <a:schemeClr val="accent5"/>
            </a:effectRef>
            <a:fontRef idx="minor">
              <a:schemeClr val="tx1"/>
            </a:fontRef>
          </p:style>
        </p:cxnSp>
        <p:cxnSp>
          <p:nvCxnSpPr>
            <p:cNvPr id="12" name="Straight Connector 11"/>
            <p:cNvCxnSpPr/>
            <p:nvPr/>
          </p:nvCxnSpPr>
          <p:spPr bwMode="auto">
            <a:xfrm>
              <a:off x="3823383" y="2203956"/>
              <a:ext cx="0" cy="351656"/>
            </a:xfrm>
            <a:prstGeom prst="line">
              <a:avLst/>
            </a:prstGeom>
          </p:spPr>
          <p:style>
            <a:lnRef idx="2">
              <a:schemeClr val="accent5"/>
            </a:lnRef>
            <a:fillRef idx="0">
              <a:schemeClr val="accent5"/>
            </a:fillRef>
            <a:effectRef idx="1">
              <a:schemeClr val="accent5"/>
            </a:effectRef>
            <a:fontRef idx="minor">
              <a:schemeClr val="tx1"/>
            </a:fontRef>
          </p:style>
        </p:cxnSp>
        <p:cxnSp>
          <p:nvCxnSpPr>
            <p:cNvPr id="13" name="Straight Connector 12"/>
            <p:cNvCxnSpPr/>
            <p:nvPr/>
          </p:nvCxnSpPr>
          <p:spPr bwMode="auto">
            <a:xfrm>
              <a:off x="7582201" y="2203956"/>
              <a:ext cx="0" cy="351656"/>
            </a:xfrm>
            <a:prstGeom prst="line">
              <a:avLst/>
            </a:prstGeom>
          </p:spPr>
          <p:style>
            <a:lnRef idx="2">
              <a:schemeClr val="accent5"/>
            </a:lnRef>
            <a:fillRef idx="0">
              <a:schemeClr val="accent5"/>
            </a:fillRef>
            <a:effectRef idx="1">
              <a:schemeClr val="accent5"/>
            </a:effectRef>
            <a:fontRef idx="minor">
              <a:schemeClr val="tx1"/>
            </a:fontRef>
          </p:style>
        </p:cxnSp>
        <p:sp>
          <p:nvSpPr>
            <p:cNvPr id="14" name="TextBox 13"/>
            <p:cNvSpPr txBox="1"/>
            <p:nvPr/>
          </p:nvSpPr>
          <p:spPr bwMode="auto">
            <a:xfrm>
              <a:off x="1157044" y="1873543"/>
              <a:ext cx="320922" cy="369332"/>
            </a:xfrm>
            <a:prstGeom prst="rect">
              <a:avLst/>
            </a:prstGeom>
            <a:noFill/>
          </p:spPr>
          <p:txBody>
            <a:bodyPr wrap="none" rtlCol="0">
              <a:spAutoFit/>
            </a:bodyPr>
            <a:lstStyle/>
            <a:p>
              <a:pPr algn="ctr"/>
              <a:r>
                <a:rPr lang="en-US" dirty="0">
                  <a:solidFill>
                    <a:schemeClr val="accent5">
                      <a:lumMod val="75000"/>
                    </a:schemeClr>
                  </a:solidFill>
                </a:rPr>
                <a:t>0</a:t>
              </a:r>
              <a:endParaRPr lang="en-AU" dirty="0">
                <a:solidFill>
                  <a:schemeClr val="accent5">
                    <a:lumMod val="75000"/>
                  </a:schemeClr>
                </a:solidFill>
              </a:endParaRPr>
            </a:p>
          </p:txBody>
        </p:sp>
        <p:sp>
          <p:nvSpPr>
            <p:cNvPr id="15" name="TextBox 14"/>
            <p:cNvSpPr txBox="1"/>
            <p:nvPr/>
          </p:nvSpPr>
          <p:spPr bwMode="auto">
            <a:xfrm>
              <a:off x="3663446" y="1873543"/>
              <a:ext cx="320922" cy="369332"/>
            </a:xfrm>
            <a:prstGeom prst="rect">
              <a:avLst/>
            </a:prstGeom>
            <a:noFill/>
          </p:spPr>
          <p:txBody>
            <a:bodyPr wrap="none" rtlCol="0">
              <a:spAutoFit/>
            </a:bodyPr>
            <a:lstStyle/>
            <a:p>
              <a:pPr algn="ctr"/>
              <a:r>
                <a:rPr lang="en-US" dirty="0">
                  <a:solidFill>
                    <a:schemeClr val="accent5">
                      <a:lumMod val="75000"/>
                    </a:schemeClr>
                  </a:solidFill>
                </a:rPr>
                <a:t>2</a:t>
              </a:r>
              <a:endParaRPr lang="en-AU" dirty="0">
                <a:solidFill>
                  <a:schemeClr val="accent5">
                    <a:lumMod val="75000"/>
                  </a:schemeClr>
                </a:solidFill>
              </a:endParaRPr>
            </a:p>
          </p:txBody>
        </p:sp>
        <p:sp>
          <p:nvSpPr>
            <p:cNvPr id="16" name="TextBox 15"/>
            <p:cNvSpPr txBox="1"/>
            <p:nvPr/>
          </p:nvSpPr>
          <p:spPr bwMode="auto">
            <a:xfrm>
              <a:off x="2414253" y="1873543"/>
              <a:ext cx="312907" cy="369332"/>
            </a:xfrm>
            <a:prstGeom prst="rect">
              <a:avLst/>
            </a:prstGeom>
            <a:noFill/>
          </p:spPr>
          <p:txBody>
            <a:bodyPr wrap="none" rtlCol="0">
              <a:spAutoFit/>
            </a:bodyPr>
            <a:lstStyle/>
            <a:p>
              <a:pPr algn="ctr"/>
              <a:r>
                <a:rPr lang="en-US" dirty="0">
                  <a:solidFill>
                    <a:schemeClr val="accent5">
                      <a:lumMod val="75000"/>
                    </a:schemeClr>
                  </a:solidFill>
                </a:rPr>
                <a:t>1</a:t>
              </a:r>
              <a:endParaRPr lang="en-AU" dirty="0">
                <a:solidFill>
                  <a:schemeClr val="accent5">
                    <a:lumMod val="75000"/>
                  </a:schemeClr>
                </a:solidFill>
              </a:endParaRPr>
            </a:p>
          </p:txBody>
        </p:sp>
        <p:sp>
          <p:nvSpPr>
            <p:cNvPr id="17" name="TextBox 16"/>
            <p:cNvSpPr txBox="1"/>
            <p:nvPr/>
          </p:nvSpPr>
          <p:spPr bwMode="auto">
            <a:xfrm>
              <a:off x="7408624" y="1873543"/>
              <a:ext cx="349776" cy="369332"/>
            </a:xfrm>
            <a:prstGeom prst="rect">
              <a:avLst/>
            </a:prstGeom>
            <a:noFill/>
          </p:spPr>
          <p:txBody>
            <a:bodyPr wrap="none" rtlCol="0">
              <a:spAutoFit/>
            </a:bodyPr>
            <a:lstStyle/>
            <a:p>
              <a:pPr algn="ctr"/>
              <a:r>
                <a:rPr lang="en-US" dirty="0">
                  <a:solidFill>
                    <a:schemeClr val="accent5">
                      <a:lumMod val="75000"/>
                    </a:schemeClr>
                  </a:solidFill>
                </a:rPr>
                <a:t>∞</a:t>
              </a:r>
              <a:endParaRPr lang="en-AU" dirty="0">
                <a:solidFill>
                  <a:schemeClr val="accent5">
                    <a:lumMod val="75000"/>
                  </a:schemeClr>
                </a:solidFill>
              </a:endParaRPr>
            </a:p>
          </p:txBody>
        </p:sp>
        <p:cxnSp>
          <p:nvCxnSpPr>
            <p:cNvPr id="18" name="Straight Connector 17"/>
            <p:cNvCxnSpPr/>
            <p:nvPr/>
          </p:nvCxnSpPr>
          <p:spPr bwMode="auto">
            <a:xfrm>
              <a:off x="6502081" y="2379784"/>
              <a:ext cx="108143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9" name="Straight Connector 18"/>
            <p:cNvCxnSpPr/>
            <p:nvPr/>
          </p:nvCxnSpPr>
          <p:spPr bwMode="auto">
            <a:xfrm>
              <a:off x="5096169" y="2379784"/>
              <a:ext cx="1405912" cy="0"/>
            </a:xfrm>
            <a:prstGeom prst="line">
              <a:avLst/>
            </a:prstGeom>
            <a:ln>
              <a:prstDash val="dash"/>
            </a:ln>
          </p:spPr>
          <p:style>
            <a:lnRef idx="2">
              <a:schemeClr val="accent5"/>
            </a:lnRef>
            <a:fillRef idx="0">
              <a:schemeClr val="accent5"/>
            </a:fillRef>
            <a:effectRef idx="1">
              <a:schemeClr val="accent5"/>
            </a:effectRef>
            <a:fontRef idx="minor">
              <a:schemeClr val="tx1"/>
            </a:fontRef>
          </p:style>
        </p:cxnSp>
        <p:sp>
          <p:nvSpPr>
            <p:cNvPr id="23" name="TextBox 22"/>
            <p:cNvSpPr txBox="1"/>
            <p:nvPr/>
          </p:nvSpPr>
          <p:spPr bwMode="auto">
            <a:xfrm>
              <a:off x="5591375" y="2555612"/>
              <a:ext cx="415499" cy="369332"/>
            </a:xfrm>
            <a:prstGeom prst="rect">
              <a:avLst/>
            </a:prstGeom>
            <a:noFill/>
          </p:spPr>
          <p:txBody>
            <a:bodyPr wrap="none" rtlCol="0">
              <a:spAutoFit/>
            </a:bodyPr>
            <a:lstStyle/>
            <a:p>
              <a:pPr algn="ctr"/>
              <a:r>
                <a:rPr lang="en-US" dirty="0">
                  <a:solidFill>
                    <a:schemeClr val="accent5">
                      <a:lumMod val="75000"/>
                    </a:schemeClr>
                  </a:solidFill>
                </a:rPr>
                <a:t>…</a:t>
              </a:r>
              <a:endParaRPr lang="en-AU" dirty="0">
                <a:solidFill>
                  <a:schemeClr val="accent5">
                    <a:lumMod val="75000"/>
                  </a:schemeClr>
                </a:solidFill>
              </a:endParaRPr>
            </a:p>
          </p:txBody>
        </p:sp>
      </p:grpSp>
      <p:graphicFrame>
        <p:nvGraphicFramePr>
          <p:cNvPr id="6" name="Object 5"/>
          <p:cNvGraphicFramePr>
            <a:graphicFrameLocks noChangeAspect="1"/>
          </p:cNvGraphicFramePr>
          <p:nvPr/>
        </p:nvGraphicFramePr>
        <p:xfrm>
          <a:off x="6141374" y="4212210"/>
          <a:ext cx="1435100" cy="279400"/>
        </p:xfrm>
        <a:graphic>
          <a:graphicData uri="http://schemas.openxmlformats.org/presentationml/2006/ole">
            <mc:AlternateContent xmlns:mc="http://schemas.openxmlformats.org/markup-compatibility/2006">
              <mc:Choice xmlns:v="urn:schemas-microsoft-com:vml" Requires="v">
                <p:oleObj spid="_x0000_s30749" name="Equation" r:id="rId3" imgW="34442400" imgH="6705600" progId="Equation.DSMT4">
                  <p:embed/>
                </p:oleObj>
              </mc:Choice>
              <mc:Fallback>
                <p:oleObj name="Equation" r:id="rId3" imgW="34442400" imgH="6705600" progId="Equation.DSMT4">
                  <p:embed/>
                  <p:pic>
                    <p:nvPicPr>
                      <p:cNvPr id="0" name="Object 5"/>
                      <p:cNvPicPr>
                        <a:picLocks noChangeAspect="1" noChangeArrowheads="1"/>
                      </p:cNvPicPr>
                      <p:nvPr/>
                    </p:nvPicPr>
                    <p:blipFill>
                      <a:blip r:embed="rId4"/>
                      <a:srcRect/>
                      <a:stretch>
                        <a:fillRect/>
                      </a:stretch>
                    </p:blipFill>
                    <p:spPr bwMode="auto">
                      <a:xfrm>
                        <a:off x="6141374" y="4212210"/>
                        <a:ext cx="1435100"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7"/>
          <p:cNvGraphicFramePr>
            <a:graphicFrameLocks noChangeAspect="1"/>
          </p:cNvGraphicFramePr>
          <p:nvPr/>
        </p:nvGraphicFramePr>
        <p:xfrm>
          <a:off x="4898768" y="4077072"/>
          <a:ext cx="1219200" cy="571500"/>
        </p:xfrm>
        <a:graphic>
          <a:graphicData uri="http://schemas.openxmlformats.org/presentationml/2006/ole">
            <mc:AlternateContent xmlns:mc="http://schemas.openxmlformats.org/markup-compatibility/2006">
              <mc:Choice xmlns:v="urn:schemas-microsoft-com:vml" Requires="v">
                <p:oleObj spid="_x0000_s30750" name="Equation" r:id="rId5" imgW="29260800" imgH="13716000" progId="Equation.DSMT4">
                  <p:embed/>
                </p:oleObj>
              </mc:Choice>
              <mc:Fallback>
                <p:oleObj name="Equation" r:id="rId5" imgW="29260800" imgH="13716000" progId="Equation.DSMT4">
                  <p:embed/>
                  <p:pic>
                    <p:nvPicPr>
                      <p:cNvPr id="0" name="Object 7"/>
                      <p:cNvPicPr>
                        <a:picLocks noChangeAspect="1" noChangeArrowheads="1"/>
                      </p:cNvPicPr>
                      <p:nvPr/>
                    </p:nvPicPr>
                    <p:blipFill>
                      <a:blip r:embed="rId6"/>
                      <a:srcRect/>
                      <a:stretch>
                        <a:fillRect/>
                      </a:stretch>
                    </p:blipFill>
                    <p:spPr bwMode="auto">
                      <a:xfrm>
                        <a:off x="4898768" y="4077072"/>
                        <a:ext cx="12192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 name="Footer Placeholder 26"/>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dissolve">
                                      <p:cBhvr>
                                        <p:cTn id="18" dur="10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Effect transition="in" filter="dissolve">
                                      <p:cBhvr>
                                        <p:cTn id="38"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20" grpId="0"/>
      <p:bldP spid="21" grpId="0"/>
      <p:bldP spid="22" grpId="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4" name="Rectangle 6"/>
          <p:cNvSpPr>
            <a:spLocks noGrp="1" noChangeArrowheads="1"/>
          </p:cNvSpPr>
          <p:nvPr>
            <p:ph type="title"/>
          </p:nvPr>
        </p:nvSpPr>
        <p:spPr/>
        <p:txBody>
          <a:bodyPr/>
          <a:lstStyle/>
          <a:p>
            <a:r>
              <a:rPr lang="en-US" dirty="0"/>
              <a:t>Annuities</a:t>
            </a:r>
            <a:endParaRPr lang="en-US" dirty="0"/>
          </a:p>
        </p:txBody>
      </p:sp>
      <p:sp>
        <p:nvSpPr>
          <p:cNvPr id="81925" name="Rectangle 7"/>
          <p:cNvSpPr>
            <a:spLocks noGrp="1" noChangeArrowheads="1"/>
          </p:cNvSpPr>
          <p:nvPr>
            <p:ph idx="1"/>
          </p:nvPr>
        </p:nvSpPr>
        <p:spPr/>
        <p:txBody>
          <a:bodyPr/>
          <a:lstStyle/>
          <a:p>
            <a:r>
              <a:rPr lang="en-US" dirty="0"/>
              <a:t>When a constant cash flow will occur at regular intervals for a finite number of periods (N), it is called an annuity.</a:t>
            </a:r>
            <a:endParaRPr lang="en-US" dirty="0"/>
          </a:p>
        </p:txBody>
      </p:sp>
      <p:grpSp>
        <p:nvGrpSpPr>
          <p:cNvPr id="6" name="Group 5"/>
          <p:cNvGrpSpPr/>
          <p:nvPr/>
        </p:nvGrpSpPr>
        <p:grpSpPr>
          <a:xfrm>
            <a:off x="2695179" y="2924945"/>
            <a:ext cx="6601356" cy="1051401"/>
            <a:chOff x="1171179" y="2924944"/>
            <a:chExt cx="6601356" cy="1051401"/>
          </a:xfrm>
        </p:grpSpPr>
        <p:cxnSp>
          <p:nvCxnSpPr>
            <p:cNvPr id="7" name="Straight Connector 6"/>
            <p:cNvCxnSpPr/>
            <p:nvPr/>
          </p:nvCxnSpPr>
          <p:spPr>
            <a:xfrm>
              <a:off x="1331640" y="3431185"/>
              <a:ext cx="3778664"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8" name="Straight Connector 7"/>
            <p:cNvCxnSpPr/>
            <p:nvPr/>
          </p:nvCxnSpPr>
          <p:spPr>
            <a:xfrm>
              <a:off x="1331640" y="3255357"/>
              <a:ext cx="0" cy="351656"/>
            </a:xfrm>
            <a:prstGeom prst="line">
              <a:avLst/>
            </a:prstGeom>
          </p:spPr>
          <p:style>
            <a:lnRef idx="2">
              <a:schemeClr val="accent5"/>
            </a:lnRef>
            <a:fillRef idx="0">
              <a:schemeClr val="accent5"/>
            </a:fillRef>
            <a:effectRef idx="1">
              <a:schemeClr val="accent5"/>
            </a:effectRef>
            <a:fontRef idx="minor">
              <a:schemeClr val="tx1"/>
            </a:fontRef>
          </p:style>
        </p:cxnSp>
        <p:cxnSp>
          <p:nvCxnSpPr>
            <p:cNvPr id="9" name="Straight Connector 8"/>
            <p:cNvCxnSpPr/>
            <p:nvPr/>
          </p:nvCxnSpPr>
          <p:spPr>
            <a:xfrm>
              <a:off x="2584579" y="3255357"/>
              <a:ext cx="0" cy="351656"/>
            </a:xfrm>
            <a:prstGeom prst="line">
              <a:avLst/>
            </a:prstGeom>
          </p:spPr>
          <p:style>
            <a:lnRef idx="2">
              <a:schemeClr val="accent5"/>
            </a:lnRef>
            <a:fillRef idx="0">
              <a:schemeClr val="accent5"/>
            </a:fillRef>
            <a:effectRef idx="1">
              <a:schemeClr val="accent5"/>
            </a:effectRef>
            <a:fontRef idx="minor">
              <a:schemeClr val="tx1"/>
            </a:fontRef>
          </p:style>
        </p:cxnSp>
        <p:cxnSp>
          <p:nvCxnSpPr>
            <p:cNvPr id="10" name="Straight Connector 9"/>
            <p:cNvCxnSpPr/>
            <p:nvPr/>
          </p:nvCxnSpPr>
          <p:spPr>
            <a:xfrm>
              <a:off x="3837518" y="3255357"/>
              <a:ext cx="0" cy="351656"/>
            </a:xfrm>
            <a:prstGeom prst="line">
              <a:avLst/>
            </a:prstGeom>
          </p:spPr>
          <p:style>
            <a:lnRef idx="2">
              <a:schemeClr val="accent5"/>
            </a:lnRef>
            <a:fillRef idx="0">
              <a:schemeClr val="accent5"/>
            </a:fillRef>
            <a:effectRef idx="1">
              <a:schemeClr val="accent5"/>
            </a:effectRef>
            <a:fontRef idx="minor">
              <a:schemeClr val="tx1"/>
            </a:fontRef>
          </p:style>
        </p:cxnSp>
        <p:cxnSp>
          <p:nvCxnSpPr>
            <p:cNvPr id="11" name="Straight Connector 10"/>
            <p:cNvCxnSpPr/>
            <p:nvPr/>
          </p:nvCxnSpPr>
          <p:spPr>
            <a:xfrm>
              <a:off x="7596336" y="3255357"/>
              <a:ext cx="0" cy="351656"/>
            </a:xfrm>
            <a:prstGeom prst="line">
              <a:avLst/>
            </a:prstGeom>
          </p:spPr>
          <p:style>
            <a:lnRef idx="2">
              <a:schemeClr val="accent5"/>
            </a:lnRef>
            <a:fillRef idx="0">
              <a:schemeClr val="accent5"/>
            </a:fillRef>
            <a:effectRef idx="1">
              <a:schemeClr val="accent5"/>
            </a:effectRef>
            <a:fontRef idx="minor">
              <a:schemeClr val="tx1"/>
            </a:fontRef>
          </p:style>
        </p:cxnSp>
        <p:sp>
          <p:nvSpPr>
            <p:cNvPr id="12" name="TextBox 11"/>
            <p:cNvSpPr txBox="1"/>
            <p:nvPr/>
          </p:nvSpPr>
          <p:spPr>
            <a:xfrm>
              <a:off x="1171179" y="2924944"/>
              <a:ext cx="320922" cy="369332"/>
            </a:xfrm>
            <a:prstGeom prst="rect">
              <a:avLst/>
            </a:prstGeom>
            <a:noFill/>
          </p:spPr>
          <p:txBody>
            <a:bodyPr wrap="none" rtlCol="0">
              <a:spAutoFit/>
            </a:bodyPr>
            <a:lstStyle/>
            <a:p>
              <a:pPr algn="ctr"/>
              <a:r>
                <a:rPr lang="en-US" dirty="0">
                  <a:solidFill>
                    <a:schemeClr val="accent5">
                      <a:lumMod val="75000"/>
                    </a:schemeClr>
                  </a:solidFill>
                </a:rPr>
                <a:t>0</a:t>
              </a:r>
              <a:endParaRPr lang="en-AU" dirty="0">
                <a:solidFill>
                  <a:schemeClr val="accent5">
                    <a:lumMod val="75000"/>
                  </a:schemeClr>
                </a:solidFill>
              </a:endParaRPr>
            </a:p>
          </p:txBody>
        </p:sp>
        <p:sp>
          <p:nvSpPr>
            <p:cNvPr id="13" name="TextBox 12"/>
            <p:cNvSpPr txBox="1"/>
            <p:nvPr/>
          </p:nvSpPr>
          <p:spPr>
            <a:xfrm>
              <a:off x="3677581" y="2924944"/>
              <a:ext cx="320922" cy="369332"/>
            </a:xfrm>
            <a:prstGeom prst="rect">
              <a:avLst/>
            </a:prstGeom>
            <a:noFill/>
          </p:spPr>
          <p:txBody>
            <a:bodyPr wrap="none" rtlCol="0">
              <a:spAutoFit/>
            </a:bodyPr>
            <a:lstStyle/>
            <a:p>
              <a:pPr algn="ctr"/>
              <a:r>
                <a:rPr lang="en-US" dirty="0">
                  <a:solidFill>
                    <a:schemeClr val="accent5">
                      <a:lumMod val="75000"/>
                    </a:schemeClr>
                  </a:solidFill>
                </a:rPr>
                <a:t>2</a:t>
              </a:r>
              <a:endParaRPr lang="en-AU" dirty="0">
                <a:solidFill>
                  <a:schemeClr val="accent5">
                    <a:lumMod val="75000"/>
                  </a:schemeClr>
                </a:solidFill>
              </a:endParaRPr>
            </a:p>
          </p:txBody>
        </p:sp>
        <p:sp>
          <p:nvSpPr>
            <p:cNvPr id="14" name="TextBox 13"/>
            <p:cNvSpPr txBox="1"/>
            <p:nvPr/>
          </p:nvSpPr>
          <p:spPr>
            <a:xfrm>
              <a:off x="2428388" y="2924944"/>
              <a:ext cx="312907" cy="369332"/>
            </a:xfrm>
            <a:prstGeom prst="rect">
              <a:avLst/>
            </a:prstGeom>
            <a:noFill/>
          </p:spPr>
          <p:txBody>
            <a:bodyPr wrap="none" rtlCol="0">
              <a:spAutoFit/>
            </a:bodyPr>
            <a:lstStyle/>
            <a:p>
              <a:pPr algn="ctr"/>
              <a:r>
                <a:rPr lang="en-US" dirty="0">
                  <a:solidFill>
                    <a:schemeClr val="accent5">
                      <a:lumMod val="75000"/>
                    </a:schemeClr>
                  </a:solidFill>
                </a:rPr>
                <a:t>1</a:t>
              </a:r>
              <a:endParaRPr lang="en-AU" dirty="0">
                <a:solidFill>
                  <a:schemeClr val="accent5">
                    <a:lumMod val="75000"/>
                  </a:schemeClr>
                </a:solidFill>
              </a:endParaRPr>
            </a:p>
          </p:txBody>
        </p:sp>
        <p:sp>
          <p:nvSpPr>
            <p:cNvPr id="15" name="TextBox 14"/>
            <p:cNvSpPr txBox="1"/>
            <p:nvPr/>
          </p:nvSpPr>
          <p:spPr>
            <a:xfrm>
              <a:off x="7422759" y="2924944"/>
              <a:ext cx="349776" cy="369332"/>
            </a:xfrm>
            <a:prstGeom prst="rect">
              <a:avLst/>
            </a:prstGeom>
            <a:noFill/>
          </p:spPr>
          <p:txBody>
            <a:bodyPr wrap="none" rtlCol="0">
              <a:spAutoFit/>
            </a:bodyPr>
            <a:lstStyle/>
            <a:p>
              <a:pPr algn="ctr"/>
              <a:r>
                <a:rPr lang="en-US" dirty="0">
                  <a:solidFill>
                    <a:schemeClr val="accent5">
                      <a:lumMod val="75000"/>
                    </a:schemeClr>
                  </a:solidFill>
                </a:rPr>
                <a:t>N</a:t>
              </a:r>
              <a:endParaRPr lang="en-AU" dirty="0">
                <a:solidFill>
                  <a:schemeClr val="accent5">
                    <a:lumMod val="75000"/>
                  </a:schemeClr>
                </a:solidFill>
              </a:endParaRPr>
            </a:p>
          </p:txBody>
        </p:sp>
        <p:cxnSp>
          <p:nvCxnSpPr>
            <p:cNvPr id="16" name="Straight Connector 15"/>
            <p:cNvCxnSpPr/>
            <p:nvPr/>
          </p:nvCxnSpPr>
          <p:spPr>
            <a:xfrm>
              <a:off x="6516216" y="3431185"/>
              <a:ext cx="108143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7" name="Straight Connector 16"/>
            <p:cNvCxnSpPr/>
            <p:nvPr/>
          </p:nvCxnSpPr>
          <p:spPr>
            <a:xfrm>
              <a:off x="5110304" y="3431185"/>
              <a:ext cx="1405912" cy="0"/>
            </a:xfrm>
            <a:prstGeom prst="line">
              <a:avLst/>
            </a:prstGeom>
            <a:ln>
              <a:prstDash val="dash"/>
            </a:ln>
          </p:spPr>
          <p:style>
            <a:lnRef idx="2">
              <a:schemeClr val="accent5"/>
            </a:lnRef>
            <a:fillRef idx="0">
              <a:schemeClr val="accent5"/>
            </a:fillRef>
            <a:effectRef idx="1">
              <a:schemeClr val="accent5"/>
            </a:effectRef>
            <a:fontRef idx="minor">
              <a:schemeClr val="tx1"/>
            </a:fontRef>
          </p:style>
        </p:cxnSp>
        <p:sp>
          <p:nvSpPr>
            <p:cNvPr id="22" name="TextBox 21"/>
            <p:cNvSpPr txBox="1"/>
            <p:nvPr/>
          </p:nvSpPr>
          <p:spPr>
            <a:xfrm>
              <a:off x="2408890" y="3607013"/>
              <a:ext cx="351378" cy="369332"/>
            </a:xfrm>
            <a:prstGeom prst="rect">
              <a:avLst/>
            </a:prstGeom>
            <a:noFill/>
          </p:spPr>
          <p:txBody>
            <a:bodyPr wrap="none" rtlCol="0">
              <a:spAutoFit/>
            </a:bodyPr>
            <a:lstStyle/>
            <a:p>
              <a:pPr algn="ctr"/>
              <a:r>
                <a:rPr lang="en-US" dirty="0">
                  <a:solidFill>
                    <a:schemeClr val="accent5">
                      <a:lumMod val="75000"/>
                    </a:schemeClr>
                  </a:solidFill>
                </a:rPr>
                <a:t>C</a:t>
              </a:r>
              <a:endParaRPr lang="en-AU" dirty="0">
                <a:solidFill>
                  <a:schemeClr val="accent5">
                    <a:lumMod val="75000"/>
                  </a:schemeClr>
                </a:solidFill>
              </a:endParaRPr>
            </a:p>
          </p:txBody>
        </p:sp>
        <p:sp>
          <p:nvSpPr>
            <p:cNvPr id="23" name="TextBox 22"/>
            <p:cNvSpPr txBox="1"/>
            <p:nvPr/>
          </p:nvSpPr>
          <p:spPr>
            <a:xfrm>
              <a:off x="3662353" y="3607013"/>
              <a:ext cx="351378" cy="369332"/>
            </a:xfrm>
            <a:prstGeom prst="rect">
              <a:avLst/>
            </a:prstGeom>
            <a:noFill/>
          </p:spPr>
          <p:txBody>
            <a:bodyPr wrap="none" rtlCol="0">
              <a:spAutoFit/>
            </a:bodyPr>
            <a:lstStyle/>
            <a:p>
              <a:pPr algn="ctr"/>
              <a:r>
                <a:rPr lang="en-US" dirty="0">
                  <a:solidFill>
                    <a:schemeClr val="accent5">
                      <a:lumMod val="75000"/>
                    </a:schemeClr>
                  </a:solidFill>
                </a:rPr>
                <a:t>C</a:t>
              </a:r>
              <a:endParaRPr lang="en-AU" dirty="0">
                <a:solidFill>
                  <a:schemeClr val="accent5">
                    <a:lumMod val="75000"/>
                  </a:schemeClr>
                </a:solidFill>
              </a:endParaRPr>
            </a:p>
          </p:txBody>
        </p:sp>
        <p:sp>
          <p:nvSpPr>
            <p:cNvPr id="24" name="TextBox 23"/>
            <p:cNvSpPr txBox="1"/>
            <p:nvPr/>
          </p:nvSpPr>
          <p:spPr>
            <a:xfrm>
              <a:off x="7420647" y="3607013"/>
              <a:ext cx="351378" cy="369332"/>
            </a:xfrm>
            <a:prstGeom prst="rect">
              <a:avLst/>
            </a:prstGeom>
            <a:noFill/>
          </p:spPr>
          <p:txBody>
            <a:bodyPr wrap="none" rtlCol="0">
              <a:spAutoFit/>
            </a:bodyPr>
            <a:lstStyle/>
            <a:p>
              <a:pPr algn="ctr"/>
              <a:r>
                <a:rPr lang="en-US" dirty="0">
                  <a:solidFill>
                    <a:schemeClr val="accent5">
                      <a:lumMod val="75000"/>
                    </a:schemeClr>
                  </a:solidFill>
                </a:rPr>
                <a:t>C</a:t>
              </a:r>
              <a:endParaRPr lang="en-AU" dirty="0">
                <a:solidFill>
                  <a:schemeClr val="accent5">
                    <a:lumMod val="75000"/>
                  </a:schemeClr>
                </a:solidFill>
              </a:endParaRPr>
            </a:p>
          </p:txBody>
        </p:sp>
        <p:sp>
          <p:nvSpPr>
            <p:cNvPr id="25" name="TextBox 24"/>
            <p:cNvSpPr txBox="1"/>
            <p:nvPr/>
          </p:nvSpPr>
          <p:spPr>
            <a:xfrm>
              <a:off x="5605510" y="3607013"/>
              <a:ext cx="415499" cy="369332"/>
            </a:xfrm>
            <a:prstGeom prst="rect">
              <a:avLst/>
            </a:prstGeom>
            <a:noFill/>
          </p:spPr>
          <p:txBody>
            <a:bodyPr wrap="none" rtlCol="0">
              <a:spAutoFit/>
            </a:bodyPr>
            <a:lstStyle/>
            <a:p>
              <a:pPr algn="ctr"/>
              <a:r>
                <a:rPr lang="en-US" dirty="0">
                  <a:solidFill>
                    <a:schemeClr val="accent5">
                      <a:lumMod val="75000"/>
                    </a:schemeClr>
                  </a:solidFill>
                </a:rPr>
                <a:t>…</a:t>
              </a:r>
              <a:endParaRPr lang="en-AU" dirty="0">
                <a:solidFill>
                  <a:schemeClr val="accent5">
                    <a:lumMod val="75000"/>
                  </a:schemeClr>
                </a:solidFill>
              </a:endParaRPr>
            </a:p>
          </p:txBody>
        </p:sp>
      </p:grpSp>
      <p:graphicFrame>
        <p:nvGraphicFramePr>
          <p:cNvPr id="4" name="Object 3"/>
          <p:cNvGraphicFramePr>
            <a:graphicFrameLocks noChangeAspect="1"/>
          </p:cNvGraphicFramePr>
          <p:nvPr/>
        </p:nvGraphicFramePr>
        <p:xfrm>
          <a:off x="2247036" y="4473229"/>
          <a:ext cx="2643005" cy="1104040"/>
        </p:xfrm>
        <a:graphic>
          <a:graphicData uri="http://schemas.openxmlformats.org/presentationml/2006/ole">
            <mc:AlternateContent xmlns:mc="http://schemas.openxmlformats.org/markup-compatibility/2006">
              <mc:Choice xmlns:v="urn:schemas-microsoft-com:vml" Requires="v">
                <p:oleObj spid="_x0000_s15370" name="Equation" r:id="rId1" imgW="48158400" imgH="20116800" progId="Equation.DSMT4">
                  <p:embed/>
                </p:oleObj>
              </mc:Choice>
              <mc:Fallback>
                <p:oleObj name="Equation" r:id="rId1" imgW="48158400" imgH="20116800" progId="Equation.DSMT4">
                  <p:embed/>
                  <p:pic>
                    <p:nvPicPr>
                      <p:cNvPr id="0" name="Object 3"/>
                      <p:cNvPicPr/>
                      <p:nvPr/>
                    </p:nvPicPr>
                    <p:blipFill>
                      <a:blip r:embed="rId2"/>
                      <a:stretch>
                        <a:fillRect/>
                      </a:stretch>
                    </p:blipFill>
                    <p:spPr>
                      <a:xfrm>
                        <a:off x="2247036" y="4473229"/>
                        <a:ext cx="2643005" cy="1104040"/>
                      </a:xfrm>
                      <a:prstGeom prst="rect">
                        <a:avLst/>
                      </a:prstGeom>
                      <a:solidFill>
                        <a:schemeClr val="bg2"/>
                      </a:solidFill>
                    </p:spPr>
                  </p:pic>
                </p:oleObj>
              </mc:Fallback>
            </mc:AlternateContent>
          </a:graphicData>
        </a:graphic>
      </p:graphicFrame>
      <p:sp>
        <p:nvSpPr>
          <p:cNvPr id="18" name="TextBox 17"/>
          <p:cNvSpPr txBox="1"/>
          <p:nvPr/>
        </p:nvSpPr>
        <p:spPr>
          <a:xfrm>
            <a:off x="5362041" y="4365104"/>
            <a:ext cx="6134631" cy="1523494"/>
          </a:xfrm>
          <a:prstGeom prst="rect">
            <a:avLst/>
          </a:prstGeom>
          <a:noFill/>
        </p:spPr>
        <p:txBody>
          <a:bodyPr wrap="square" rtlCol="0">
            <a:spAutoFit/>
          </a:bodyPr>
          <a:lstStyle/>
          <a:p>
            <a:pPr marL="285750" indent="-285750">
              <a:spcBef>
                <a:spcPts val="600"/>
              </a:spcBef>
              <a:spcAft>
                <a:spcPts val="600"/>
              </a:spcAft>
              <a:buClr>
                <a:schemeClr val="tx1"/>
              </a:buClr>
              <a:buSzPct val="80000"/>
              <a:buFont typeface="Wingdings" panose="05000000000000000000" pitchFamily="2" charset="2"/>
              <a:buChar char=""/>
            </a:pPr>
            <a:r>
              <a:rPr lang="en-US" sz="2200" dirty="0"/>
              <a:t>To simplify this, consider a bank account like we used to illustrate perpetuities.</a:t>
            </a:r>
            <a:endParaRPr lang="en-US" sz="2200" dirty="0"/>
          </a:p>
          <a:p>
            <a:pPr marL="285750" indent="-285750">
              <a:buClr>
                <a:schemeClr val="tx1"/>
              </a:buClr>
              <a:buSzPct val="80000"/>
              <a:buFont typeface="Wingdings" panose="05000000000000000000" pitchFamily="2" charset="2"/>
              <a:buChar char=""/>
            </a:pPr>
            <a:r>
              <a:rPr lang="en-US" sz="2200" dirty="0"/>
              <a:t>If you withdraw principal and interest at the end of N years, the present value is still $100</a:t>
            </a:r>
            <a:endParaRPr lang="en-US" sz="2200" dirty="0"/>
          </a:p>
        </p:txBody>
      </p:sp>
      <p:sp>
        <p:nvSpPr>
          <p:cNvPr id="20" name="Footer Placeholder 19"/>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fade">
                                      <p:cBhvr>
                                        <p:cTn id="22"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5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24" name="Rectangle 6"/>
          <p:cNvSpPr>
            <a:spLocks noGrp="1" noChangeArrowheads="1"/>
          </p:cNvSpPr>
          <p:nvPr>
            <p:ph type="title"/>
          </p:nvPr>
        </p:nvSpPr>
        <p:spPr/>
        <p:txBody>
          <a:bodyPr/>
          <a:lstStyle/>
          <a:p>
            <a:r>
              <a:rPr lang="en-US" dirty="0"/>
              <a:t>Present Value of an Annuity</a:t>
            </a:r>
            <a:endParaRPr lang="en-US" dirty="0"/>
          </a:p>
        </p:txBody>
      </p:sp>
      <p:sp>
        <p:nvSpPr>
          <p:cNvPr id="81925" name="Rectangle 7"/>
          <p:cNvSpPr>
            <a:spLocks noGrp="1" noChangeArrowheads="1"/>
          </p:cNvSpPr>
          <p:nvPr>
            <p:ph idx="1"/>
          </p:nvPr>
        </p:nvSpPr>
        <p:spPr/>
        <p:txBody>
          <a:bodyPr/>
          <a:lstStyle/>
          <a:p>
            <a:endParaRPr lang="en-US" dirty="0"/>
          </a:p>
          <a:p>
            <a:endParaRPr lang="en-US" dirty="0"/>
          </a:p>
          <a:p>
            <a:endParaRPr lang="en-US" dirty="0"/>
          </a:p>
          <a:p>
            <a:endParaRPr lang="en-US" dirty="0"/>
          </a:p>
          <a:p>
            <a:r>
              <a:rPr lang="en-US" dirty="0"/>
              <a:t>The 20-year stream of $5 plus $100 in 20 years must be worth the $100 you deposit today</a:t>
            </a:r>
            <a:endParaRPr lang="en-US" dirty="0"/>
          </a:p>
          <a:p>
            <a:endParaRPr lang="en-US" dirty="0"/>
          </a:p>
        </p:txBody>
      </p:sp>
      <p:grpSp>
        <p:nvGrpSpPr>
          <p:cNvPr id="18" name="Group 17"/>
          <p:cNvGrpSpPr/>
          <p:nvPr/>
        </p:nvGrpSpPr>
        <p:grpSpPr>
          <a:xfrm>
            <a:off x="2393166" y="1916832"/>
            <a:ext cx="7019231" cy="1328400"/>
            <a:chOff x="892793" y="3789040"/>
            <a:chExt cx="7019231" cy="1328400"/>
          </a:xfrm>
        </p:grpSpPr>
        <p:cxnSp>
          <p:nvCxnSpPr>
            <p:cNvPr id="7" name="Straight Connector 6"/>
            <p:cNvCxnSpPr/>
            <p:nvPr/>
          </p:nvCxnSpPr>
          <p:spPr>
            <a:xfrm>
              <a:off x="1301719" y="4295281"/>
              <a:ext cx="3778664"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8" name="Straight Connector 7"/>
            <p:cNvCxnSpPr/>
            <p:nvPr/>
          </p:nvCxnSpPr>
          <p:spPr>
            <a:xfrm>
              <a:off x="1301719" y="4119453"/>
              <a:ext cx="0" cy="351656"/>
            </a:xfrm>
            <a:prstGeom prst="line">
              <a:avLst/>
            </a:prstGeom>
          </p:spPr>
          <p:style>
            <a:lnRef idx="2">
              <a:schemeClr val="accent5"/>
            </a:lnRef>
            <a:fillRef idx="0">
              <a:schemeClr val="accent5"/>
            </a:fillRef>
            <a:effectRef idx="1">
              <a:schemeClr val="accent5"/>
            </a:effectRef>
            <a:fontRef idx="minor">
              <a:schemeClr val="tx1"/>
            </a:fontRef>
          </p:style>
        </p:cxnSp>
        <p:cxnSp>
          <p:nvCxnSpPr>
            <p:cNvPr id="9" name="Straight Connector 8"/>
            <p:cNvCxnSpPr/>
            <p:nvPr/>
          </p:nvCxnSpPr>
          <p:spPr>
            <a:xfrm>
              <a:off x="2554658" y="4119453"/>
              <a:ext cx="0" cy="351656"/>
            </a:xfrm>
            <a:prstGeom prst="line">
              <a:avLst/>
            </a:prstGeom>
          </p:spPr>
          <p:style>
            <a:lnRef idx="2">
              <a:schemeClr val="accent5"/>
            </a:lnRef>
            <a:fillRef idx="0">
              <a:schemeClr val="accent5"/>
            </a:fillRef>
            <a:effectRef idx="1">
              <a:schemeClr val="accent5"/>
            </a:effectRef>
            <a:fontRef idx="minor">
              <a:schemeClr val="tx1"/>
            </a:fontRef>
          </p:style>
        </p:cxnSp>
        <p:cxnSp>
          <p:nvCxnSpPr>
            <p:cNvPr id="10" name="Straight Connector 9"/>
            <p:cNvCxnSpPr/>
            <p:nvPr/>
          </p:nvCxnSpPr>
          <p:spPr>
            <a:xfrm>
              <a:off x="3807597" y="4119453"/>
              <a:ext cx="0" cy="351656"/>
            </a:xfrm>
            <a:prstGeom prst="line">
              <a:avLst/>
            </a:prstGeom>
          </p:spPr>
          <p:style>
            <a:lnRef idx="2">
              <a:schemeClr val="accent5"/>
            </a:lnRef>
            <a:fillRef idx="0">
              <a:schemeClr val="accent5"/>
            </a:fillRef>
            <a:effectRef idx="1">
              <a:schemeClr val="accent5"/>
            </a:effectRef>
            <a:fontRef idx="minor">
              <a:schemeClr val="tx1"/>
            </a:fontRef>
          </p:style>
        </p:cxnSp>
        <p:cxnSp>
          <p:nvCxnSpPr>
            <p:cNvPr id="11" name="Straight Connector 10"/>
            <p:cNvCxnSpPr/>
            <p:nvPr/>
          </p:nvCxnSpPr>
          <p:spPr>
            <a:xfrm>
              <a:off x="7566415" y="4119453"/>
              <a:ext cx="0" cy="351656"/>
            </a:xfrm>
            <a:prstGeom prst="line">
              <a:avLst/>
            </a:prstGeom>
          </p:spPr>
          <p:style>
            <a:lnRef idx="2">
              <a:schemeClr val="accent5"/>
            </a:lnRef>
            <a:fillRef idx="0">
              <a:schemeClr val="accent5"/>
            </a:fillRef>
            <a:effectRef idx="1">
              <a:schemeClr val="accent5"/>
            </a:effectRef>
            <a:fontRef idx="minor">
              <a:schemeClr val="tx1"/>
            </a:fontRef>
          </p:style>
        </p:cxnSp>
        <p:sp>
          <p:nvSpPr>
            <p:cNvPr id="12" name="TextBox 11"/>
            <p:cNvSpPr txBox="1"/>
            <p:nvPr/>
          </p:nvSpPr>
          <p:spPr>
            <a:xfrm>
              <a:off x="1141258" y="3789040"/>
              <a:ext cx="320922" cy="369332"/>
            </a:xfrm>
            <a:prstGeom prst="rect">
              <a:avLst/>
            </a:prstGeom>
            <a:noFill/>
          </p:spPr>
          <p:txBody>
            <a:bodyPr wrap="none" rtlCol="0">
              <a:spAutoFit/>
            </a:bodyPr>
            <a:lstStyle/>
            <a:p>
              <a:pPr algn="ctr"/>
              <a:r>
                <a:rPr lang="en-US" dirty="0">
                  <a:solidFill>
                    <a:schemeClr val="accent5">
                      <a:lumMod val="75000"/>
                    </a:schemeClr>
                  </a:solidFill>
                </a:rPr>
                <a:t>0</a:t>
              </a:r>
              <a:endParaRPr lang="en-AU" dirty="0">
                <a:solidFill>
                  <a:schemeClr val="accent5">
                    <a:lumMod val="75000"/>
                  </a:schemeClr>
                </a:solidFill>
              </a:endParaRPr>
            </a:p>
          </p:txBody>
        </p:sp>
        <p:sp>
          <p:nvSpPr>
            <p:cNvPr id="13" name="TextBox 12"/>
            <p:cNvSpPr txBox="1"/>
            <p:nvPr/>
          </p:nvSpPr>
          <p:spPr>
            <a:xfrm>
              <a:off x="3647660" y="3789040"/>
              <a:ext cx="320922" cy="369332"/>
            </a:xfrm>
            <a:prstGeom prst="rect">
              <a:avLst/>
            </a:prstGeom>
            <a:noFill/>
          </p:spPr>
          <p:txBody>
            <a:bodyPr wrap="none" rtlCol="0">
              <a:spAutoFit/>
            </a:bodyPr>
            <a:lstStyle/>
            <a:p>
              <a:pPr algn="ctr"/>
              <a:r>
                <a:rPr lang="en-US" dirty="0">
                  <a:solidFill>
                    <a:schemeClr val="accent5">
                      <a:lumMod val="75000"/>
                    </a:schemeClr>
                  </a:solidFill>
                </a:rPr>
                <a:t>2</a:t>
              </a:r>
              <a:endParaRPr lang="en-AU" dirty="0">
                <a:solidFill>
                  <a:schemeClr val="accent5">
                    <a:lumMod val="75000"/>
                  </a:schemeClr>
                </a:solidFill>
              </a:endParaRPr>
            </a:p>
          </p:txBody>
        </p:sp>
        <p:sp>
          <p:nvSpPr>
            <p:cNvPr id="14" name="TextBox 13"/>
            <p:cNvSpPr txBox="1"/>
            <p:nvPr/>
          </p:nvSpPr>
          <p:spPr>
            <a:xfrm>
              <a:off x="2398467" y="3789040"/>
              <a:ext cx="312907" cy="369332"/>
            </a:xfrm>
            <a:prstGeom prst="rect">
              <a:avLst/>
            </a:prstGeom>
            <a:noFill/>
          </p:spPr>
          <p:txBody>
            <a:bodyPr wrap="none" rtlCol="0">
              <a:spAutoFit/>
            </a:bodyPr>
            <a:lstStyle/>
            <a:p>
              <a:pPr algn="ctr"/>
              <a:r>
                <a:rPr lang="en-US" dirty="0">
                  <a:solidFill>
                    <a:schemeClr val="accent5">
                      <a:lumMod val="75000"/>
                    </a:schemeClr>
                  </a:solidFill>
                </a:rPr>
                <a:t>1</a:t>
              </a:r>
              <a:endParaRPr lang="en-AU" dirty="0">
                <a:solidFill>
                  <a:schemeClr val="accent5">
                    <a:lumMod val="75000"/>
                  </a:schemeClr>
                </a:solidFill>
              </a:endParaRPr>
            </a:p>
          </p:txBody>
        </p:sp>
        <p:sp>
          <p:nvSpPr>
            <p:cNvPr id="15" name="TextBox 14"/>
            <p:cNvSpPr txBox="1"/>
            <p:nvPr/>
          </p:nvSpPr>
          <p:spPr>
            <a:xfrm>
              <a:off x="7348755" y="3789040"/>
              <a:ext cx="437941" cy="369332"/>
            </a:xfrm>
            <a:prstGeom prst="rect">
              <a:avLst/>
            </a:prstGeom>
            <a:noFill/>
          </p:spPr>
          <p:txBody>
            <a:bodyPr wrap="none" rtlCol="0">
              <a:spAutoFit/>
            </a:bodyPr>
            <a:lstStyle/>
            <a:p>
              <a:pPr algn="ctr"/>
              <a:r>
                <a:rPr lang="en-US" dirty="0">
                  <a:solidFill>
                    <a:schemeClr val="accent5">
                      <a:lumMod val="75000"/>
                    </a:schemeClr>
                  </a:solidFill>
                </a:rPr>
                <a:t>20</a:t>
              </a:r>
              <a:endParaRPr lang="en-AU" dirty="0">
                <a:solidFill>
                  <a:schemeClr val="accent5">
                    <a:lumMod val="75000"/>
                  </a:schemeClr>
                </a:solidFill>
              </a:endParaRPr>
            </a:p>
          </p:txBody>
        </p:sp>
        <p:cxnSp>
          <p:nvCxnSpPr>
            <p:cNvPr id="16" name="Straight Connector 15"/>
            <p:cNvCxnSpPr/>
            <p:nvPr/>
          </p:nvCxnSpPr>
          <p:spPr>
            <a:xfrm>
              <a:off x="6486295" y="4295281"/>
              <a:ext cx="108143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7" name="Straight Connector 16"/>
            <p:cNvCxnSpPr/>
            <p:nvPr/>
          </p:nvCxnSpPr>
          <p:spPr>
            <a:xfrm>
              <a:off x="5080383" y="4295281"/>
              <a:ext cx="1405912" cy="0"/>
            </a:xfrm>
            <a:prstGeom prst="line">
              <a:avLst/>
            </a:prstGeom>
            <a:ln>
              <a:prstDash val="dash"/>
            </a:ln>
          </p:spPr>
          <p:style>
            <a:lnRef idx="2">
              <a:schemeClr val="accent5"/>
            </a:lnRef>
            <a:fillRef idx="0">
              <a:schemeClr val="accent5"/>
            </a:fillRef>
            <a:effectRef idx="1">
              <a:schemeClr val="accent5"/>
            </a:effectRef>
            <a:fontRef idx="minor">
              <a:schemeClr val="tx1"/>
            </a:fontRef>
          </p:style>
        </p:cxnSp>
        <p:sp>
          <p:nvSpPr>
            <p:cNvPr id="22" name="TextBox 21"/>
            <p:cNvSpPr txBox="1"/>
            <p:nvPr/>
          </p:nvSpPr>
          <p:spPr>
            <a:xfrm>
              <a:off x="2335688" y="4471109"/>
              <a:ext cx="437941" cy="369332"/>
            </a:xfrm>
            <a:prstGeom prst="rect">
              <a:avLst/>
            </a:prstGeom>
            <a:noFill/>
          </p:spPr>
          <p:txBody>
            <a:bodyPr wrap="none" rtlCol="0">
              <a:spAutoFit/>
            </a:bodyPr>
            <a:lstStyle/>
            <a:p>
              <a:pPr algn="ctr"/>
              <a:r>
                <a:rPr lang="en-US" dirty="0">
                  <a:solidFill>
                    <a:schemeClr val="accent5">
                      <a:lumMod val="75000"/>
                    </a:schemeClr>
                  </a:solidFill>
                </a:rPr>
                <a:t>$5</a:t>
              </a:r>
              <a:endParaRPr lang="en-AU" dirty="0">
                <a:solidFill>
                  <a:schemeClr val="accent5">
                    <a:lumMod val="75000"/>
                  </a:schemeClr>
                </a:solidFill>
              </a:endParaRPr>
            </a:p>
          </p:txBody>
        </p:sp>
        <p:sp>
          <p:nvSpPr>
            <p:cNvPr id="23" name="TextBox 22"/>
            <p:cNvSpPr txBox="1"/>
            <p:nvPr/>
          </p:nvSpPr>
          <p:spPr>
            <a:xfrm>
              <a:off x="3589151" y="4471109"/>
              <a:ext cx="437941" cy="369332"/>
            </a:xfrm>
            <a:prstGeom prst="rect">
              <a:avLst/>
            </a:prstGeom>
            <a:noFill/>
          </p:spPr>
          <p:txBody>
            <a:bodyPr wrap="none" rtlCol="0">
              <a:spAutoFit/>
            </a:bodyPr>
            <a:lstStyle/>
            <a:p>
              <a:pPr algn="ctr"/>
              <a:r>
                <a:rPr lang="en-US" dirty="0">
                  <a:solidFill>
                    <a:schemeClr val="accent5">
                      <a:lumMod val="75000"/>
                    </a:schemeClr>
                  </a:solidFill>
                </a:rPr>
                <a:t>$5</a:t>
              </a:r>
              <a:endParaRPr lang="en-AU" dirty="0">
                <a:solidFill>
                  <a:schemeClr val="accent5">
                    <a:lumMod val="75000"/>
                  </a:schemeClr>
                </a:solidFill>
              </a:endParaRPr>
            </a:p>
          </p:txBody>
        </p:sp>
        <p:sp>
          <p:nvSpPr>
            <p:cNvPr id="24" name="TextBox 23"/>
            <p:cNvSpPr txBox="1"/>
            <p:nvPr/>
          </p:nvSpPr>
          <p:spPr>
            <a:xfrm>
              <a:off x="7220809" y="4471109"/>
              <a:ext cx="691215" cy="646331"/>
            </a:xfrm>
            <a:prstGeom prst="rect">
              <a:avLst/>
            </a:prstGeom>
            <a:noFill/>
          </p:spPr>
          <p:txBody>
            <a:bodyPr wrap="none" rtlCol="0">
              <a:spAutoFit/>
            </a:bodyPr>
            <a:lstStyle/>
            <a:p>
              <a:pPr algn="ctr"/>
              <a:r>
                <a:rPr lang="en-US" dirty="0">
                  <a:solidFill>
                    <a:schemeClr val="accent5">
                      <a:lumMod val="75000"/>
                    </a:schemeClr>
                  </a:solidFill>
                </a:rPr>
                <a:t>$5</a:t>
              </a:r>
              <a:endParaRPr lang="en-US" dirty="0">
                <a:solidFill>
                  <a:schemeClr val="accent5">
                    <a:lumMod val="75000"/>
                  </a:schemeClr>
                </a:solidFill>
              </a:endParaRPr>
            </a:p>
            <a:p>
              <a:pPr algn="ctr"/>
              <a:r>
                <a:rPr lang="en-US" dirty="0">
                  <a:solidFill>
                    <a:schemeClr val="accent5">
                      <a:lumMod val="75000"/>
                    </a:schemeClr>
                  </a:solidFill>
                </a:rPr>
                <a:t>$100</a:t>
              </a:r>
              <a:endParaRPr lang="en-AU" dirty="0">
                <a:solidFill>
                  <a:schemeClr val="accent5">
                    <a:lumMod val="75000"/>
                  </a:schemeClr>
                </a:solidFill>
              </a:endParaRPr>
            </a:p>
          </p:txBody>
        </p:sp>
        <p:sp>
          <p:nvSpPr>
            <p:cNvPr id="25" name="TextBox 24"/>
            <p:cNvSpPr txBox="1"/>
            <p:nvPr/>
          </p:nvSpPr>
          <p:spPr>
            <a:xfrm>
              <a:off x="5575589" y="4471109"/>
              <a:ext cx="415499" cy="369332"/>
            </a:xfrm>
            <a:prstGeom prst="rect">
              <a:avLst/>
            </a:prstGeom>
            <a:noFill/>
          </p:spPr>
          <p:txBody>
            <a:bodyPr wrap="none" rtlCol="0">
              <a:spAutoFit/>
            </a:bodyPr>
            <a:lstStyle/>
            <a:p>
              <a:pPr algn="ctr"/>
              <a:r>
                <a:rPr lang="en-US" dirty="0">
                  <a:solidFill>
                    <a:schemeClr val="accent5">
                      <a:lumMod val="75000"/>
                    </a:schemeClr>
                  </a:solidFill>
                </a:rPr>
                <a:t>…</a:t>
              </a:r>
              <a:endParaRPr lang="en-AU" dirty="0">
                <a:solidFill>
                  <a:schemeClr val="accent5">
                    <a:lumMod val="75000"/>
                  </a:schemeClr>
                </a:solidFill>
              </a:endParaRPr>
            </a:p>
          </p:txBody>
        </p:sp>
        <p:sp>
          <p:nvSpPr>
            <p:cNvPr id="26" name="TextBox 25"/>
            <p:cNvSpPr txBox="1"/>
            <p:nvPr/>
          </p:nvSpPr>
          <p:spPr>
            <a:xfrm>
              <a:off x="892793" y="4471109"/>
              <a:ext cx="817852" cy="369332"/>
            </a:xfrm>
            <a:prstGeom prst="rect">
              <a:avLst/>
            </a:prstGeom>
            <a:noFill/>
          </p:spPr>
          <p:txBody>
            <a:bodyPr wrap="none" rtlCol="0">
              <a:spAutoFit/>
            </a:bodyPr>
            <a:lstStyle/>
            <a:p>
              <a:pPr algn="ctr"/>
              <a:r>
                <a:rPr lang="en-US" dirty="0">
                  <a:solidFill>
                    <a:schemeClr val="accent5">
                      <a:lumMod val="75000"/>
                    </a:schemeClr>
                  </a:solidFill>
                  <a:sym typeface="Symbol" panose="05050102010706020507"/>
                </a:rPr>
                <a:t></a:t>
              </a:r>
              <a:r>
                <a:rPr lang="en-US" dirty="0">
                  <a:solidFill>
                    <a:schemeClr val="accent5">
                      <a:lumMod val="75000"/>
                    </a:schemeClr>
                  </a:solidFill>
                </a:rPr>
                <a:t>$100</a:t>
              </a:r>
              <a:endParaRPr lang="en-AU" dirty="0">
                <a:solidFill>
                  <a:schemeClr val="accent5">
                    <a:lumMod val="75000"/>
                  </a:schemeClr>
                </a:solidFill>
              </a:endParaRPr>
            </a:p>
          </p:txBody>
        </p:sp>
      </p:grpSp>
      <p:graphicFrame>
        <p:nvGraphicFramePr>
          <p:cNvPr id="19" name="Object 18"/>
          <p:cNvGraphicFramePr>
            <a:graphicFrameLocks noChangeAspect="1"/>
          </p:cNvGraphicFramePr>
          <p:nvPr/>
        </p:nvGraphicFramePr>
        <p:xfrm>
          <a:off x="2520950" y="4568825"/>
          <a:ext cx="6540500" cy="393700"/>
        </p:xfrm>
        <a:graphic>
          <a:graphicData uri="http://schemas.openxmlformats.org/presentationml/2006/ole">
            <mc:AlternateContent xmlns:mc="http://schemas.openxmlformats.org/markup-compatibility/2006">
              <mc:Choice xmlns:v="urn:schemas-microsoft-com:vml" Requires="v">
                <p:oleObj spid="_x0000_s28691" name="Equation" r:id="rId1" imgW="156972000" imgH="9448800" progId="Equation.DSMT4">
                  <p:embed/>
                </p:oleObj>
              </mc:Choice>
              <mc:Fallback>
                <p:oleObj name="Equation" r:id="rId1" imgW="156972000" imgH="9448800" progId="Equation.DSMT4">
                  <p:embed/>
                  <p:pic>
                    <p:nvPicPr>
                      <p:cNvPr id="0" name="Object 18"/>
                      <p:cNvPicPr>
                        <a:picLocks noChangeAspect="1" noChangeArrowheads="1"/>
                      </p:cNvPicPr>
                      <p:nvPr/>
                    </p:nvPicPr>
                    <p:blipFill>
                      <a:blip r:embed="rId2"/>
                      <a:srcRect/>
                      <a:stretch>
                        <a:fillRect/>
                      </a:stretch>
                    </p:blipFill>
                    <p:spPr bwMode="auto">
                      <a:xfrm>
                        <a:off x="2520950" y="4568825"/>
                        <a:ext cx="6540500" cy="393700"/>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nvGraphicFramePr>
        <p:xfrm>
          <a:off x="2520950" y="5503863"/>
          <a:ext cx="6540500" cy="393700"/>
        </p:xfrm>
        <a:graphic>
          <a:graphicData uri="http://schemas.openxmlformats.org/presentationml/2006/ole">
            <mc:AlternateContent xmlns:mc="http://schemas.openxmlformats.org/markup-compatibility/2006">
              <mc:Choice xmlns:v="urn:schemas-microsoft-com:vml" Requires="v">
                <p:oleObj spid="_x0000_s28692" name="Equation" r:id="rId3" imgW="156972000" imgH="9448800" progId="Equation.DSMT4">
                  <p:embed/>
                </p:oleObj>
              </mc:Choice>
              <mc:Fallback>
                <p:oleObj name="Equation" r:id="rId3" imgW="156972000" imgH="9448800" progId="Equation.DSMT4">
                  <p:embed/>
                  <p:pic>
                    <p:nvPicPr>
                      <p:cNvPr id="0" name="Object 4"/>
                      <p:cNvPicPr>
                        <a:picLocks noChangeAspect="1" noChangeArrowheads="1"/>
                      </p:cNvPicPr>
                      <p:nvPr/>
                    </p:nvPicPr>
                    <p:blipFill>
                      <a:blip r:embed="rId4"/>
                      <a:srcRect/>
                      <a:stretch>
                        <a:fillRect/>
                      </a:stretch>
                    </p:blipFill>
                    <p:spPr bwMode="auto">
                      <a:xfrm>
                        <a:off x="2520950" y="5503863"/>
                        <a:ext cx="6540500" cy="393700"/>
                      </a:xfrm>
                      <a:prstGeom prst="rect">
                        <a:avLst/>
                      </a:prstGeom>
                      <a:noFill/>
                      <a:ln>
                        <a:noFill/>
                      </a:ln>
                    </p:spPr>
                  </p:pic>
                </p:oleObj>
              </mc:Fallback>
            </mc:AlternateContent>
          </a:graphicData>
        </a:graphic>
      </p:graphicFrame>
      <p:sp>
        <p:nvSpPr>
          <p:cNvPr id="20" name="Footer Placeholder 19"/>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25">
                                            <p:txEl>
                                              <p:pRg st="4" end="4"/>
                                            </p:txEl>
                                          </p:spTgt>
                                        </p:tgtEl>
                                        <p:attrNameLst>
                                          <p:attrName>style.visibility</p:attrName>
                                        </p:attrNameLst>
                                      </p:cBhvr>
                                      <p:to>
                                        <p:strVal val="visible"/>
                                      </p:to>
                                    </p:set>
                                    <p:animEffect transition="in" filter="dissolve">
                                      <p:cBhvr>
                                        <p:cTn id="12" dur="1000"/>
                                        <p:tgtEl>
                                          <p:spTgt spid="8192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5"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24" name="Rectangle 6"/>
          <p:cNvSpPr>
            <a:spLocks noGrp="1" noChangeArrowheads="1"/>
          </p:cNvSpPr>
          <p:nvPr>
            <p:ph type="title"/>
          </p:nvPr>
        </p:nvSpPr>
        <p:spPr/>
        <p:txBody>
          <a:bodyPr/>
          <a:lstStyle/>
          <a:p>
            <a:r>
              <a:rPr lang="en-US"/>
              <a:t>Present Value of an Annuity</a:t>
            </a:r>
            <a:endParaRPr lang="en-US" dirty="0"/>
          </a:p>
        </p:txBody>
      </p:sp>
      <p:sp>
        <p:nvSpPr>
          <p:cNvPr id="81925" name="Rectangle 7"/>
          <p:cNvSpPr>
            <a:spLocks noGrp="1" noChangeArrowheads="1"/>
          </p:cNvSpPr>
          <p:nvPr>
            <p:ph idx="1"/>
          </p:nvPr>
        </p:nvSpPr>
        <p:spPr/>
        <p:txBody>
          <a:bodyPr/>
          <a:lstStyle/>
          <a:p>
            <a:r>
              <a:rPr lang="en-US" dirty="0"/>
              <a:t>Let’s call the initial deposit amount P, and the regular payment amount C</a:t>
            </a:r>
            <a:br>
              <a:rPr lang="en-US" dirty="0"/>
            </a:br>
            <a:endParaRPr lang="en-US" dirty="0"/>
          </a:p>
          <a:p>
            <a:endParaRPr lang="en-US" dirty="0"/>
          </a:p>
          <a:p>
            <a:r>
              <a:rPr lang="en-US" dirty="0"/>
              <a:t>Remember that we constructed the annuity so that the cash flow (C) is equal to (r × P) so P=C/r</a:t>
            </a:r>
            <a:endParaRPr lang="en-US" dirty="0"/>
          </a:p>
          <a:p>
            <a:endParaRPr lang="en-US" dirty="0"/>
          </a:p>
        </p:txBody>
      </p:sp>
      <p:graphicFrame>
        <p:nvGraphicFramePr>
          <p:cNvPr id="5" name="Object 4"/>
          <p:cNvGraphicFramePr>
            <a:graphicFrameLocks noChangeAspect="1"/>
          </p:cNvGraphicFramePr>
          <p:nvPr/>
        </p:nvGraphicFramePr>
        <p:xfrm>
          <a:off x="2090738" y="4149080"/>
          <a:ext cx="7632700" cy="952500"/>
        </p:xfrm>
        <a:graphic>
          <a:graphicData uri="http://schemas.openxmlformats.org/presentationml/2006/ole">
            <mc:AlternateContent xmlns:mc="http://schemas.openxmlformats.org/markup-compatibility/2006">
              <mc:Choice xmlns:v="urn:schemas-microsoft-com:vml" Requires="v">
                <p:oleObj spid="_x0000_s21541" name="Equation" r:id="rId1" imgW="183184800" imgH="22860000" progId="Equation.DSMT4">
                  <p:embed/>
                </p:oleObj>
              </mc:Choice>
              <mc:Fallback>
                <p:oleObj name="Equation" r:id="rId1" imgW="183184800" imgH="22860000" progId="Equation.DSMT4">
                  <p:embed/>
                  <p:pic>
                    <p:nvPicPr>
                      <p:cNvPr id="0" name="Object 4"/>
                      <p:cNvPicPr>
                        <a:picLocks noChangeAspect="1" noChangeArrowheads="1"/>
                      </p:cNvPicPr>
                      <p:nvPr/>
                    </p:nvPicPr>
                    <p:blipFill>
                      <a:blip r:embed="rId2"/>
                      <a:srcRect/>
                      <a:stretch>
                        <a:fillRect/>
                      </a:stretch>
                    </p:blipFill>
                    <p:spPr bwMode="auto">
                      <a:xfrm>
                        <a:off x="2090738" y="4149080"/>
                        <a:ext cx="7632700" cy="952500"/>
                      </a:xfrm>
                      <a:prstGeom prst="rect">
                        <a:avLst/>
                      </a:prstGeom>
                      <a:noFill/>
                      <a:ln>
                        <a:noFill/>
                      </a:ln>
                    </p:spPr>
                  </p:pic>
                </p:oleObj>
              </mc:Fallback>
            </mc:AlternateContent>
          </a:graphicData>
        </a:graphic>
      </p:graphicFrame>
      <p:graphicFrame>
        <p:nvGraphicFramePr>
          <p:cNvPr id="29" name="Object 28"/>
          <p:cNvGraphicFramePr>
            <a:graphicFrameLocks noChangeAspect="1"/>
          </p:cNvGraphicFramePr>
          <p:nvPr/>
        </p:nvGraphicFramePr>
        <p:xfrm>
          <a:off x="2207568" y="2276872"/>
          <a:ext cx="7734300" cy="825500"/>
        </p:xfrm>
        <a:graphic>
          <a:graphicData uri="http://schemas.openxmlformats.org/presentationml/2006/ole">
            <mc:AlternateContent xmlns:mc="http://schemas.openxmlformats.org/markup-compatibility/2006">
              <mc:Choice xmlns:v="urn:schemas-microsoft-com:vml" Requires="v">
                <p:oleObj spid="_x0000_s21542" name="Equation" r:id="rId3" imgW="185623200" imgH="19812000" progId="Equation.DSMT4">
                  <p:embed/>
                </p:oleObj>
              </mc:Choice>
              <mc:Fallback>
                <p:oleObj name="Equation" r:id="rId3" imgW="185623200" imgH="19812000" progId="Equation.DSMT4">
                  <p:embed/>
                  <p:pic>
                    <p:nvPicPr>
                      <p:cNvPr id="0" name="Object 28"/>
                      <p:cNvPicPr>
                        <a:picLocks noChangeAspect="1" noChangeArrowheads="1"/>
                      </p:cNvPicPr>
                      <p:nvPr/>
                    </p:nvPicPr>
                    <p:blipFill>
                      <a:blip r:embed="rId4"/>
                      <a:srcRect/>
                      <a:stretch>
                        <a:fillRect/>
                      </a:stretch>
                    </p:blipFill>
                    <p:spPr bwMode="auto">
                      <a:xfrm>
                        <a:off x="2207568" y="2276872"/>
                        <a:ext cx="7734300" cy="825500"/>
                      </a:xfrm>
                      <a:prstGeom prst="rect">
                        <a:avLst/>
                      </a:prstGeom>
                      <a:noFill/>
                      <a:ln>
                        <a:noFill/>
                      </a:ln>
                    </p:spPr>
                  </p:pic>
                </p:oleObj>
              </mc:Fallback>
            </mc:AlternateContent>
          </a:graphicData>
        </a:graphic>
      </p:graphicFrame>
      <p:graphicFrame>
        <p:nvGraphicFramePr>
          <p:cNvPr id="30" name="Object 29"/>
          <p:cNvGraphicFramePr>
            <a:graphicFrameLocks noChangeAspect="1"/>
          </p:cNvGraphicFramePr>
          <p:nvPr/>
        </p:nvGraphicFramePr>
        <p:xfrm>
          <a:off x="1991544" y="5301605"/>
          <a:ext cx="4178300" cy="952500"/>
        </p:xfrm>
        <a:graphic>
          <a:graphicData uri="http://schemas.openxmlformats.org/presentationml/2006/ole">
            <mc:AlternateContent xmlns:mc="http://schemas.openxmlformats.org/markup-compatibility/2006">
              <mc:Choice xmlns:v="urn:schemas-microsoft-com:vml" Requires="v">
                <p:oleObj spid="_x0000_s21543" name="Equation" r:id="rId5" imgW="100279200" imgH="22860000" progId="Equation.DSMT4">
                  <p:embed/>
                </p:oleObj>
              </mc:Choice>
              <mc:Fallback>
                <p:oleObj name="Equation" r:id="rId5" imgW="100279200" imgH="22860000" progId="Equation.DSMT4">
                  <p:embed/>
                  <p:pic>
                    <p:nvPicPr>
                      <p:cNvPr id="0" name="Object 29"/>
                      <p:cNvPicPr>
                        <a:picLocks noChangeAspect="1" noChangeArrowheads="1"/>
                      </p:cNvPicPr>
                      <p:nvPr/>
                    </p:nvPicPr>
                    <p:blipFill>
                      <a:blip r:embed="rId6"/>
                      <a:srcRect/>
                      <a:stretch>
                        <a:fillRect/>
                      </a:stretch>
                    </p:blipFill>
                    <p:spPr bwMode="auto">
                      <a:xfrm>
                        <a:off x="1991544" y="5301605"/>
                        <a:ext cx="4178300" cy="952500"/>
                      </a:xfrm>
                      <a:prstGeom prst="rect">
                        <a:avLst/>
                      </a:prstGeom>
                      <a:solidFill>
                        <a:schemeClr val="bg2"/>
                      </a:solidFill>
                      <a:ln>
                        <a:noFill/>
                      </a:ln>
                    </p:spPr>
                  </p:pic>
                </p:oleObj>
              </mc:Fallback>
            </mc:AlternateContent>
          </a:graphicData>
        </a:graphic>
      </p:graphicFrame>
      <p:graphicFrame>
        <p:nvGraphicFramePr>
          <p:cNvPr id="4" name="Object 3"/>
          <p:cNvGraphicFramePr>
            <a:graphicFrameLocks noChangeAspect="1"/>
          </p:cNvGraphicFramePr>
          <p:nvPr/>
        </p:nvGraphicFramePr>
        <p:xfrm>
          <a:off x="6245225" y="5288905"/>
          <a:ext cx="2425700" cy="952500"/>
        </p:xfrm>
        <a:graphic>
          <a:graphicData uri="http://schemas.openxmlformats.org/presentationml/2006/ole">
            <mc:AlternateContent xmlns:mc="http://schemas.openxmlformats.org/markup-compatibility/2006">
              <mc:Choice xmlns:v="urn:schemas-microsoft-com:vml" Requires="v">
                <p:oleObj spid="_x0000_s21544" name="Equation" r:id="rId7" imgW="58216800" imgH="22860000" progId="Equation.DSMT4">
                  <p:embed/>
                </p:oleObj>
              </mc:Choice>
              <mc:Fallback>
                <p:oleObj name="Equation" r:id="rId7" imgW="58216800" imgH="22860000" progId="Equation.DSMT4">
                  <p:embed/>
                  <p:pic>
                    <p:nvPicPr>
                      <p:cNvPr id="0" name="Object 3"/>
                      <p:cNvPicPr>
                        <a:picLocks noChangeAspect="1" noChangeArrowheads="1"/>
                      </p:cNvPicPr>
                      <p:nvPr/>
                    </p:nvPicPr>
                    <p:blipFill>
                      <a:blip r:embed="rId8"/>
                      <a:srcRect/>
                      <a:stretch>
                        <a:fillRect/>
                      </a:stretch>
                    </p:blipFill>
                    <p:spPr bwMode="auto">
                      <a:xfrm>
                        <a:off x="6245225" y="5288905"/>
                        <a:ext cx="2425700" cy="952500"/>
                      </a:xfrm>
                      <a:prstGeom prst="rect">
                        <a:avLst/>
                      </a:prstGeom>
                      <a:noFill/>
                      <a:ln>
                        <a:noFill/>
                      </a:ln>
                    </p:spPr>
                  </p:pic>
                </p:oleObj>
              </mc:Fallback>
            </mc:AlternateContent>
          </a:graphicData>
        </a:graphic>
      </p:graphicFrame>
      <p:sp>
        <p:nvSpPr>
          <p:cNvPr id="8" name="Footer Placeholder 7"/>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25">
                                            <p:txEl>
                                              <p:pRg st="0" end="0"/>
                                            </p:txEl>
                                          </p:spTgt>
                                        </p:tgtEl>
                                        <p:attrNameLst>
                                          <p:attrName>style.visibility</p:attrName>
                                        </p:attrNameLst>
                                      </p:cBhvr>
                                      <p:to>
                                        <p:strVal val="visible"/>
                                      </p:to>
                                    </p:set>
                                    <p:animEffect transition="in" filter="dissolve">
                                      <p:cBhvr>
                                        <p:cTn id="7" dur="1000"/>
                                        <p:tgtEl>
                                          <p:spTgt spid="81925">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81925">
                                            <p:txEl>
                                              <p:pRg st="2" end="2"/>
                                            </p:txEl>
                                          </p:spTgt>
                                        </p:tgtEl>
                                        <p:attrNameLst>
                                          <p:attrName>style.visibility</p:attrName>
                                        </p:attrNameLst>
                                      </p:cBhvr>
                                      <p:to>
                                        <p:strVal val="visible"/>
                                      </p:to>
                                    </p:set>
                                    <p:animEffect transition="in" filter="dissolve">
                                      <p:cBhvr>
                                        <p:cTn id="16" dur="1000"/>
                                        <p:tgtEl>
                                          <p:spTgt spid="8192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5"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US" dirty="0"/>
              <a:t>Example</a:t>
            </a:r>
            <a:endParaRPr lang="en-AU" dirty="0"/>
          </a:p>
        </p:txBody>
      </p:sp>
      <p:sp>
        <p:nvSpPr>
          <p:cNvPr id="169987" name="Rectangle 3"/>
          <p:cNvSpPr>
            <a:spLocks noGrp="1" noChangeArrowheads="1"/>
          </p:cNvSpPr>
          <p:nvPr>
            <p:ph idx="1"/>
          </p:nvPr>
        </p:nvSpPr>
        <p:spPr/>
        <p:txBody>
          <a:bodyPr/>
          <a:lstStyle/>
          <a:p>
            <a:pPr marL="0" indent="0">
              <a:buNone/>
            </a:pPr>
            <a:r>
              <a:rPr lang="en-US" dirty="0"/>
              <a:t>You win $2 million, and can choose from the following payout schedules:</a:t>
            </a:r>
            <a:endParaRPr lang="en-US" dirty="0"/>
          </a:p>
          <a:p>
            <a:pPr marL="720725" lvl="1" indent="-387350">
              <a:buFont typeface="Wingdings" panose="05000000000000000000" pitchFamily="2" charset="2"/>
              <a:buChar char="ü"/>
            </a:pPr>
            <a:r>
              <a:rPr lang="en-US" dirty="0"/>
              <a:t>$2 million NOW</a:t>
            </a:r>
            <a:endParaRPr lang="en-US" dirty="0"/>
          </a:p>
          <a:p>
            <a:pPr marL="720725" lvl="1" indent="-387350">
              <a:buFont typeface="Wingdings" panose="05000000000000000000" pitchFamily="2" charset="2"/>
              <a:buChar char="ü"/>
            </a:pPr>
            <a:r>
              <a:rPr lang="en-US" dirty="0"/>
              <a:t>$172,000 per month for 12 months starting 1 month from now</a:t>
            </a:r>
            <a:endParaRPr lang="en-US" dirty="0"/>
          </a:p>
          <a:p>
            <a:pPr marL="333375" lvl="1" indent="0">
              <a:buNone/>
            </a:pPr>
            <a:endParaRPr lang="en-US" dirty="0"/>
          </a:p>
          <a:p>
            <a:pPr marL="0" indent="0">
              <a:buNone/>
            </a:pPr>
            <a:r>
              <a:rPr lang="en-US" dirty="0"/>
              <a:t>Which is the best alternative?</a:t>
            </a:r>
            <a:endParaRPr lang="en-US" dirty="0"/>
          </a:p>
          <a:p>
            <a:pPr lvl="2">
              <a:buFont typeface="Wingdings" panose="05000000000000000000" pitchFamily="2" charset="2"/>
              <a:buChar char="ü"/>
            </a:pPr>
            <a:r>
              <a:rPr lang="en-US" dirty="0"/>
              <a:t>Assume your monthly interest rate is 0.5%</a:t>
            </a:r>
            <a:endParaRPr lang="en-US" dirty="0"/>
          </a:p>
          <a:p>
            <a:pPr lvl="1"/>
            <a:endParaRPr lang="en-US" dirty="0"/>
          </a:p>
          <a:p>
            <a:pPr marL="762000" lvl="1" indent="-508000">
              <a:buFont typeface="+mj-lt"/>
              <a:buAutoNum type="alphaUcPeriod"/>
            </a:pPr>
            <a:r>
              <a:rPr lang="en-US" dirty="0"/>
              <a:t>2m now</a:t>
            </a:r>
            <a:endParaRPr lang="en-US" dirty="0"/>
          </a:p>
          <a:p>
            <a:pPr marL="762000" lvl="1" indent="-508000">
              <a:buFont typeface="+mj-lt"/>
              <a:buAutoNum type="alphaUcPeriod"/>
            </a:pPr>
            <a:r>
              <a:rPr lang="en-US" dirty="0"/>
              <a:t>$172,000 per month</a:t>
            </a:r>
            <a:endParaRPr lang="en-US" dirty="0"/>
          </a:p>
          <a:p>
            <a:pPr lvl="1"/>
            <a:endParaRPr lang="en-AU" dirty="0"/>
          </a:p>
        </p:txBody>
      </p:sp>
      <p:sp>
        <p:nvSpPr>
          <p:cNvPr id="6" name="Footer Placeholder 5"/>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9" name="Rectangle 4"/>
          <p:cNvSpPr>
            <a:spLocks noGrp="1" noChangeArrowheads="1"/>
          </p:cNvSpPr>
          <p:nvPr>
            <p:ph type="title"/>
          </p:nvPr>
        </p:nvSpPr>
        <p:spPr/>
        <p:txBody>
          <a:bodyPr/>
          <a:lstStyle/>
          <a:p>
            <a:r>
              <a:rPr lang="en-AU" noProof="0" dirty="0"/>
              <a:t>Analysing Costs and Benefits</a:t>
            </a:r>
            <a:endParaRPr lang="en-AU" noProof="0" dirty="0"/>
          </a:p>
        </p:txBody>
      </p:sp>
      <p:sp>
        <p:nvSpPr>
          <p:cNvPr id="1030" name="Rectangle 5"/>
          <p:cNvSpPr>
            <a:spLocks noGrp="1" noChangeArrowheads="1"/>
          </p:cNvSpPr>
          <p:nvPr>
            <p:ph idx="1"/>
          </p:nvPr>
        </p:nvSpPr>
        <p:spPr/>
        <p:txBody>
          <a:bodyPr/>
          <a:lstStyle/>
          <a:p>
            <a:r>
              <a:rPr lang="en-AU" noProof="0" dirty="0"/>
              <a:t>If gold is worth $1750/ounce, then</a:t>
            </a:r>
            <a:endParaRPr lang="en-AU" noProof="0" dirty="0"/>
          </a:p>
          <a:p>
            <a:pPr lvl="2"/>
            <a:r>
              <a:rPr lang="en-AU" noProof="0" dirty="0"/>
              <a:t>(30 oz. of gold)  X  ($1750/oz.) = $52,500 today</a:t>
            </a:r>
            <a:endParaRPr lang="en-AU" noProof="0" dirty="0"/>
          </a:p>
          <a:p>
            <a:r>
              <a:rPr lang="en-US" dirty="0"/>
              <a:t>If platinum is worth $1600/ounce</a:t>
            </a:r>
            <a:endParaRPr lang="en-AU" noProof="0" dirty="0"/>
          </a:p>
          <a:p>
            <a:pPr lvl="2"/>
            <a:r>
              <a:rPr lang="en-AU" noProof="0" dirty="0"/>
              <a:t>(35 oz. platinum)  X  ($1600/oz.) = $56,000 today</a:t>
            </a:r>
            <a:endParaRPr lang="en-AU" noProof="0" dirty="0"/>
          </a:p>
          <a:p>
            <a:r>
              <a:rPr lang="en-AU" noProof="0" dirty="0"/>
              <a:t>So, this opportunity has a benefit of $52,500 today and a cost of $56,000 today. </a:t>
            </a:r>
            <a:endParaRPr lang="en-AU" noProof="0" dirty="0"/>
          </a:p>
          <a:p>
            <a:pPr lvl="2"/>
            <a:r>
              <a:rPr lang="en-AU" dirty="0"/>
              <a:t>Net value = benefit – cost = –$3,500</a:t>
            </a:r>
            <a:endParaRPr lang="en-AU" noProof="0" dirty="0"/>
          </a:p>
          <a:p>
            <a:r>
              <a:rPr lang="en-AU" noProof="0" dirty="0"/>
              <a:t>Net value is negative, the costs exceed the benefits and the jeweller should </a:t>
            </a:r>
            <a:r>
              <a:rPr lang="en-AU" b="1" noProof="0" dirty="0"/>
              <a:t>reject</a:t>
            </a:r>
            <a:r>
              <a:rPr lang="en-AU" noProof="0" dirty="0"/>
              <a:t> the trade.</a:t>
            </a:r>
            <a:endParaRPr lang="en-AU" noProof="0" dirty="0"/>
          </a:p>
        </p:txBody>
      </p:sp>
      <p:sp>
        <p:nvSpPr>
          <p:cNvPr id="6" name="Footer Placeholder 5"/>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26" name="Rectangle 18"/>
          <p:cNvSpPr>
            <a:spLocks noGrp="1" noChangeArrowheads="1"/>
          </p:cNvSpPr>
          <p:nvPr>
            <p:ph type="title"/>
          </p:nvPr>
        </p:nvSpPr>
        <p:spPr/>
        <p:txBody>
          <a:bodyPr/>
          <a:lstStyle/>
          <a:p>
            <a:r>
              <a:rPr lang="en-US" dirty="0"/>
              <a:t>Solution </a:t>
            </a:r>
            <a:endParaRPr lang="en-AU" dirty="0"/>
          </a:p>
        </p:txBody>
      </p:sp>
      <p:sp>
        <p:nvSpPr>
          <p:cNvPr id="171014" name="Rectangle 6"/>
          <p:cNvSpPr>
            <a:spLocks noChangeArrowheads="1"/>
          </p:cNvSpPr>
          <p:nvPr/>
        </p:nvSpPr>
        <p:spPr bwMode="auto">
          <a:xfrm>
            <a:off x="2847975" y="2204864"/>
            <a:ext cx="412750" cy="877888"/>
          </a:xfrm>
          <a:prstGeom prst="rect">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vert="eaVert" wrap="none" anchor="ctr"/>
          <a:lstStyle/>
          <a:p>
            <a:r>
              <a:rPr lang="en-US">
                <a:solidFill>
                  <a:schemeClr val="bg1"/>
                </a:solidFill>
              </a:rPr>
              <a:t>$172k</a:t>
            </a:r>
            <a:endParaRPr lang="en-US">
              <a:solidFill>
                <a:schemeClr val="bg1"/>
              </a:solidFill>
            </a:endParaRPr>
          </a:p>
        </p:txBody>
      </p:sp>
      <p:sp>
        <p:nvSpPr>
          <p:cNvPr id="171015" name="Rectangle 7"/>
          <p:cNvSpPr>
            <a:spLocks noChangeArrowheads="1"/>
          </p:cNvSpPr>
          <p:nvPr/>
        </p:nvSpPr>
        <p:spPr bwMode="auto">
          <a:xfrm>
            <a:off x="3424238" y="2204864"/>
            <a:ext cx="412750" cy="877888"/>
          </a:xfrm>
          <a:prstGeom prst="rect">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vert="eaVert" wrap="none" anchor="ctr"/>
          <a:lstStyle/>
          <a:p>
            <a:r>
              <a:rPr lang="en-US">
                <a:solidFill>
                  <a:schemeClr val="bg1"/>
                </a:solidFill>
              </a:rPr>
              <a:t>$172k</a:t>
            </a:r>
            <a:endParaRPr lang="en-US">
              <a:solidFill>
                <a:schemeClr val="bg1"/>
              </a:solidFill>
            </a:endParaRPr>
          </a:p>
        </p:txBody>
      </p:sp>
      <p:sp>
        <p:nvSpPr>
          <p:cNvPr id="171016" name="Rectangle 8"/>
          <p:cNvSpPr>
            <a:spLocks noChangeArrowheads="1"/>
          </p:cNvSpPr>
          <p:nvPr/>
        </p:nvSpPr>
        <p:spPr bwMode="auto">
          <a:xfrm>
            <a:off x="4000500" y="2204864"/>
            <a:ext cx="412750" cy="877888"/>
          </a:xfrm>
          <a:prstGeom prst="rect">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vert="eaVert" wrap="none" anchor="ctr"/>
          <a:lstStyle/>
          <a:p>
            <a:r>
              <a:rPr lang="en-US">
                <a:solidFill>
                  <a:schemeClr val="bg1"/>
                </a:solidFill>
              </a:rPr>
              <a:t>$172k</a:t>
            </a:r>
            <a:endParaRPr lang="en-US">
              <a:solidFill>
                <a:schemeClr val="bg1"/>
              </a:solidFill>
            </a:endParaRPr>
          </a:p>
        </p:txBody>
      </p:sp>
      <p:sp>
        <p:nvSpPr>
          <p:cNvPr id="171017" name="Rectangle 9"/>
          <p:cNvSpPr>
            <a:spLocks noChangeArrowheads="1"/>
          </p:cNvSpPr>
          <p:nvPr/>
        </p:nvSpPr>
        <p:spPr bwMode="auto">
          <a:xfrm>
            <a:off x="4578350" y="2204864"/>
            <a:ext cx="412750" cy="877888"/>
          </a:xfrm>
          <a:prstGeom prst="rect">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vert="eaVert" wrap="none" anchor="ctr"/>
          <a:lstStyle/>
          <a:p>
            <a:r>
              <a:rPr lang="en-US">
                <a:solidFill>
                  <a:schemeClr val="bg1"/>
                </a:solidFill>
              </a:rPr>
              <a:t>$172k</a:t>
            </a:r>
            <a:endParaRPr lang="en-US">
              <a:solidFill>
                <a:schemeClr val="bg1"/>
              </a:solidFill>
            </a:endParaRPr>
          </a:p>
        </p:txBody>
      </p:sp>
      <p:sp>
        <p:nvSpPr>
          <p:cNvPr id="171018" name="Rectangle 10"/>
          <p:cNvSpPr>
            <a:spLocks noChangeArrowheads="1"/>
          </p:cNvSpPr>
          <p:nvPr/>
        </p:nvSpPr>
        <p:spPr bwMode="auto">
          <a:xfrm>
            <a:off x="5154613" y="2204864"/>
            <a:ext cx="412750" cy="877888"/>
          </a:xfrm>
          <a:prstGeom prst="rect">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vert="eaVert" wrap="none" anchor="ctr"/>
          <a:lstStyle/>
          <a:p>
            <a:r>
              <a:rPr lang="en-US">
                <a:solidFill>
                  <a:schemeClr val="bg1"/>
                </a:solidFill>
              </a:rPr>
              <a:t>$172k</a:t>
            </a:r>
            <a:endParaRPr lang="en-US">
              <a:solidFill>
                <a:schemeClr val="bg1"/>
              </a:solidFill>
            </a:endParaRPr>
          </a:p>
        </p:txBody>
      </p:sp>
      <p:sp>
        <p:nvSpPr>
          <p:cNvPr id="171019" name="Rectangle 11"/>
          <p:cNvSpPr>
            <a:spLocks noChangeArrowheads="1"/>
          </p:cNvSpPr>
          <p:nvPr/>
        </p:nvSpPr>
        <p:spPr bwMode="auto">
          <a:xfrm>
            <a:off x="5732463" y="2204864"/>
            <a:ext cx="412750" cy="877888"/>
          </a:xfrm>
          <a:prstGeom prst="rect">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vert="eaVert" wrap="none" anchor="ctr"/>
          <a:lstStyle/>
          <a:p>
            <a:r>
              <a:rPr lang="en-US">
                <a:solidFill>
                  <a:schemeClr val="bg1"/>
                </a:solidFill>
              </a:rPr>
              <a:t>$172k</a:t>
            </a:r>
            <a:endParaRPr lang="en-US">
              <a:solidFill>
                <a:schemeClr val="bg1"/>
              </a:solidFill>
            </a:endParaRPr>
          </a:p>
        </p:txBody>
      </p:sp>
      <p:sp>
        <p:nvSpPr>
          <p:cNvPr id="171020" name="Rectangle 12"/>
          <p:cNvSpPr>
            <a:spLocks noChangeArrowheads="1"/>
          </p:cNvSpPr>
          <p:nvPr/>
        </p:nvSpPr>
        <p:spPr bwMode="auto">
          <a:xfrm>
            <a:off x="6308725" y="2204864"/>
            <a:ext cx="412750" cy="877888"/>
          </a:xfrm>
          <a:prstGeom prst="rect">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vert="eaVert" wrap="none" anchor="ctr"/>
          <a:lstStyle/>
          <a:p>
            <a:r>
              <a:rPr lang="en-US">
                <a:solidFill>
                  <a:schemeClr val="bg1"/>
                </a:solidFill>
              </a:rPr>
              <a:t>$172k</a:t>
            </a:r>
            <a:endParaRPr lang="en-US">
              <a:solidFill>
                <a:schemeClr val="bg1"/>
              </a:solidFill>
            </a:endParaRPr>
          </a:p>
        </p:txBody>
      </p:sp>
      <p:sp>
        <p:nvSpPr>
          <p:cNvPr id="171021" name="Rectangle 13"/>
          <p:cNvSpPr>
            <a:spLocks noChangeArrowheads="1"/>
          </p:cNvSpPr>
          <p:nvPr/>
        </p:nvSpPr>
        <p:spPr bwMode="auto">
          <a:xfrm>
            <a:off x="6886575" y="2204864"/>
            <a:ext cx="412750" cy="877888"/>
          </a:xfrm>
          <a:prstGeom prst="rect">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vert="eaVert" wrap="none" anchor="ctr"/>
          <a:lstStyle/>
          <a:p>
            <a:r>
              <a:rPr lang="en-US">
                <a:solidFill>
                  <a:schemeClr val="bg1"/>
                </a:solidFill>
              </a:rPr>
              <a:t>$172k</a:t>
            </a:r>
            <a:endParaRPr lang="en-US">
              <a:solidFill>
                <a:schemeClr val="bg1"/>
              </a:solidFill>
            </a:endParaRPr>
          </a:p>
        </p:txBody>
      </p:sp>
      <p:sp>
        <p:nvSpPr>
          <p:cNvPr id="171022" name="Rectangle 14"/>
          <p:cNvSpPr>
            <a:spLocks noChangeArrowheads="1"/>
          </p:cNvSpPr>
          <p:nvPr/>
        </p:nvSpPr>
        <p:spPr bwMode="auto">
          <a:xfrm>
            <a:off x="7462838" y="2204864"/>
            <a:ext cx="412750" cy="877888"/>
          </a:xfrm>
          <a:prstGeom prst="rect">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vert="eaVert" wrap="none" anchor="ctr"/>
          <a:lstStyle/>
          <a:p>
            <a:r>
              <a:rPr lang="en-US">
                <a:solidFill>
                  <a:schemeClr val="bg1"/>
                </a:solidFill>
              </a:rPr>
              <a:t>$172k</a:t>
            </a:r>
            <a:endParaRPr lang="en-US">
              <a:solidFill>
                <a:schemeClr val="bg1"/>
              </a:solidFill>
            </a:endParaRPr>
          </a:p>
        </p:txBody>
      </p:sp>
      <p:sp>
        <p:nvSpPr>
          <p:cNvPr id="171023" name="Rectangle 15"/>
          <p:cNvSpPr>
            <a:spLocks noChangeArrowheads="1"/>
          </p:cNvSpPr>
          <p:nvPr/>
        </p:nvSpPr>
        <p:spPr bwMode="auto">
          <a:xfrm>
            <a:off x="8040688" y="2204864"/>
            <a:ext cx="412750" cy="877888"/>
          </a:xfrm>
          <a:prstGeom prst="rect">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vert="eaVert" wrap="none" anchor="ctr"/>
          <a:lstStyle/>
          <a:p>
            <a:r>
              <a:rPr lang="en-US">
                <a:solidFill>
                  <a:schemeClr val="bg1"/>
                </a:solidFill>
              </a:rPr>
              <a:t>$172k</a:t>
            </a:r>
            <a:endParaRPr lang="en-US">
              <a:solidFill>
                <a:schemeClr val="bg1"/>
              </a:solidFill>
            </a:endParaRPr>
          </a:p>
        </p:txBody>
      </p:sp>
      <p:sp>
        <p:nvSpPr>
          <p:cNvPr id="171024" name="Rectangle 16"/>
          <p:cNvSpPr>
            <a:spLocks noChangeArrowheads="1"/>
          </p:cNvSpPr>
          <p:nvPr/>
        </p:nvSpPr>
        <p:spPr bwMode="auto">
          <a:xfrm>
            <a:off x="8616950" y="2204864"/>
            <a:ext cx="412750" cy="877888"/>
          </a:xfrm>
          <a:prstGeom prst="rect">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vert="eaVert" wrap="none" anchor="ctr"/>
          <a:lstStyle/>
          <a:p>
            <a:r>
              <a:rPr lang="en-US" dirty="0">
                <a:solidFill>
                  <a:schemeClr val="bg1"/>
                </a:solidFill>
              </a:rPr>
              <a:t>$172k</a:t>
            </a:r>
            <a:endParaRPr lang="en-US" dirty="0">
              <a:solidFill>
                <a:schemeClr val="bg1"/>
              </a:solidFill>
            </a:endParaRPr>
          </a:p>
        </p:txBody>
      </p:sp>
      <p:sp>
        <p:nvSpPr>
          <p:cNvPr id="171025" name="Rectangle 17"/>
          <p:cNvSpPr>
            <a:spLocks noChangeArrowheads="1"/>
          </p:cNvSpPr>
          <p:nvPr/>
        </p:nvSpPr>
        <p:spPr bwMode="auto">
          <a:xfrm>
            <a:off x="9194800" y="2204864"/>
            <a:ext cx="412750" cy="877888"/>
          </a:xfrm>
          <a:prstGeom prst="rect">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vert="eaVert" wrap="none" anchor="ctr"/>
          <a:lstStyle/>
          <a:p>
            <a:r>
              <a:rPr lang="en-US" dirty="0">
                <a:solidFill>
                  <a:schemeClr val="bg1"/>
                </a:solidFill>
              </a:rPr>
              <a:t>$172k</a:t>
            </a:r>
            <a:endParaRPr lang="en-US" dirty="0">
              <a:solidFill>
                <a:schemeClr val="bg1"/>
              </a:solidFill>
            </a:endParaRPr>
          </a:p>
        </p:txBody>
      </p:sp>
      <p:grpSp>
        <p:nvGrpSpPr>
          <p:cNvPr id="171027" name="Group 19"/>
          <p:cNvGrpSpPr/>
          <p:nvPr/>
        </p:nvGrpSpPr>
        <p:grpSpPr bwMode="auto">
          <a:xfrm>
            <a:off x="2316164" y="2935115"/>
            <a:ext cx="7327899" cy="715963"/>
            <a:chOff x="715" y="3072"/>
            <a:chExt cx="4616" cy="451"/>
          </a:xfrm>
        </p:grpSpPr>
        <p:sp>
          <p:nvSpPr>
            <p:cNvPr id="171028" name="Line 20"/>
            <p:cNvSpPr>
              <a:spLocks noChangeShapeType="1"/>
            </p:cNvSpPr>
            <p:nvPr/>
          </p:nvSpPr>
          <p:spPr bwMode="auto">
            <a:xfrm>
              <a:off x="816" y="3168"/>
              <a:ext cx="4368" cy="0"/>
            </a:xfrm>
            <a:prstGeom prst="line">
              <a:avLst/>
            </a:prstGeom>
            <a:noFill/>
            <a:ln w="38100">
              <a:solidFill>
                <a:schemeClr val="tx1"/>
              </a:solidFill>
              <a:round/>
            </a:ln>
            <a:effectLst/>
          </p:spPr>
          <p:txBody>
            <a:bodyPr/>
            <a:lstStyle/>
            <a:p>
              <a:endParaRPr lang="en-US"/>
            </a:p>
          </p:txBody>
        </p:sp>
        <p:sp>
          <p:nvSpPr>
            <p:cNvPr id="171029" name="Line 21"/>
            <p:cNvSpPr>
              <a:spLocks noChangeShapeType="1"/>
            </p:cNvSpPr>
            <p:nvPr/>
          </p:nvSpPr>
          <p:spPr bwMode="auto">
            <a:xfrm>
              <a:off x="821" y="3072"/>
              <a:ext cx="0" cy="192"/>
            </a:xfrm>
            <a:prstGeom prst="line">
              <a:avLst/>
            </a:prstGeom>
            <a:noFill/>
            <a:ln w="28575">
              <a:solidFill>
                <a:schemeClr val="tx1"/>
              </a:solidFill>
              <a:round/>
            </a:ln>
            <a:effectLst/>
          </p:spPr>
          <p:txBody>
            <a:bodyPr/>
            <a:lstStyle/>
            <a:p>
              <a:endParaRPr lang="en-US"/>
            </a:p>
          </p:txBody>
        </p:sp>
        <p:sp>
          <p:nvSpPr>
            <p:cNvPr id="171030" name="Line 22"/>
            <p:cNvSpPr>
              <a:spLocks noChangeShapeType="1"/>
            </p:cNvSpPr>
            <p:nvPr/>
          </p:nvSpPr>
          <p:spPr bwMode="auto">
            <a:xfrm>
              <a:off x="1184" y="3072"/>
              <a:ext cx="0" cy="192"/>
            </a:xfrm>
            <a:prstGeom prst="line">
              <a:avLst/>
            </a:prstGeom>
            <a:noFill/>
            <a:ln w="28575">
              <a:solidFill>
                <a:schemeClr val="tx1"/>
              </a:solidFill>
              <a:round/>
            </a:ln>
            <a:effectLst/>
          </p:spPr>
          <p:txBody>
            <a:bodyPr/>
            <a:lstStyle/>
            <a:p>
              <a:endParaRPr lang="en-US"/>
            </a:p>
          </p:txBody>
        </p:sp>
        <p:sp>
          <p:nvSpPr>
            <p:cNvPr id="171031" name="Line 23"/>
            <p:cNvSpPr>
              <a:spLocks noChangeShapeType="1"/>
            </p:cNvSpPr>
            <p:nvPr/>
          </p:nvSpPr>
          <p:spPr bwMode="auto">
            <a:xfrm>
              <a:off x="1548" y="3072"/>
              <a:ext cx="0" cy="192"/>
            </a:xfrm>
            <a:prstGeom prst="line">
              <a:avLst/>
            </a:prstGeom>
            <a:noFill/>
            <a:ln w="28575">
              <a:solidFill>
                <a:schemeClr val="tx1"/>
              </a:solidFill>
              <a:round/>
            </a:ln>
            <a:effectLst/>
          </p:spPr>
          <p:txBody>
            <a:bodyPr/>
            <a:lstStyle/>
            <a:p>
              <a:endParaRPr lang="en-US"/>
            </a:p>
          </p:txBody>
        </p:sp>
        <p:sp>
          <p:nvSpPr>
            <p:cNvPr id="171032" name="Line 24"/>
            <p:cNvSpPr>
              <a:spLocks noChangeShapeType="1"/>
            </p:cNvSpPr>
            <p:nvPr/>
          </p:nvSpPr>
          <p:spPr bwMode="auto">
            <a:xfrm>
              <a:off x="1911" y="3072"/>
              <a:ext cx="0" cy="192"/>
            </a:xfrm>
            <a:prstGeom prst="line">
              <a:avLst/>
            </a:prstGeom>
            <a:noFill/>
            <a:ln w="28575">
              <a:solidFill>
                <a:schemeClr val="tx1"/>
              </a:solidFill>
              <a:round/>
            </a:ln>
            <a:effectLst/>
          </p:spPr>
          <p:txBody>
            <a:bodyPr/>
            <a:lstStyle/>
            <a:p>
              <a:endParaRPr lang="en-US"/>
            </a:p>
          </p:txBody>
        </p:sp>
        <p:sp>
          <p:nvSpPr>
            <p:cNvPr id="171033" name="Line 25"/>
            <p:cNvSpPr>
              <a:spLocks noChangeShapeType="1"/>
            </p:cNvSpPr>
            <p:nvPr/>
          </p:nvSpPr>
          <p:spPr bwMode="auto">
            <a:xfrm>
              <a:off x="2275" y="3072"/>
              <a:ext cx="0" cy="192"/>
            </a:xfrm>
            <a:prstGeom prst="line">
              <a:avLst/>
            </a:prstGeom>
            <a:noFill/>
            <a:ln w="28575">
              <a:solidFill>
                <a:schemeClr val="tx1"/>
              </a:solidFill>
              <a:round/>
            </a:ln>
            <a:effectLst/>
          </p:spPr>
          <p:txBody>
            <a:bodyPr/>
            <a:lstStyle/>
            <a:p>
              <a:endParaRPr lang="en-US"/>
            </a:p>
          </p:txBody>
        </p:sp>
        <p:sp>
          <p:nvSpPr>
            <p:cNvPr id="171034" name="Line 26"/>
            <p:cNvSpPr>
              <a:spLocks noChangeShapeType="1"/>
            </p:cNvSpPr>
            <p:nvPr/>
          </p:nvSpPr>
          <p:spPr bwMode="auto">
            <a:xfrm>
              <a:off x="2638" y="3072"/>
              <a:ext cx="0" cy="192"/>
            </a:xfrm>
            <a:prstGeom prst="line">
              <a:avLst/>
            </a:prstGeom>
            <a:noFill/>
            <a:ln w="28575">
              <a:solidFill>
                <a:schemeClr val="tx1"/>
              </a:solidFill>
              <a:round/>
            </a:ln>
            <a:effectLst/>
          </p:spPr>
          <p:txBody>
            <a:bodyPr/>
            <a:lstStyle/>
            <a:p>
              <a:endParaRPr lang="en-US"/>
            </a:p>
          </p:txBody>
        </p:sp>
        <p:sp>
          <p:nvSpPr>
            <p:cNvPr id="171035" name="Line 27"/>
            <p:cNvSpPr>
              <a:spLocks noChangeShapeType="1"/>
            </p:cNvSpPr>
            <p:nvPr/>
          </p:nvSpPr>
          <p:spPr bwMode="auto">
            <a:xfrm>
              <a:off x="3002" y="3072"/>
              <a:ext cx="0" cy="192"/>
            </a:xfrm>
            <a:prstGeom prst="line">
              <a:avLst/>
            </a:prstGeom>
            <a:noFill/>
            <a:ln w="28575">
              <a:solidFill>
                <a:schemeClr val="tx1"/>
              </a:solidFill>
              <a:round/>
            </a:ln>
            <a:effectLst/>
          </p:spPr>
          <p:txBody>
            <a:bodyPr/>
            <a:lstStyle/>
            <a:p>
              <a:endParaRPr lang="en-US"/>
            </a:p>
          </p:txBody>
        </p:sp>
        <p:sp>
          <p:nvSpPr>
            <p:cNvPr id="171036" name="Line 28"/>
            <p:cNvSpPr>
              <a:spLocks noChangeShapeType="1"/>
            </p:cNvSpPr>
            <p:nvPr/>
          </p:nvSpPr>
          <p:spPr bwMode="auto">
            <a:xfrm>
              <a:off x="3366" y="3072"/>
              <a:ext cx="0" cy="192"/>
            </a:xfrm>
            <a:prstGeom prst="line">
              <a:avLst/>
            </a:prstGeom>
            <a:noFill/>
            <a:ln w="28575">
              <a:solidFill>
                <a:schemeClr val="tx1"/>
              </a:solidFill>
              <a:round/>
            </a:ln>
            <a:effectLst/>
          </p:spPr>
          <p:txBody>
            <a:bodyPr/>
            <a:lstStyle/>
            <a:p>
              <a:endParaRPr lang="en-US"/>
            </a:p>
          </p:txBody>
        </p:sp>
        <p:sp>
          <p:nvSpPr>
            <p:cNvPr id="171037" name="Line 29"/>
            <p:cNvSpPr>
              <a:spLocks noChangeShapeType="1"/>
            </p:cNvSpPr>
            <p:nvPr/>
          </p:nvSpPr>
          <p:spPr bwMode="auto">
            <a:xfrm>
              <a:off x="3729" y="3072"/>
              <a:ext cx="0" cy="192"/>
            </a:xfrm>
            <a:prstGeom prst="line">
              <a:avLst/>
            </a:prstGeom>
            <a:noFill/>
            <a:ln w="28575">
              <a:solidFill>
                <a:schemeClr val="tx1"/>
              </a:solidFill>
              <a:round/>
            </a:ln>
            <a:effectLst/>
          </p:spPr>
          <p:txBody>
            <a:bodyPr/>
            <a:lstStyle/>
            <a:p>
              <a:endParaRPr lang="en-US"/>
            </a:p>
          </p:txBody>
        </p:sp>
        <p:sp>
          <p:nvSpPr>
            <p:cNvPr id="171038" name="Line 30"/>
            <p:cNvSpPr>
              <a:spLocks noChangeShapeType="1"/>
            </p:cNvSpPr>
            <p:nvPr/>
          </p:nvSpPr>
          <p:spPr bwMode="auto">
            <a:xfrm>
              <a:off x="4093" y="3072"/>
              <a:ext cx="0" cy="192"/>
            </a:xfrm>
            <a:prstGeom prst="line">
              <a:avLst/>
            </a:prstGeom>
            <a:noFill/>
            <a:ln w="28575">
              <a:solidFill>
                <a:schemeClr val="tx1"/>
              </a:solidFill>
              <a:round/>
            </a:ln>
            <a:effectLst/>
          </p:spPr>
          <p:txBody>
            <a:bodyPr/>
            <a:lstStyle/>
            <a:p>
              <a:endParaRPr lang="en-US"/>
            </a:p>
          </p:txBody>
        </p:sp>
        <p:sp>
          <p:nvSpPr>
            <p:cNvPr id="171039" name="Line 31"/>
            <p:cNvSpPr>
              <a:spLocks noChangeShapeType="1"/>
            </p:cNvSpPr>
            <p:nvPr/>
          </p:nvSpPr>
          <p:spPr bwMode="auto">
            <a:xfrm>
              <a:off x="4456" y="3072"/>
              <a:ext cx="0" cy="192"/>
            </a:xfrm>
            <a:prstGeom prst="line">
              <a:avLst/>
            </a:prstGeom>
            <a:noFill/>
            <a:ln w="28575">
              <a:solidFill>
                <a:schemeClr val="tx1"/>
              </a:solidFill>
              <a:round/>
            </a:ln>
            <a:effectLst/>
          </p:spPr>
          <p:txBody>
            <a:bodyPr/>
            <a:lstStyle/>
            <a:p>
              <a:endParaRPr lang="en-US"/>
            </a:p>
          </p:txBody>
        </p:sp>
        <p:sp>
          <p:nvSpPr>
            <p:cNvPr id="171040" name="Line 32"/>
            <p:cNvSpPr>
              <a:spLocks noChangeShapeType="1"/>
            </p:cNvSpPr>
            <p:nvPr/>
          </p:nvSpPr>
          <p:spPr bwMode="auto">
            <a:xfrm>
              <a:off x="4820" y="3072"/>
              <a:ext cx="0" cy="192"/>
            </a:xfrm>
            <a:prstGeom prst="line">
              <a:avLst/>
            </a:prstGeom>
            <a:noFill/>
            <a:ln w="28575">
              <a:solidFill>
                <a:schemeClr val="tx1"/>
              </a:solidFill>
              <a:round/>
            </a:ln>
            <a:effectLst/>
          </p:spPr>
          <p:txBody>
            <a:bodyPr/>
            <a:lstStyle/>
            <a:p>
              <a:endParaRPr lang="en-US"/>
            </a:p>
          </p:txBody>
        </p:sp>
        <p:sp>
          <p:nvSpPr>
            <p:cNvPr id="171041" name="Line 33"/>
            <p:cNvSpPr>
              <a:spLocks noChangeShapeType="1"/>
            </p:cNvSpPr>
            <p:nvPr/>
          </p:nvSpPr>
          <p:spPr bwMode="auto">
            <a:xfrm>
              <a:off x="5184" y="3072"/>
              <a:ext cx="0" cy="192"/>
            </a:xfrm>
            <a:prstGeom prst="line">
              <a:avLst/>
            </a:prstGeom>
            <a:noFill/>
            <a:ln w="28575">
              <a:solidFill>
                <a:schemeClr val="tx1"/>
              </a:solidFill>
              <a:round/>
            </a:ln>
            <a:effectLst/>
          </p:spPr>
          <p:txBody>
            <a:bodyPr/>
            <a:lstStyle/>
            <a:p>
              <a:endParaRPr lang="en-US"/>
            </a:p>
          </p:txBody>
        </p:sp>
        <p:sp>
          <p:nvSpPr>
            <p:cNvPr id="171042" name="Text Box 34"/>
            <p:cNvSpPr txBox="1">
              <a:spLocks noChangeArrowheads="1"/>
            </p:cNvSpPr>
            <p:nvPr/>
          </p:nvSpPr>
          <p:spPr bwMode="auto">
            <a:xfrm>
              <a:off x="715" y="3271"/>
              <a:ext cx="214" cy="250"/>
            </a:xfrm>
            <a:prstGeom prst="rect">
              <a:avLst/>
            </a:prstGeom>
            <a:noFill/>
            <a:ln w="9525">
              <a:noFill/>
              <a:miter lim="800000"/>
            </a:ln>
            <a:effectLst/>
          </p:spPr>
          <p:txBody>
            <a:bodyPr wrap="none">
              <a:spAutoFit/>
            </a:bodyPr>
            <a:lstStyle/>
            <a:p>
              <a:pPr algn="ctr"/>
              <a:r>
                <a:rPr lang="en-US" sz="2000"/>
                <a:t>0</a:t>
              </a:r>
              <a:endParaRPr lang="en-US" sz="2000"/>
            </a:p>
          </p:txBody>
        </p:sp>
        <p:sp>
          <p:nvSpPr>
            <p:cNvPr id="171043" name="Text Box 35"/>
            <p:cNvSpPr txBox="1">
              <a:spLocks noChangeArrowheads="1"/>
            </p:cNvSpPr>
            <p:nvPr/>
          </p:nvSpPr>
          <p:spPr bwMode="auto">
            <a:xfrm>
              <a:off x="1081" y="3271"/>
              <a:ext cx="206" cy="252"/>
            </a:xfrm>
            <a:prstGeom prst="rect">
              <a:avLst/>
            </a:prstGeom>
            <a:noFill/>
            <a:ln w="9525">
              <a:noFill/>
              <a:miter lim="800000"/>
            </a:ln>
            <a:effectLst/>
          </p:spPr>
          <p:txBody>
            <a:bodyPr wrap="none">
              <a:spAutoFit/>
            </a:bodyPr>
            <a:lstStyle/>
            <a:p>
              <a:pPr algn="ctr"/>
              <a:r>
                <a:rPr lang="en-US" sz="2000"/>
                <a:t>1</a:t>
              </a:r>
              <a:endParaRPr lang="en-US" sz="2000"/>
            </a:p>
          </p:txBody>
        </p:sp>
        <p:sp>
          <p:nvSpPr>
            <p:cNvPr id="171044" name="Text Box 36"/>
            <p:cNvSpPr txBox="1">
              <a:spLocks noChangeArrowheads="1"/>
            </p:cNvSpPr>
            <p:nvPr/>
          </p:nvSpPr>
          <p:spPr bwMode="auto">
            <a:xfrm>
              <a:off x="1441" y="3271"/>
              <a:ext cx="214" cy="250"/>
            </a:xfrm>
            <a:prstGeom prst="rect">
              <a:avLst/>
            </a:prstGeom>
            <a:noFill/>
            <a:ln w="9525">
              <a:noFill/>
              <a:miter lim="800000"/>
            </a:ln>
            <a:effectLst/>
          </p:spPr>
          <p:txBody>
            <a:bodyPr wrap="none">
              <a:spAutoFit/>
            </a:bodyPr>
            <a:lstStyle/>
            <a:p>
              <a:pPr algn="ctr"/>
              <a:r>
                <a:rPr lang="en-US" sz="2000"/>
                <a:t>2</a:t>
              </a:r>
              <a:endParaRPr lang="en-US" sz="2000"/>
            </a:p>
          </p:txBody>
        </p:sp>
        <p:sp>
          <p:nvSpPr>
            <p:cNvPr id="171045" name="Text Box 37"/>
            <p:cNvSpPr txBox="1">
              <a:spLocks noChangeArrowheads="1"/>
            </p:cNvSpPr>
            <p:nvPr/>
          </p:nvSpPr>
          <p:spPr bwMode="auto">
            <a:xfrm>
              <a:off x="1804" y="3271"/>
              <a:ext cx="214" cy="250"/>
            </a:xfrm>
            <a:prstGeom prst="rect">
              <a:avLst/>
            </a:prstGeom>
            <a:noFill/>
            <a:ln w="9525">
              <a:noFill/>
              <a:miter lim="800000"/>
            </a:ln>
            <a:effectLst/>
          </p:spPr>
          <p:txBody>
            <a:bodyPr wrap="none">
              <a:spAutoFit/>
            </a:bodyPr>
            <a:lstStyle/>
            <a:p>
              <a:pPr algn="ctr"/>
              <a:r>
                <a:rPr lang="en-US" sz="2000"/>
                <a:t>3</a:t>
              </a:r>
              <a:endParaRPr lang="en-US" sz="2000"/>
            </a:p>
          </p:txBody>
        </p:sp>
        <p:sp>
          <p:nvSpPr>
            <p:cNvPr id="171046" name="Text Box 38"/>
            <p:cNvSpPr txBox="1">
              <a:spLocks noChangeArrowheads="1"/>
            </p:cNvSpPr>
            <p:nvPr/>
          </p:nvSpPr>
          <p:spPr bwMode="auto">
            <a:xfrm>
              <a:off x="2167" y="3271"/>
              <a:ext cx="214" cy="250"/>
            </a:xfrm>
            <a:prstGeom prst="rect">
              <a:avLst/>
            </a:prstGeom>
            <a:noFill/>
            <a:ln w="9525">
              <a:noFill/>
              <a:miter lim="800000"/>
            </a:ln>
            <a:effectLst/>
          </p:spPr>
          <p:txBody>
            <a:bodyPr wrap="none">
              <a:spAutoFit/>
            </a:bodyPr>
            <a:lstStyle/>
            <a:p>
              <a:pPr algn="ctr"/>
              <a:r>
                <a:rPr lang="en-US" sz="2000"/>
                <a:t>4</a:t>
              </a:r>
              <a:endParaRPr lang="en-US" sz="2000"/>
            </a:p>
          </p:txBody>
        </p:sp>
        <p:sp>
          <p:nvSpPr>
            <p:cNvPr id="171047" name="Text Box 39"/>
            <p:cNvSpPr txBox="1">
              <a:spLocks noChangeArrowheads="1"/>
            </p:cNvSpPr>
            <p:nvPr/>
          </p:nvSpPr>
          <p:spPr bwMode="auto">
            <a:xfrm>
              <a:off x="2531" y="3271"/>
              <a:ext cx="214" cy="250"/>
            </a:xfrm>
            <a:prstGeom prst="rect">
              <a:avLst/>
            </a:prstGeom>
            <a:noFill/>
            <a:ln w="9525">
              <a:noFill/>
              <a:miter lim="800000"/>
            </a:ln>
            <a:effectLst/>
          </p:spPr>
          <p:txBody>
            <a:bodyPr wrap="none">
              <a:spAutoFit/>
            </a:bodyPr>
            <a:lstStyle/>
            <a:p>
              <a:pPr algn="ctr"/>
              <a:r>
                <a:rPr lang="en-US" sz="2000"/>
                <a:t>5</a:t>
              </a:r>
              <a:endParaRPr lang="en-US" sz="2000"/>
            </a:p>
          </p:txBody>
        </p:sp>
        <p:sp>
          <p:nvSpPr>
            <p:cNvPr id="171048" name="Text Box 40"/>
            <p:cNvSpPr txBox="1">
              <a:spLocks noChangeArrowheads="1"/>
            </p:cNvSpPr>
            <p:nvPr/>
          </p:nvSpPr>
          <p:spPr bwMode="auto">
            <a:xfrm>
              <a:off x="2894" y="3271"/>
              <a:ext cx="214" cy="250"/>
            </a:xfrm>
            <a:prstGeom prst="rect">
              <a:avLst/>
            </a:prstGeom>
            <a:noFill/>
            <a:ln w="9525">
              <a:noFill/>
              <a:miter lim="800000"/>
            </a:ln>
            <a:effectLst/>
          </p:spPr>
          <p:txBody>
            <a:bodyPr wrap="none">
              <a:spAutoFit/>
            </a:bodyPr>
            <a:lstStyle/>
            <a:p>
              <a:pPr algn="ctr"/>
              <a:r>
                <a:rPr lang="en-US" sz="2000"/>
                <a:t>6</a:t>
              </a:r>
              <a:endParaRPr lang="en-US" sz="2000"/>
            </a:p>
          </p:txBody>
        </p:sp>
        <p:sp>
          <p:nvSpPr>
            <p:cNvPr id="171049" name="Text Box 41"/>
            <p:cNvSpPr txBox="1">
              <a:spLocks noChangeArrowheads="1"/>
            </p:cNvSpPr>
            <p:nvPr/>
          </p:nvSpPr>
          <p:spPr bwMode="auto">
            <a:xfrm>
              <a:off x="3257" y="3271"/>
              <a:ext cx="214" cy="250"/>
            </a:xfrm>
            <a:prstGeom prst="rect">
              <a:avLst/>
            </a:prstGeom>
            <a:noFill/>
            <a:ln w="9525">
              <a:noFill/>
              <a:miter lim="800000"/>
            </a:ln>
            <a:effectLst/>
          </p:spPr>
          <p:txBody>
            <a:bodyPr wrap="none">
              <a:spAutoFit/>
            </a:bodyPr>
            <a:lstStyle/>
            <a:p>
              <a:pPr algn="ctr"/>
              <a:r>
                <a:rPr lang="en-US" sz="2000"/>
                <a:t>7</a:t>
              </a:r>
              <a:endParaRPr lang="en-US" sz="2000"/>
            </a:p>
          </p:txBody>
        </p:sp>
        <p:sp>
          <p:nvSpPr>
            <p:cNvPr id="171050" name="Text Box 42"/>
            <p:cNvSpPr txBox="1">
              <a:spLocks noChangeArrowheads="1"/>
            </p:cNvSpPr>
            <p:nvPr/>
          </p:nvSpPr>
          <p:spPr bwMode="auto">
            <a:xfrm>
              <a:off x="3620" y="3271"/>
              <a:ext cx="214" cy="250"/>
            </a:xfrm>
            <a:prstGeom prst="rect">
              <a:avLst/>
            </a:prstGeom>
            <a:noFill/>
            <a:ln w="9525">
              <a:noFill/>
              <a:miter lim="800000"/>
            </a:ln>
            <a:effectLst/>
          </p:spPr>
          <p:txBody>
            <a:bodyPr wrap="none">
              <a:spAutoFit/>
            </a:bodyPr>
            <a:lstStyle/>
            <a:p>
              <a:pPr algn="ctr"/>
              <a:r>
                <a:rPr lang="en-US" sz="2000"/>
                <a:t>8</a:t>
              </a:r>
              <a:endParaRPr lang="en-US" sz="2000"/>
            </a:p>
          </p:txBody>
        </p:sp>
        <p:sp>
          <p:nvSpPr>
            <p:cNvPr id="171051" name="Text Box 43"/>
            <p:cNvSpPr txBox="1">
              <a:spLocks noChangeArrowheads="1"/>
            </p:cNvSpPr>
            <p:nvPr/>
          </p:nvSpPr>
          <p:spPr bwMode="auto">
            <a:xfrm>
              <a:off x="3984" y="3271"/>
              <a:ext cx="214" cy="250"/>
            </a:xfrm>
            <a:prstGeom prst="rect">
              <a:avLst/>
            </a:prstGeom>
            <a:noFill/>
            <a:ln w="9525">
              <a:noFill/>
              <a:miter lim="800000"/>
            </a:ln>
            <a:effectLst/>
          </p:spPr>
          <p:txBody>
            <a:bodyPr wrap="none">
              <a:spAutoFit/>
            </a:bodyPr>
            <a:lstStyle/>
            <a:p>
              <a:pPr algn="ctr"/>
              <a:r>
                <a:rPr lang="en-US" sz="2000"/>
                <a:t>9</a:t>
              </a:r>
              <a:endParaRPr lang="en-US" sz="2000"/>
            </a:p>
          </p:txBody>
        </p:sp>
        <p:sp>
          <p:nvSpPr>
            <p:cNvPr id="171052" name="Text Box 44"/>
            <p:cNvSpPr txBox="1">
              <a:spLocks noChangeArrowheads="1"/>
            </p:cNvSpPr>
            <p:nvPr/>
          </p:nvSpPr>
          <p:spPr bwMode="auto">
            <a:xfrm>
              <a:off x="4303" y="3271"/>
              <a:ext cx="296" cy="252"/>
            </a:xfrm>
            <a:prstGeom prst="rect">
              <a:avLst/>
            </a:prstGeom>
            <a:noFill/>
            <a:ln w="9525">
              <a:noFill/>
              <a:miter lim="800000"/>
            </a:ln>
            <a:effectLst/>
          </p:spPr>
          <p:txBody>
            <a:bodyPr wrap="none">
              <a:spAutoFit/>
            </a:bodyPr>
            <a:lstStyle/>
            <a:p>
              <a:pPr algn="ctr"/>
              <a:r>
                <a:rPr lang="en-US" sz="2000"/>
                <a:t>10</a:t>
              </a:r>
              <a:endParaRPr lang="en-US" sz="2000"/>
            </a:p>
          </p:txBody>
        </p:sp>
        <p:sp>
          <p:nvSpPr>
            <p:cNvPr id="171053" name="Text Box 45"/>
            <p:cNvSpPr txBox="1">
              <a:spLocks noChangeArrowheads="1"/>
            </p:cNvSpPr>
            <p:nvPr/>
          </p:nvSpPr>
          <p:spPr bwMode="auto">
            <a:xfrm>
              <a:off x="4671" y="3271"/>
              <a:ext cx="284" cy="252"/>
            </a:xfrm>
            <a:prstGeom prst="rect">
              <a:avLst/>
            </a:prstGeom>
            <a:noFill/>
            <a:ln w="9525">
              <a:noFill/>
              <a:miter lim="800000"/>
            </a:ln>
            <a:effectLst/>
          </p:spPr>
          <p:txBody>
            <a:bodyPr wrap="none">
              <a:spAutoFit/>
            </a:bodyPr>
            <a:lstStyle/>
            <a:p>
              <a:pPr algn="ctr"/>
              <a:r>
                <a:rPr lang="en-US" sz="2000"/>
                <a:t>11</a:t>
              </a:r>
              <a:endParaRPr lang="en-US" sz="2000"/>
            </a:p>
          </p:txBody>
        </p:sp>
        <p:sp>
          <p:nvSpPr>
            <p:cNvPr id="171054" name="Text Box 46"/>
            <p:cNvSpPr txBox="1">
              <a:spLocks noChangeArrowheads="1"/>
            </p:cNvSpPr>
            <p:nvPr/>
          </p:nvSpPr>
          <p:spPr bwMode="auto">
            <a:xfrm>
              <a:off x="5035" y="3271"/>
              <a:ext cx="296" cy="252"/>
            </a:xfrm>
            <a:prstGeom prst="rect">
              <a:avLst/>
            </a:prstGeom>
            <a:noFill/>
            <a:ln w="9525">
              <a:noFill/>
              <a:miter lim="800000"/>
            </a:ln>
            <a:effectLst/>
          </p:spPr>
          <p:txBody>
            <a:bodyPr wrap="none">
              <a:spAutoFit/>
            </a:bodyPr>
            <a:lstStyle/>
            <a:p>
              <a:pPr algn="ctr"/>
              <a:r>
                <a:rPr lang="en-US" sz="2000"/>
                <a:t>12</a:t>
              </a:r>
              <a:endParaRPr lang="en-US" sz="2000"/>
            </a:p>
          </p:txBody>
        </p:sp>
      </p:grpSp>
      <p:sp>
        <p:nvSpPr>
          <p:cNvPr id="171055" name="Text Box 47"/>
          <p:cNvSpPr txBox="1">
            <a:spLocks noChangeArrowheads="1"/>
          </p:cNvSpPr>
          <p:nvPr/>
        </p:nvSpPr>
        <p:spPr bwMode="auto">
          <a:xfrm>
            <a:off x="695326" y="1700808"/>
            <a:ext cx="10801348" cy="461665"/>
          </a:xfrm>
          <a:prstGeom prst="rect">
            <a:avLst/>
          </a:prstGeom>
          <a:noFill/>
          <a:ln w="9525">
            <a:noFill/>
            <a:miter lim="800000"/>
          </a:ln>
          <a:effectLst/>
        </p:spPr>
        <p:txBody>
          <a:bodyPr wrap="square">
            <a:spAutoFit/>
          </a:bodyPr>
          <a:lstStyle/>
          <a:p>
            <a:pPr algn="ctr"/>
            <a:r>
              <a:rPr lang="en-AU" sz="2400" dirty="0"/>
              <a:t>PV of $2m today is $2m.  Compare this to PV of $172k/month.</a:t>
            </a:r>
            <a:endParaRPr lang="en-AU" sz="2400" dirty="0"/>
          </a:p>
        </p:txBody>
      </p:sp>
      <p:sp>
        <p:nvSpPr>
          <p:cNvPr id="2" name="TextBox 1"/>
          <p:cNvSpPr txBox="1"/>
          <p:nvPr/>
        </p:nvSpPr>
        <p:spPr bwMode="auto">
          <a:xfrm>
            <a:off x="3141105" y="5415607"/>
            <a:ext cx="2498725" cy="461665"/>
          </a:xfrm>
          <a:prstGeom prst="rect">
            <a:avLst/>
          </a:prstGeom>
          <a:solidFill>
            <a:schemeClr val="accent3"/>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400" dirty="0"/>
              <a:t>Take $2m now!</a:t>
            </a:r>
            <a:endParaRPr lang="en-AU" sz="2400" dirty="0"/>
          </a:p>
        </p:txBody>
      </p:sp>
      <p:graphicFrame>
        <p:nvGraphicFramePr>
          <p:cNvPr id="3" name="Object 2"/>
          <p:cNvGraphicFramePr>
            <a:graphicFrameLocks noChangeAspect="1"/>
          </p:cNvGraphicFramePr>
          <p:nvPr/>
        </p:nvGraphicFramePr>
        <p:xfrm>
          <a:off x="3075574" y="3717032"/>
          <a:ext cx="5765800" cy="1219200"/>
        </p:xfrm>
        <a:graphic>
          <a:graphicData uri="http://schemas.openxmlformats.org/presentationml/2006/ole">
            <mc:AlternateContent xmlns:mc="http://schemas.openxmlformats.org/markup-compatibility/2006">
              <mc:Choice xmlns:v="urn:schemas-microsoft-com:vml" Requires="v">
                <p:oleObj spid="_x0000_s26643" name="Equation" r:id="rId1" imgW="138379200" imgH="29260800" progId="Equation.DSMT4">
                  <p:embed/>
                </p:oleObj>
              </mc:Choice>
              <mc:Fallback>
                <p:oleObj name="Equation" r:id="rId1" imgW="138379200" imgH="29260800" progId="Equation.DSMT4">
                  <p:embed/>
                  <p:pic>
                    <p:nvPicPr>
                      <p:cNvPr id="0" name="Object 2"/>
                      <p:cNvPicPr/>
                      <p:nvPr/>
                    </p:nvPicPr>
                    <p:blipFill>
                      <a:blip r:embed="rId2"/>
                      <a:stretch>
                        <a:fillRect/>
                      </a:stretch>
                    </p:blipFill>
                    <p:spPr>
                      <a:xfrm>
                        <a:off x="3075574" y="3717032"/>
                        <a:ext cx="5765800" cy="1219200"/>
                      </a:xfrm>
                      <a:prstGeom prst="rect">
                        <a:avLst/>
                      </a:prstGeom>
                    </p:spPr>
                  </p:pic>
                </p:oleObj>
              </mc:Fallback>
            </mc:AlternateContent>
          </a:graphicData>
        </a:graphic>
      </p:graphicFrame>
      <p:graphicFrame>
        <p:nvGraphicFramePr>
          <p:cNvPr id="4" name="Object 3"/>
          <p:cNvGraphicFramePr>
            <a:graphicFrameLocks noChangeAspect="1"/>
          </p:cNvGraphicFramePr>
          <p:nvPr/>
        </p:nvGraphicFramePr>
        <p:xfrm>
          <a:off x="5826596" y="5417042"/>
          <a:ext cx="2933700" cy="444500"/>
        </p:xfrm>
        <a:graphic>
          <a:graphicData uri="http://schemas.openxmlformats.org/presentationml/2006/ole">
            <mc:AlternateContent xmlns:mc="http://schemas.openxmlformats.org/markup-compatibility/2006">
              <mc:Choice xmlns:v="urn:schemas-microsoft-com:vml" Requires="v">
                <p:oleObj spid="_x0000_s26644" name="Equation" r:id="rId3" imgW="70408800" imgH="10668000" progId="Equation.DSMT4">
                  <p:embed/>
                </p:oleObj>
              </mc:Choice>
              <mc:Fallback>
                <p:oleObj name="Equation" r:id="rId3" imgW="70408800" imgH="10668000" progId="Equation.DSMT4">
                  <p:embed/>
                  <p:pic>
                    <p:nvPicPr>
                      <p:cNvPr id="0" name="Object 3"/>
                      <p:cNvPicPr/>
                      <p:nvPr/>
                    </p:nvPicPr>
                    <p:blipFill>
                      <a:blip r:embed="rId4"/>
                      <a:stretch>
                        <a:fillRect/>
                      </a:stretch>
                    </p:blipFill>
                    <p:spPr>
                      <a:xfrm>
                        <a:off x="5826596" y="5417042"/>
                        <a:ext cx="2933700" cy="444500"/>
                      </a:xfrm>
                      <a:prstGeom prst="rect">
                        <a:avLst/>
                      </a:prstGeom>
                    </p:spPr>
                  </p:pic>
                </p:oleObj>
              </mc:Fallback>
            </mc:AlternateContent>
          </a:graphicData>
        </a:graphic>
      </p:graphicFrame>
      <p:sp>
        <p:nvSpPr>
          <p:cNvPr id="9" name="Footer Placeholder 8"/>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1055"/>
                                        </p:tgtEl>
                                        <p:attrNameLst>
                                          <p:attrName>style.visibility</p:attrName>
                                        </p:attrNameLst>
                                      </p:cBhvr>
                                      <p:to>
                                        <p:strVal val="visible"/>
                                      </p:to>
                                    </p:set>
                                    <p:animEffect transition="in" filter="fade">
                                      <p:cBhvr>
                                        <p:cTn id="7" dur="500"/>
                                        <p:tgtEl>
                                          <p:spTgt spid="1710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1014"/>
                                        </p:tgtEl>
                                        <p:attrNameLst>
                                          <p:attrName>style.visibility</p:attrName>
                                        </p:attrNameLst>
                                      </p:cBhvr>
                                      <p:to>
                                        <p:strVal val="visible"/>
                                      </p:to>
                                    </p:set>
                                    <p:animEffect transition="in" filter="wipe(left)">
                                      <p:cBhvr>
                                        <p:cTn id="12" dur="250"/>
                                        <p:tgtEl>
                                          <p:spTgt spid="17101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71015"/>
                                        </p:tgtEl>
                                        <p:attrNameLst>
                                          <p:attrName>style.visibility</p:attrName>
                                        </p:attrNameLst>
                                      </p:cBhvr>
                                      <p:to>
                                        <p:strVal val="visible"/>
                                      </p:to>
                                    </p:set>
                                    <p:animEffect transition="in" filter="wipe(left)">
                                      <p:cBhvr>
                                        <p:cTn id="16" dur="500"/>
                                        <p:tgtEl>
                                          <p:spTgt spid="171015"/>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71016"/>
                                        </p:tgtEl>
                                        <p:attrNameLst>
                                          <p:attrName>style.visibility</p:attrName>
                                        </p:attrNameLst>
                                      </p:cBhvr>
                                      <p:to>
                                        <p:strVal val="visible"/>
                                      </p:to>
                                    </p:set>
                                    <p:animEffect transition="in" filter="wipe(left)">
                                      <p:cBhvr>
                                        <p:cTn id="20" dur="500"/>
                                        <p:tgtEl>
                                          <p:spTgt spid="171016"/>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71017"/>
                                        </p:tgtEl>
                                        <p:attrNameLst>
                                          <p:attrName>style.visibility</p:attrName>
                                        </p:attrNameLst>
                                      </p:cBhvr>
                                      <p:to>
                                        <p:strVal val="visible"/>
                                      </p:to>
                                    </p:set>
                                    <p:animEffect transition="in" filter="wipe(left)">
                                      <p:cBhvr>
                                        <p:cTn id="24" dur="500"/>
                                        <p:tgtEl>
                                          <p:spTgt spid="171017"/>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71018"/>
                                        </p:tgtEl>
                                        <p:attrNameLst>
                                          <p:attrName>style.visibility</p:attrName>
                                        </p:attrNameLst>
                                      </p:cBhvr>
                                      <p:to>
                                        <p:strVal val="visible"/>
                                      </p:to>
                                    </p:set>
                                    <p:animEffect transition="in" filter="wipe(left)">
                                      <p:cBhvr>
                                        <p:cTn id="28" dur="500"/>
                                        <p:tgtEl>
                                          <p:spTgt spid="171018"/>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171019"/>
                                        </p:tgtEl>
                                        <p:attrNameLst>
                                          <p:attrName>style.visibility</p:attrName>
                                        </p:attrNameLst>
                                      </p:cBhvr>
                                      <p:to>
                                        <p:strVal val="visible"/>
                                      </p:to>
                                    </p:set>
                                    <p:animEffect transition="in" filter="wipe(left)">
                                      <p:cBhvr>
                                        <p:cTn id="32" dur="500"/>
                                        <p:tgtEl>
                                          <p:spTgt spid="171019"/>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71020"/>
                                        </p:tgtEl>
                                        <p:attrNameLst>
                                          <p:attrName>style.visibility</p:attrName>
                                        </p:attrNameLst>
                                      </p:cBhvr>
                                      <p:to>
                                        <p:strVal val="visible"/>
                                      </p:to>
                                    </p:set>
                                    <p:animEffect transition="in" filter="wipe(left)">
                                      <p:cBhvr>
                                        <p:cTn id="36" dur="500"/>
                                        <p:tgtEl>
                                          <p:spTgt spid="171020"/>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71021"/>
                                        </p:tgtEl>
                                        <p:attrNameLst>
                                          <p:attrName>style.visibility</p:attrName>
                                        </p:attrNameLst>
                                      </p:cBhvr>
                                      <p:to>
                                        <p:strVal val="visible"/>
                                      </p:to>
                                    </p:set>
                                    <p:animEffect transition="in" filter="wipe(left)">
                                      <p:cBhvr>
                                        <p:cTn id="40" dur="500"/>
                                        <p:tgtEl>
                                          <p:spTgt spid="1710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171022"/>
                                        </p:tgtEl>
                                        <p:attrNameLst>
                                          <p:attrName>style.visibility</p:attrName>
                                        </p:attrNameLst>
                                      </p:cBhvr>
                                      <p:to>
                                        <p:strVal val="visible"/>
                                      </p:to>
                                    </p:set>
                                    <p:animEffect transition="in" filter="wipe(left)">
                                      <p:cBhvr>
                                        <p:cTn id="44" dur="500"/>
                                        <p:tgtEl>
                                          <p:spTgt spid="171022"/>
                                        </p:tgtEl>
                                      </p:cBhvr>
                                    </p:animEffect>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171023"/>
                                        </p:tgtEl>
                                        <p:attrNameLst>
                                          <p:attrName>style.visibility</p:attrName>
                                        </p:attrNameLst>
                                      </p:cBhvr>
                                      <p:to>
                                        <p:strVal val="visible"/>
                                      </p:to>
                                    </p:set>
                                    <p:animEffect transition="in" filter="wipe(left)">
                                      <p:cBhvr>
                                        <p:cTn id="48" dur="500"/>
                                        <p:tgtEl>
                                          <p:spTgt spid="171023"/>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171024"/>
                                        </p:tgtEl>
                                        <p:attrNameLst>
                                          <p:attrName>style.visibility</p:attrName>
                                        </p:attrNameLst>
                                      </p:cBhvr>
                                      <p:to>
                                        <p:strVal val="visible"/>
                                      </p:to>
                                    </p:set>
                                    <p:animEffect transition="in" filter="wipe(left)">
                                      <p:cBhvr>
                                        <p:cTn id="52" dur="500"/>
                                        <p:tgtEl>
                                          <p:spTgt spid="171024"/>
                                        </p:tgtEl>
                                      </p:cBhvr>
                                    </p:animEffect>
                                  </p:childTnLst>
                                </p:cTn>
                              </p:par>
                            </p:childTnLst>
                          </p:cTn>
                        </p:par>
                        <p:par>
                          <p:cTn id="53" fill="hold">
                            <p:stCondLst>
                              <p:cond delay="5500"/>
                            </p:stCondLst>
                            <p:childTnLst>
                              <p:par>
                                <p:cTn id="54" presetID="22" presetClass="entr" presetSubtype="8" fill="hold" grpId="0" nodeType="afterEffect">
                                  <p:stCondLst>
                                    <p:cond delay="0"/>
                                  </p:stCondLst>
                                  <p:childTnLst>
                                    <p:set>
                                      <p:cBhvr>
                                        <p:cTn id="55" dur="1" fill="hold">
                                          <p:stCondLst>
                                            <p:cond delay="0"/>
                                          </p:stCondLst>
                                        </p:cTn>
                                        <p:tgtEl>
                                          <p:spTgt spid="171025"/>
                                        </p:tgtEl>
                                        <p:attrNameLst>
                                          <p:attrName>style.visibility</p:attrName>
                                        </p:attrNameLst>
                                      </p:cBhvr>
                                      <p:to>
                                        <p:strVal val="visible"/>
                                      </p:to>
                                    </p:set>
                                    <p:animEffect transition="in" filter="wipe(left)">
                                      <p:cBhvr>
                                        <p:cTn id="56" dur="250"/>
                                        <p:tgtEl>
                                          <p:spTgt spid="17102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500"/>
                                        <p:tgtEl>
                                          <p:spTgt spid="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500"/>
                                        <p:tgtEl>
                                          <p:spTgt spid="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fade">
                                      <p:cBhvr>
                                        <p:cTn id="7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4" grpId="0" animBg="1" autoUpdateAnimBg="0"/>
      <p:bldP spid="171015" grpId="0" animBg="1" autoUpdateAnimBg="0"/>
      <p:bldP spid="171016" grpId="0" animBg="1" autoUpdateAnimBg="0"/>
      <p:bldP spid="171017" grpId="0" animBg="1" autoUpdateAnimBg="0"/>
      <p:bldP spid="171018" grpId="0" animBg="1" autoUpdateAnimBg="0"/>
      <p:bldP spid="171019" grpId="0" animBg="1" autoUpdateAnimBg="0"/>
      <p:bldP spid="171020" grpId="0" animBg="1" autoUpdateAnimBg="0"/>
      <p:bldP spid="171021" grpId="0" animBg="1" autoUpdateAnimBg="0"/>
      <p:bldP spid="171022" grpId="0" animBg="1" autoUpdateAnimBg="0"/>
      <p:bldP spid="171023" grpId="0" animBg="1" autoUpdateAnimBg="0"/>
      <p:bldP spid="171024" grpId="0" animBg="1" autoUpdateAnimBg="0"/>
      <p:bldP spid="171025" grpId="0" animBg="1" autoUpdateAnimBg="0"/>
      <p:bldP spid="171055" grpId="0"/>
      <p:bldP spid="2"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a:t>
            </a:r>
            <a:endParaRPr lang="en-AU" dirty="0"/>
          </a:p>
        </p:txBody>
      </p:sp>
      <p:sp>
        <p:nvSpPr>
          <p:cNvPr id="3" name="Content Placeholder 2"/>
          <p:cNvSpPr>
            <a:spLocks noGrp="1"/>
          </p:cNvSpPr>
          <p:nvPr>
            <p:ph idx="1"/>
          </p:nvPr>
        </p:nvSpPr>
        <p:spPr/>
        <p:txBody>
          <a:bodyPr/>
          <a:lstStyle/>
          <a:p>
            <a:pPr marL="0" indent="0">
              <a:buNone/>
            </a:pPr>
            <a:r>
              <a:rPr lang="en-US" dirty="0"/>
              <a:t>How would your answer change if the $172,000 payments were at the beginning of the month instead of the end of the month?</a:t>
            </a:r>
            <a:endParaRPr lang="en-US" dirty="0"/>
          </a:p>
          <a:p>
            <a:pPr marL="0" indent="0">
              <a:buNone/>
            </a:pPr>
            <a:endParaRPr lang="en-US" dirty="0"/>
          </a:p>
          <a:p>
            <a:pPr marL="457200" indent="-457200">
              <a:buFont typeface="+mj-lt"/>
              <a:buAutoNum type="alphaUcPeriod"/>
            </a:pPr>
            <a:r>
              <a:rPr lang="en-US" dirty="0"/>
              <a:t>PV would be lower, but no change to decision</a:t>
            </a:r>
            <a:endParaRPr lang="en-US" dirty="0"/>
          </a:p>
          <a:p>
            <a:pPr marL="457200" indent="-457200">
              <a:buFont typeface="+mj-lt"/>
              <a:buAutoNum type="alphaUcPeriod"/>
            </a:pPr>
            <a:r>
              <a:rPr lang="en-US" dirty="0"/>
              <a:t>PV would be lower, need to re-calculate</a:t>
            </a:r>
            <a:endParaRPr lang="en-US" dirty="0"/>
          </a:p>
          <a:p>
            <a:pPr marL="457200" indent="-457200">
              <a:buFont typeface="+mj-lt"/>
              <a:buAutoNum type="alphaUcPeriod"/>
            </a:pPr>
            <a:r>
              <a:rPr lang="en-US" dirty="0"/>
              <a:t>PV would be higher, need to re-calculate</a:t>
            </a:r>
            <a:endParaRPr lang="en-US" dirty="0"/>
          </a:p>
          <a:p>
            <a:pPr marL="457200" indent="-457200">
              <a:buFont typeface="+mj-lt"/>
              <a:buAutoNum type="alphaUcPeriod"/>
            </a:pPr>
            <a:r>
              <a:rPr lang="en-US" dirty="0"/>
              <a:t>PV would be higher, but no change to decision</a:t>
            </a:r>
            <a:endParaRPr lang="en-AU" dirty="0"/>
          </a:p>
        </p:txBody>
      </p:sp>
      <p:sp>
        <p:nvSpPr>
          <p:cNvPr id="6" name="Date Placeholder 3"/>
          <p:cNvSpPr txBox="1"/>
          <p:nvPr/>
        </p:nvSpPr>
        <p:spPr>
          <a:xfrm>
            <a:off x="2495600" y="5909901"/>
            <a:ext cx="468834" cy="264376"/>
          </a:xfrm>
          <a:prstGeom prst="rect">
            <a:avLst/>
          </a:prstGeom>
        </p:spPr>
        <p:txBody>
          <a:bodyPr vert="horz"/>
          <a:lstStyle>
            <a:defPPr>
              <a:defRPr lang="ru-RU"/>
            </a:defPPr>
            <a:lvl1pPr marL="0" algn="r" defTabSz="914400" rtl="0" eaLnBrk="1" latinLnBrk="0" hangingPunct="1">
              <a:defRPr kumimoji="0" sz="14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k</a:t>
            </a:r>
            <a:endParaRPr lang="en-US" dirty="0">
              <a:solidFill>
                <a:schemeClr val="tx1"/>
              </a:solidFill>
            </a:endParaRPr>
          </a:p>
          <a:p>
            <a:endParaRPr lang="ru-RU" dirty="0">
              <a:solidFill>
                <a:schemeClr val="tx1"/>
              </a:solidFill>
            </a:endParaRPr>
          </a:p>
        </p:txBody>
      </p:sp>
      <p:sp>
        <p:nvSpPr>
          <p:cNvPr id="9" name="Footer Placeholder 8"/>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26" name="Rectangle 18"/>
          <p:cNvSpPr>
            <a:spLocks noGrp="1" noChangeArrowheads="1"/>
          </p:cNvSpPr>
          <p:nvPr>
            <p:ph type="title"/>
          </p:nvPr>
        </p:nvSpPr>
        <p:spPr/>
        <p:txBody>
          <a:bodyPr/>
          <a:lstStyle/>
          <a:p>
            <a:r>
              <a:rPr lang="en-US" dirty="0"/>
              <a:t>Solution </a:t>
            </a:r>
            <a:endParaRPr lang="en-AU" dirty="0"/>
          </a:p>
        </p:txBody>
      </p:sp>
      <p:sp>
        <p:nvSpPr>
          <p:cNvPr id="171014" name="Rectangle 6"/>
          <p:cNvSpPr>
            <a:spLocks noChangeArrowheads="1"/>
          </p:cNvSpPr>
          <p:nvPr/>
        </p:nvSpPr>
        <p:spPr bwMode="hidden">
          <a:xfrm>
            <a:off x="2847975" y="1988840"/>
            <a:ext cx="412750" cy="877888"/>
          </a:xfrm>
          <a:prstGeom prst="rect">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vert="eaVert" wrap="none" anchor="ctr"/>
          <a:lstStyle/>
          <a:p>
            <a:r>
              <a:rPr lang="en-US" dirty="0">
                <a:solidFill>
                  <a:schemeClr val="bg1"/>
                </a:solidFill>
              </a:rPr>
              <a:t>$172k</a:t>
            </a:r>
            <a:endParaRPr lang="en-US" dirty="0">
              <a:solidFill>
                <a:schemeClr val="bg1"/>
              </a:solidFill>
            </a:endParaRPr>
          </a:p>
        </p:txBody>
      </p:sp>
      <p:sp>
        <p:nvSpPr>
          <p:cNvPr id="171015" name="Rectangle 7"/>
          <p:cNvSpPr>
            <a:spLocks noChangeArrowheads="1"/>
          </p:cNvSpPr>
          <p:nvPr/>
        </p:nvSpPr>
        <p:spPr bwMode="hidden">
          <a:xfrm>
            <a:off x="3424238" y="1988840"/>
            <a:ext cx="412750" cy="877888"/>
          </a:xfrm>
          <a:prstGeom prst="rect">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vert="eaVert" wrap="none" anchor="ctr"/>
          <a:lstStyle/>
          <a:p>
            <a:r>
              <a:rPr lang="en-US" dirty="0">
                <a:solidFill>
                  <a:schemeClr val="bg1"/>
                </a:solidFill>
              </a:rPr>
              <a:t>$172k</a:t>
            </a:r>
            <a:endParaRPr lang="en-US" dirty="0">
              <a:solidFill>
                <a:schemeClr val="bg1"/>
              </a:solidFill>
            </a:endParaRPr>
          </a:p>
        </p:txBody>
      </p:sp>
      <p:sp>
        <p:nvSpPr>
          <p:cNvPr id="171016" name="Rectangle 8"/>
          <p:cNvSpPr>
            <a:spLocks noChangeArrowheads="1"/>
          </p:cNvSpPr>
          <p:nvPr/>
        </p:nvSpPr>
        <p:spPr bwMode="hidden">
          <a:xfrm>
            <a:off x="4000500" y="1988840"/>
            <a:ext cx="412750" cy="877888"/>
          </a:xfrm>
          <a:prstGeom prst="rect">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vert="eaVert" wrap="none" anchor="ctr"/>
          <a:lstStyle/>
          <a:p>
            <a:r>
              <a:rPr lang="en-US" dirty="0">
                <a:solidFill>
                  <a:schemeClr val="bg1"/>
                </a:solidFill>
              </a:rPr>
              <a:t>$172k</a:t>
            </a:r>
            <a:endParaRPr lang="en-US" dirty="0">
              <a:solidFill>
                <a:schemeClr val="bg1"/>
              </a:solidFill>
            </a:endParaRPr>
          </a:p>
        </p:txBody>
      </p:sp>
      <p:sp>
        <p:nvSpPr>
          <p:cNvPr id="171017" name="Rectangle 9"/>
          <p:cNvSpPr>
            <a:spLocks noChangeArrowheads="1"/>
          </p:cNvSpPr>
          <p:nvPr/>
        </p:nvSpPr>
        <p:spPr bwMode="hidden">
          <a:xfrm>
            <a:off x="4578350" y="1988840"/>
            <a:ext cx="412750" cy="877888"/>
          </a:xfrm>
          <a:prstGeom prst="rect">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vert="eaVert" wrap="none" anchor="ctr"/>
          <a:lstStyle/>
          <a:p>
            <a:r>
              <a:rPr lang="en-US" dirty="0">
                <a:solidFill>
                  <a:schemeClr val="bg1"/>
                </a:solidFill>
              </a:rPr>
              <a:t>$172k</a:t>
            </a:r>
            <a:endParaRPr lang="en-US" dirty="0">
              <a:solidFill>
                <a:schemeClr val="bg1"/>
              </a:solidFill>
            </a:endParaRPr>
          </a:p>
        </p:txBody>
      </p:sp>
      <p:sp>
        <p:nvSpPr>
          <p:cNvPr id="171018" name="Rectangle 10"/>
          <p:cNvSpPr>
            <a:spLocks noChangeArrowheads="1"/>
          </p:cNvSpPr>
          <p:nvPr/>
        </p:nvSpPr>
        <p:spPr bwMode="hidden">
          <a:xfrm>
            <a:off x="5154613" y="1988840"/>
            <a:ext cx="412750" cy="877888"/>
          </a:xfrm>
          <a:prstGeom prst="rect">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vert="eaVert" wrap="none" anchor="ctr"/>
          <a:lstStyle/>
          <a:p>
            <a:r>
              <a:rPr lang="en-US" dirty="0">
                <a:solidFill>
                  <a:schemeClr val="bg1"/>
                </a:solidFill>
              </a:rPr>
              <a:t>$172k</a:t>
            </a:r>
            <a:endParaRPr lang="en-US" dirty="0">
              <a:solidFill>
                <a:schemeClr val="bg1"/>
              </a:solidFill>
            </a:endParaRPr>
          </a:p>
        </p:txBody>
      </p:sp>
      <p:sp>
        <p:nvSpPr>
          <p:cNvPr id="171019" name="Rectangle 11"/>
          <p:cNvSpPr>
            <a:spLocks noChangeArrowheads="1"/>
          </p:cNvSpPr>
          <p:nvPr/>
        </p:nvSpPr>
        <p:spPr bwMode="hidden">
          <a:xfrm>
            <a:off x="5732463" y="1988840"/>
            <a:ext cx="412750" cy="877888"/>
          </a:xfrm>
          <a:prstGeom prst="rect">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vert="eaVert" wrap="none" anchor="ctr"/>
          <a:lstStyle/>
          <a:p>
            <a:r>
              <a:rPr lang="en-US" dirty="0">
                <a:solidFill>
                  <a:schemeClr val="bg1"/>
                </a:solidFill>
              </a:rPr>
              <a:t>$172k</a:t>
            </a:r>
            <a:endParaRPr lang="en-US" dirty="0">
              <a:solidFill>
                <a:schemeClr val="bg1"/>
              </a:solidFill>
            </a:endParaRPr>
          </a:p>
        </p:txBody>
      </p:sp>
      <p:sp>
        <p:nvSpPr>
          <p:cNvPr id="171020" name="Rectangle 12"/>
          <p:cNvSpPr>
            <a:spLocks noChangeArrowheads="1"/>
          </p:cNvSpPr>
          <p:nvPr/>
        </p:nvSpPr>
        <p:spPr bwMode="hidden">
          <a:xfrm>
            <a:off x="6308725" y="1988840"/>
            <a:ext cx="412750" cy="877888"/>
          </a:xfrm>
          <a:prstGeom prst="rect">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vert="eaVert" wrap="none" anchor="ctr"/>
          <a:lstStyle/>
          <a:p>
            <a:r>
              <a:rPr lang="en-US" dirty="0">
                <a:solidFill>
                  <a:schemeClr val="bg1"/>
                </a:solidFill>
              </a:rPr>
              <a:t>$172k</a:t>
            </a:r>
            <a:endParaRPr lang="en-US" dirty="0">
              <a:solidFill>
                <a:schemeClr val="bg1"/>
              </a:solidFill>
            </a:endParaRPr>
          </a:p>
        </p:txBody>
      </p:sp>
      <p:sp>
        <p:nvSpPr>
          <p:cNvPr id="171021" name="Rectangle 13"/>
          <p:cNvSpPr>
            <a:spLocks noChangeArrowheads="1"/>
          </p:cNvSpPr>
          <p:nvPr/>
        </p:nvSpPr>
        <p:spPr bwMode="hidden">
          <a:xfrm>
            <a:off x="6886575" y="1988840"/>
            <a:ext cx="412750" cy="877888"/>
          </a:xfrm>
          <a:prstGeom prst="rect">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vert="eaVert" wrap="none" anchor="ctr"/>
          <a:lstStyle/>
          <a:p>
            <a:r>
              <a:rPr lang="en-US" dirty="0">
                <a:solidFill>
                  <a:schemeClr val="bg1"/>
                </a:solidFill>
              </a:rPr>
              <a:t>$172k</a:t>
            </a:r>
            <a:endParaRPr lang="en-US" dirty="0">
              <a:solidFill>
                <a:schemeClr val="bg1"/>
              </a:solidFill>
            </a:endParaRPr>
          </a:p>
        </p:txBody>
      </p:sp>
      <p:sp>
        <p:nvSpPr>
          <p:cNvPr id="171022" name="Rectangle 14"/>
          <p:cNvSpPr>
            <a:spLocks noChangeArrowheads="1"/>
          </p:cNvSpPr>
          <p:nvPr/>
        </p:nvSpPr>
        <p:spPr bwMode="hidden">
          <a:xfrm>
            <a:off x="7462838" y="1988840"/>
            <a:ext cx="412750" cy="877888"/>
          </a:xfrm>
          <a:prstGeom prst="rect">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vert="eaVert" wrap="none" anchor="ctr"/>
          <a:lstStyle/>
          <a:p>
            <a:r>
              <a:rPr lang="en-US" dirty="0">
                <a:solidFill>
                  <a:schemeClr val="bg1"/>
                </a:solidFill>
              </a:rPr>
              <a:t>$172k</a:t>
            </a:r>
            <a:endParaRPr lang="en-US" dirty="0">
              <a:solidFill>
                <a:schemeClr val="bg1"/>
              </a:solidFill>
            </a:endParaRPr>
          </a:p>
        </p:txBody>
      </p:sp>
      <p:sp>
        <p:nvSpPr>
          <p:cNvPr id="171023" name="Rectangle 15"/>
          <p:cNvSpPr>
            <a:spLocks noChangeArrowheads="1"/>
          </p:cNvSpPr>
          <p:nvPr/>
        </p:nvSpPr>
        <p:spPr bwMode="hidden">
          <a:xfrm>
            <a:off x="8040688" y="1988840"/>
            <a:ext cx="412750" cy="877888"/>
          </a:xfrm>
          <a:prstGeom prst="rect">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vert="eaVert" wrap="none" anchor="ctr"/>
          <a:lstStyle/>
          <a:p>
            <a:r>
              <a:rPr lang="en-US" dirty="0">
                <a:solidFill>
                  <a:schemeClr val="bg1"/>
                </a:solidFill>
              </a:rPr>
              <a:t>$172k</a:t>
            </a:r>
            <a:endParaRPr lang="en-US" dirty="0">
              <a:solidFill>
                <a:schemeClr val="bg1"/>
              </a:solidFill>
            </a:endParaRPr>
          </a:p>
        </p:txBody>
      </p:sp>
      <p:sp>
        <p:nvSpPr>
          <p:cNvPr id="171024" name="Rectangle 16"/>
          <p:cNvSpPr>
            <a:spLocks noChangeArrowheads="1"/>
          </p:cNvSpPr>
          <p:nvPr/>
        </p:nvSpPr>
        <p:spPr bwMode="hidden">
          <a:xfrm>
            <a:off x="8616950" y="1988840"/>
            <a:ext cx="412750" cy="877888"/>
          </a:xfrm>
          <a:prstGeom prst="rect">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vert="eaVert" wrap="none" anchor="ctr"/>
          <a:lstStyle/>
          <a:p>
            <a:r>
              <a:rPr lang="en-US" dirty="0">
                <a:solidFill>
                  <a:schemeClr val="bg1"/>
                </a:solidFill>
              </a:rPr>
              <a:t>$172k</a:t>
            </a:r>
            <a:endParaRPr lang="en-US" dirty="0">
              <a:solidFill>
                <a:schemeClr val="bg1"/>
              </a:solidFill>
            </a:endParaRPr>
          </a:p>
        </p:txBody>
      </p:sp>
      <p:sp>
        <p:nvSpPr>
          <p:cNvPr id="171025" name="Rectangle 17"/>
          <p:cNvSpPr>
            <a:spLocks noChangeArrowheads="1"/>
          </p:cNvSpPr>
          <p:nvPr/>
        </p:nvSpPr>
        <p:spPr bwMode="hidden">
          <a:xfrm>
            <a:off x="2316163" y="1968010"/>
            <a:ext cx="412750" cy="877888"/>
          </a:xfrm>
          <a:prstGeom prst="rect">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vert="eaVert" wrap="none" anchor="ctr"/>
          <a:lstStyle/>
          <a:p>
            <a:r>
              <a:rPr lang="en-US" dirty="0">
                <a:solidFill>
                  <a:schemeClr val="bg1"/>
                </a:solidFill>
              </a:rPr>
              <a:t>$172k</a:t>
            </a:r>
            <a:endParaRPr lang="en-US" dirty="0">
              <a:solidFill>
                <a:schemeClr val="bg1"/>
              </a:solidFill>
            </a:endParaRPr>
          </a:p>
        </p:txBody>
      </p:sp>
      <p:grpSp>
        <p:nvGrpSpPr>
          <p:cNvPr id="171027" name="Group 19"/>
          <p:cNvGrpSpPr/>
          <p:nvPr/>
        </p:nvGrpSpPr>
        <p:grpSpPr bwMode="auto">
          <a:xfrm>
            <a:off x="2316164" y="2719091"/>
            <a:ext cx="7327899" cy="715963"/>
            <a:chOff x="715" y="3072"/>
            <a:chExt cx="4616" cy="451"/>
          </a:xfrm>
        </p:grpSpPr>
        <p:sp>
          <p:nvSpPr>
            <p:cNvPr id="171028" name="Line 20"/>
            <p:cNvSpPr>
              <a:spLocks noChangeShapeType="1"/>
            </p:cNvSpPr>
            <p:nvPr/>
          </p:nvSpPr>
          <p:spPr bwMode="gray">
            <a:xfrm>
              <a:off x="816" y="3168"/>
              <a:ext cx="4368" cy="0"/>
            </a:xfrm>
            <a:prstGeom prst="line">
              <a:avLst/>
            </a:prstGeom>
            <a:noFill/>
            <a:ln w="38100">
              <a:solidFill>
                <a:schemeClr val="tx1"/>
              </a:solidFill>
              <a:round/>
            </a:ln>
            <a:effectLst/>
          </p:spPr>
          <p:txBody>
            <a:bodyPr/>
            <a:lstStyle/>
            <a:p>
              <a:endParaRPr lang="en-US"/>
            </a:p>
          </p:txBody>
        </p:sp>
        <p:sp>
          <p:nvSpPr>
            <p:cNvPr id="171029" name="Line 21"/>
            <p:cNvSpPr>
              <a:spLocks noChangeShapeType="1"/>
            </p:cNvSpPr>
            <p:nvPr/>
          </p:nvSpPr>
          <p:spPr bwMode="gray">
            <a:xfrm>
              <a:off x="821" y="3072"/>
              <a:ext cx="0" cy="192"/>
            </a:xfrm>
            <a:prstGeom prst="line">
              <a:avLst/>
            </a:prstGeom>
            <a:noFill/>
            <a:ln w="28575">
              <a:solidFill>
                <a:schemeClr val="tx1"/>
              </a:solidFill>
              <a:round/>
            </a:ln>
            <a:effectLst/>
          </p:spPr>
          <p:txBody>
            <a:bodyPr/>
            <a:lstStyle/>
            <a:p>
              <a:endParaRPr lang="en-US"/>
            </a:p>
          </p:txBody>
        </p:sp>
        <p:sp>
          <p:nvSpPr>
            <p:cNvPr id="171030" name="Line 22"/>
            <p:cNvSpPr>
              <a:spLocks noChangeShapeType="1"/>
            </p:cNvSpPr>
            <p:nvPr/>
          </p:nvSpPr>
          <p:spPr bwMode="gray">
            <a:xfrm>
              <a:off x="1184" y="3072"/>
              <a:ext cx="0" cy="192"/>
            </a:xfrm>
            <a:prstGeom prst="line">
              <a:avLst/>
            </a:prstGeom>
            <a:noFill/>
            <a:ln w="28575">
              <a:solidFill>
                <a:schemeClr val="tx1"/>
              </a:solidFill>
              <a:round/>
            </a:ln>
            <a:effectLst/>
          </p:spPr>
          <p:txBody>
            <a:bodyPr/>
            <a:lstStyle/>
            <a:p>
              <a:endParaRPr lang="en-US"/>
            </a:p>
          </p:txBody>
        </p:sp>
        <p:sp>
          <p:nvSpPr>
            <p:cNvPr id="171031" name="Line 23"/>
            <p:cNvSpPr>
              <a:spLocks noChangeShapeType="1"/>
            </p:cNvSpPr>
            <p:nvPr/>
          </p:nvSpPr>
          <p:spPr bwMode="gray">
            <a:xfrm>
              <a:off x="1548" y="3072"/>
              <a:ext cx="0" cy="192"/>
            </a:xfrm>
            <a:prstGeom prst="line">
              <a:avLst/>
            </a:prstGeom>
            <a:noFill/>
            <a:ln w="28575">
              <a:solidFill>
                <a:schemeClr val="tx1"/>
              </a:solidFill>
              <a:round/>
            </a:ln>
            <a:effectLst/>
          </p:spPr>
          <p:txBody>
            <a:bodyPr/>
            <a:lstStyle/>
            <a:p>
              <a:endParaRPr lang="en-US"/>
            </a:p>
          </p:txBody>
        </p:sp>
        <p:sp>
          <p:nvSpPr>
            <p:cNvPr id="171032" name="Line 24"/>
            <p:cNvSpPr>
              <a:spLocks noChangeShapeType="1"/>
            </p:cNvSpPr>
            <p:nvPr/>
          </p:nvSpPr>
          <p:spPr bwMode="gray">
            <a:xfrm>
              <a:off x="1911" y="3072"/>
              <a:ext cx="0" cy="192"/>
            </a:xfrm>
            <a:prstGeom prst="line">
              <a:avLst/>
            </a:prstGeom>
            <a:noFill/>
            <a:ln w="28575">
              <a:solidFill>
                <a:schemeClr val="tx1"/>
              </a:solidFill>
              <a:round/>
            </a:ln>
            <a:effectLst/>
          </p:spPr>
          <p:txBody>
            <a:bodyPr/>
            <a:lstStyle/>
            <a:p>
              <a:endParaRPr lang="en-US"/>
            </a:p>
          </p:txBody>
        </p:sp>
        <p:sp>
          <p:nvSpPr>
            <p:cNvPr id="171033" name="Line 25"/>
            <p:cNvSpPr>
              <a:spLocks noChangeShapeType="1"/>
            </p:cNvSpPr>
            <p:nvPr/>
          </p:nvSpPr>
          <p:spPr bwMode="gray">
            <a:xfrm>
              <a:off x="2275" y="3072"/>
              <a:ext cx="0" cy="192"/>
            </a:xfrm>
            <a:prstGeom prst="line">
              <a:avLst/>
            </a:prstGeom>
            <a:noFill/>
            <a:ln w="28575">
              <a:solidFill>
                <a:schemeClr val="tx1"/>
              </a:solidFill>
              <a:round/>
            </a:ln>
            <a:effectLst/>
          </p:spPr>
          <p:txBody>
            <a:bodyPr/>
            <a:lstStyle/>
            <a:p>
              <a:endParaRPr lang="en-US"/>
            </a:p>
          </p:txBody>
        </p:sp>
        <p:sp>
          <p:nvSpPr>
            <p:cNvPr id="171034" name="Line 26"/>
            <p:cNvSpPr>
              <a:spLocks noChangeShapeType="1"/>
            </p:cNvSpPr>
            <p:nvPr/>
          </p:nvSpPr>
          <p:spPr bwMode="gray">
            <a:xfrm>
              <a:off x="2638" y="3072"/>
              <a:ext cx="0" cy="192"/>
            </a:xfrm>
            <a:prstGeom prst="line">
              <a:avLst/>
            </a:prstGeom>
            <a:noFill/>
            <a:ln w="28575">
              <a:solidFill>
                <a:schemeClr val="tx1"/>
              </a:solidFill>
              <a:round/>
            </a:ln>
            <a:effectLst/>
          </p:spPr>
          <p:txBody>
            <a:bodyPr/>
            <a:lstStyle/>
            <a:p>
              <a:endParaRPr lang="en-US"/>
            </a:p>
          </p:txBody>
        </p:sp>
        <p:sp>
          <p:nvSpPr>
            <p:cNvPr id="171035" name="Line 27"/>
            <p:cNvSpPr>
              <a:spLocks noChangeShapeType="1"/>
            </p:cNvSpPr>
            <p:nvPr/>
          </p:nvSpPr>
          <p:spPr bwMode="gray">
            <a:xfrm>
              <a:off x="3002" y="3072"/>
              <a:ext cx="0" cy="192"/>
            </a:xfrm>
            <a:prstGeom prst="line">
              <a:avLst/>
            </a:prstGeom>
            <a:noFill/>
            <a:ln w="28575">
              <a:solidFill>
                <a:schemeClr val="tx1"/>
              </a:solidFill>
              <a:round/>
            </a:ln>
            <a:effectLst/>
          </p:spPr>
          <p:txBody>
            <a:bodyPr/>
            <a:lstStyle/>
            <a:p>
              <a:endParaRPr lang="en-US"/>
            </a:p>
          </p:txBody>
        </p:sp>
        <p:sp>
          <p:nvSpPr>
            <p:cNvPr id="171036" name="Line 28"/>
            <p:cNvSpPr>
              <a:spLocks noChangeShapeType="1"/>
            </p:cNvSpPr>
            <p:nvPr/>
          </p:nvSpPr>
          <p:spPr bwMode="gray">
            <a:xfrm>
              <a:off x="3366" y="3072"/>
              <a:ext cx="0" cy="192"/>
            </a:xfrm>
            <a:prstGeom prst="line">
              <a:avLst/>
            </a:prstGeom>
            <a:noFill/>
            <a:ln w="28575">
              <a:solidFill>
                <a:schemeClr val="tx1"/>
              </a:solidFill>
              <a:round/>
            </a:ln>
            <a:effectLst/>
          </p:spPr>
          <p:txBody>
            <a:bodyPr/>
            <a:lstStyle/>
            <a:p>
              <a:endParaRPr lang="en-US"/>
            </a:p>
          </p:txBody>
        </p:sp>
        <p:sp>
          <p:nvSpPr>
            <p:cNvPr id="171037" name="Line 29"/>
            <p:cNvSpPr>
              <a:spLocks noChangeShapeType="1"/>
            </p:cNvSpPr>
            <p:nvPr/>
          </p:nvSpPr>
          <p:spPr bwMode="gray">
            <a:xfrm>
              <a:off x="3729" y="3072"/>
              <a:ext cx="0" cy="192"/>
            </a:xfrm>
            <a:prstGeom prst="line">
              <a:avLst/>
            </a:prstGeom>
            <a:noFill/>
            <a:ln w="28575">
              <a:solidFill>
                <a:schemeClr val="tx1"/>
              </a:solidFill>
              <a:round/>
            </a:ln>
            <a:effectLst/>
          </p:spPr>
          <p:txBody>
            <a:bodyPr/>
            <a:lstStyle/>
            <a:p>
              <a:endParaRPr lang="en-US"/>
            </a:p>
          </p:txBody>
        </p:sp>
        <p:sp>
          <p:nvSpPr>
            <p:cNvPr id="171038" name="Line 30"/>
            <p:cNvSpPr>
              <a:spLocks noChangeShapeType="1"/>
            </p:cNvSpPr>
            <p:nvPr/>
          </p:nvSpPr>
          <p:spPr bwMode="gray">
            <a:xfrm>
              <a:off x="4093" y="3072"/>
              <a:ext cx="0" cy="192"/>
            </a:xfrm>
            <a:prstGeom prst="line">
              <a:avLst/>
            </a:prstGeom>
            <a:noFill/>
            <a:ln w="28575">
              <a:solidFill>
                <a:schemeClr val="tx1"/>
              </a:solidFill>
              <a:round/>
            </a:ln>
            <a:effectLst/>
          </p:spPr>
          <p:txBody>
            <a:bodyPr/>
            <a:lstStyle/>
            <a:p>
              <a:endParaRPr lang="en-US"/>
            </a:p>
          </p:txBody>
        </p:sp>
        <p:sp>
          <p:nvSpPr>
            <p:cNvPr id="171039" name="Line 31"/>
            <p:cNvSpPr>
              <a:spLocks noChangeShapeType="1"/>
            </p:cNvSpPr>
            <p:nvPr/>
          </p:nvSpPr>
          <p:spPr bwMode="gray">
            <a:xfrm>
              <a:off x="4456" y="3072"/>
              <a:ext cx="0" cy="192"/>
            </a:xfrm>
            <a:prstGeom prst="line">
              <a:avLst/>
            </a:prstGeom>
            <a:noFill/>
            <a:ln w="28575">
              <a:solidFill>
                <a:schemeClr val="tx1"/>
              </a:solidFill>
              <a:round/>
            </a:ln>
            <a:effectLst/>
          </p:spPr>
          <p:txBody>
            <a:bodyPr/>
            <a:lstStyle/>
            <a:p>
              <a:endParaRPr lang="en-US"/>
            </a:p>
          </p:txBody>
        </p:sp>
        <p:sp>
          <p:nvSpPr>
            <p:cNvPr id="171040" name="Line 32"/>
            <p:cNvSpPr>
              <a:spLocks noChangeShapeType="1"/>
            </p:cNvSpPr>
            <p:nvPr/>
          </p:nvSpPr>
          <p:spPr bwMode="gray">
            <a:xfrm>
              <a:off x="4820" y="3072"/>
              <a:ext cx="0" cy="192"/>
            </a:xfrm>
            <a:prstGeom prst="line">
              <a:avLst/>
            </a:prstGeom>
            <a:noFill/>
            <a:ln w="28575">
              <a:solidFill>
                <a:schemeClr val="tx1"/>
              </a:solidFill>
              <a:round/>
            </a:ln>
            <a:effectLst/>
          </p:spPr>
          <p:txBody>
            <a:bodyPr/>
            <a:lstStyle/>
            <a:p>
              <a:endParaRPr lang="en-US"/>
            </a:p>
          </p:txBody>
        </p:sp>
        <p:sp>
          <p:nvSpPr>
            <p:cNvPr id="171041" name="Line 33"/>
            <p:cNvSpPr>
              <a:spLocks noChangeShapeType="1"/>
            </p:cNvSpPr>
            <p:nvPr/>
          </p:nvSpPr>
          <p:spPr bwMode="gray">
            <a:xfrm>
              <a:off x="5184" y="3072"/>
              <a:ext cx="0" cy="192"/>
            </a:xfrm>
            <a:prstGeom prst="line">
              <a:avLst/>
            </a:prstGeom>
            <a:noFill/>
            <a:ln w="28575">
              <a:solidFill>
                <a:schemeClr val="tx1"/>
              </a:solidFill>
              <a:round/>
            </a:ln>
            <a:effectLst/>
          </p:spPr>
          <p:txBody>
            <a:bodyPr/>
            <a:lstStyle/>
            <a:p>
              <a:endParaRPr lang="en-US"/>
            </a:p>
          </p:txBody>
        </p:sp>
        <p:sp>
          <p:nvSpPr>
            <p:cNvPr id="171042" name="Text Box 34"/>
            <p:cNvSpPr txBox="1">
              <a:spLocks noChangeArrowheads="1"/>
            </p:cNvSpPr>
            <p:nvPr/>
          </p:nvSpPr>
          <p:spPr bwMode="gray">
            <a:xfrm>
              <a:off x="715" y="3271"/>
              <a:ext cx="214" cy="250"/>
            </a:xfrm>
            <a:prstGeom prst="rect">
              <a:avLst/>
            </a:prstGeom>
            <a:noFill/>
            <a:ln w="9525">
              <a:noFill/>
              <a:miter lim="800000"/>
            </a:ln>
            <a:effectLst/>
          </p:spPr>
          <p:txBody>
            <a:bodyPr wrap="none">
              <a:spAutoFit/>
            </a:bodyPr>
            <a:lstStyle/>
            <a:p>
              <a:pPr algn="ctr"/>
              <a:r>
                <a:rPr lang="en-US" sz="2000"/>
                <a:t>0</a:t>
              </a:r>
              <a:endParaRPr lang="en-US" sz="2000"/>
            </a:p>
          </p:txBody>
        </p:sp>
        <p:sp>
          <p:nvSpPr>
            <p:cNvPr id="171043" name="Text Box 35"/>
            <p:cNvSpPr txBox="1">
              <a:spLocks noChangeArrowheads="1"/>
            </p:cNvSpPr>
            <p:nvPr/>
          </p:nvSpPr>
          <p:spPr bwMode="gray">
            <a:xfrm>
              <a:off x="1081" y="3271"/>
              <a:ext cx="206" cy="252"/>
            </a:xfrm>
            <a:prstGeom prst="rect">
              <a:avLst/>
            </a:prstGeom>
            <a:noFill/>
            <a:ln w="9525">
              <a:noFill/>
              <a:miter lim="800000"/>
            </a:ln>
            <a:effectLst/>
          </p:spPr>
          <p:txBody>
            <a:bodyPr wrap="none">
              <a:spAutoFit/>
            </a:bodyPr>
            <a:lstStyle/>
            <a:p>
              <a:pPr algn="ctr"/>
              <a:r>
                <a:rPr lang="en-US" sz="2000"/>
                <a:t>1</a:t>
              </a:r>
              <a:endParaRPr lang="en-US" sz="2000"/>
            </a:p>
          </p:txBody>
        </p:sp>
        <p:sp>
          <p:nvSpPr>
            <p:cNvPr id="171044" name="Text Box 36"/>
            <p:cNvSpPr txBox="1">
              <a:spLocks noChangeArrowheads="1"/>
            </p:cNvSpPr>
            <p:nvPr/>
          </p:nvSpPr>
          <p:spPr bwMode="gray">
            <a:xfrm>
              <a:off x="1441" y="3271"/>
              <a:ext cx="214" cy="250"/>
            </a:xfrm>
            <a:prstGeom prst="rect">
              <a:avLst/>
            </a:prstGeom>
            <a:noFill/>
            <a:ln w="9525">
              <a:noFill/>
              <a:miter lim="800000"/>
            </a:ln>
            <a:effectLst/>
          </p:spPr>
          <p:txBody>
            <a:bodyPr wrap="none">
              <a:spAutoFit/>
            </a:bodyPr>
            <a:lstStyle/>
            <a:p>
              <a:pPr algn="ctr"/>
              <a:r>
                <a:rPr lang="en-US" sz="2000"/>
                <a:t>2</a:t>
              </a:r>
              <a:endParaRPr lang="en-US" sz="2000"/>
            </a:p>
          </p:txBody>
        </p:sp>
        <p:sp>
          <p:nvSpPr>
            <p:cNvPr id="171045" name="Text Box 37"/>
            <p:cNvSpPr txBox="1">
              <a:spLocks noChangeArrowheads="1"/>
            </p:cNvSpPr>
            <p:nvPr/>
          </p:nvSpPr>
          <p:spPr bwMode="gray">
            <a:xfrm>
              <a:off x="1804" y="3271"/>
              <a:ext cx="214" cy="250"/>
            </a:xfrm>
            <a:prstGeom prst="rect">
              <a:avLst/>
            </a:prstGeom>
            <a:noFill/>
            <a:ln w="9525">
              <a:noFill/>
              <a:miter lim="800000"/>
            </a:ln>
            <a:effectLst/>
          </p:spPr>
          <p:txBody>
            <a:bodyPr wrap="none">
              <a:spAutoFit/>
            </a:bodyPr>
            <a:lstStyle/>
            <a:p>
              <a:pPr algn="ctr"/>
              <a:r>
                <a:rPr lang="en-US" sz="2000"/>
                <a:t>3</a:t>
              </a:r>
              <a:endParaRPr lang="en-US" sz="2000"/>
            </a:p>
          </p:txBody>
        </p:sp>
        <p:sp>
          <p:nvSpPr>
            <p:cNvPr id="171046" name="Text Box 38"/>
            <p:cNvSpPr txBox="1">
              <a:spLocks noChangeArrowheads="1"/>
            </p:cNvSpPr>
            <p:nvPr/>
          </p:nvSpPr>
          <p:spPr bwMode="gray">
            <a:xfrm>
              <a:off x="2167" y="3271"/>
              <a:ext cx="214" cy="250"/>
            </a:xfrm>
            <a:prstGeom prst="rect">
              <a:avLst/>
            </a:prstGeom>
            <a:noFill/>
            <a:ln w="9525">
              <a:noFill/>
              <a:miter lim="800000"/>
            </a:ln>
            <a:effectLst/>
          </p:spPr>
          <p:txBody>
            <a:bodyPr wrap="none">
              <a:spAutoFit/>
            </a:bodyPr>
            <a:lstStyle/>
            <a:p>
              <a:pPr algn="ctr"/>
              <a:r>
                <a:rPr lang="en-US" sz="2000"/>
                <a:t>4</a:t>
              </a:r>
              <a:endParaRPr lang="en-US" sz="2000"/>
            </a:p>
          </p:txBody>
        </p:sp>
        <p:sp>
          <p:nvSpPr>
            <p:cNvPr id="171047" name="Text Box 39"/>
            <p:cNvSpPr txBox="1">
              <a:spLocks noChangeArrowheads="1"/>
            </p:cNvSpPr>
            <p:nvPr/>
          </p:nvSpPr>
          <p:spPr bwMode="gray">
            <a:xfrm>
              <a:off x="2531" y="3271"/>
              <a:ext cx="214" cy="250"/>
            </a:xfrm>
            <a:prstGeom prst="rect">
              <a:avLst/>
            </a:prstGeom>
            <a:noFill/>
            <a:ln w="9525">
              <a:noFill/>
              <a:miter lim="800000"/>
            </a:ln>
            <a:effectLst/>
          </p:spPr>
          <p:txBody>
            <a:bodyPr wrap="none">
              <a:spAutoFit/>
            </a:bodyPr>
            <a:lstStyle/>
            <a:p>
              <a:pPr algn="ctr"/>
              <a:r>
                <a:rPr lang="en-US" sz="2000"/>
                <a:t>5</a:t>
              </a:r>
              <a:endParaRPr lang="en-US" sz="2000"/>
            </a:p>
          </p:txBody>
        </p:sp>
        <p:sp>
          <p:nvSpPr>
            <p:cNvPr id="171048" name="Text Box 40"/>
            <p:cNvSpPr txBox="1">
              <a:spLocks noChangeArrowheads="1"/>
            </p:cNvSpPr>
            <p:nvPr/>
          </p:nvSpPr>
          <p:spPr bwMode="gray">
            <a:xfrm>
              <a:off x="2894" y="3271"/>
              <a:ext cx="214" cy="250"/>
            </a:xfrm>
            <a:prstGeom prst="rect">
              <a:avLst/>
            </a:prstGeom>
            <a:noFill/>
            <a:ln w="9525">
              <a:noFill/>
              <a:miter lim="800000"/>
            </a:ln>
            <a:effectLst/>
          </p:spPr>
          <p:txBody>
            <a:bodyPr wrap="none">
              <a:spAutoFit/>
            </a:bodyPr>
            <a:lstStyle/>
            <a:p>
              <a:pPr algn="ctr"/>
              <a:r>
                <a:rPr lang="en-US" sz="2000"/>
                <a:t>6</a:t>
              </a:r>
              <a:endParaRPr lang="en-US" sz="2000"/>
            </a:p>
          </p:txBody>
        </p:sp>
        <p:sp>
          <p:nvSpPr>
            <p:cNvPr id="171049" name="Text Box 41"/>
            <p:cNvSpPr txBox="1">
              <a:spLocks noChangeArrowheads="1"/>
            </p:cNvSpPr>
            <p:nvPr/>
          </p:nvSpPr>
          <p:spPr bwMode="gray">
            <a:xfrm>
              <a:off x="3257" y="3271"/>
              <a:ext cx="214" cy="250"/>
            </a:xfrm>
            <a:prstGeom prst="rect">
              <a:avLst/>
            </a:prstGeom>
            <a:noFill/>
            <a:ln w="9525">
              <a:noFill/>
              <a:miter lim="800000"/>
            </a:ln>
            <a:effectLst/>
          </p:spPr>
          <p:txBody>
            <a:bodyPr wrap="none">
              <a:spAutoFit/>
            </a:bodyPr>
            <a:lstStyle/>
            <a:p>
              <a:pPr algn="ctr"/>
              <a:r>
                <a:rPr lang="en-US" sz="2000"/>
                <a:t>7</a:t>
              </a:r>
              <a:endParaRPr lang="en-US" sz="2000"/>
            </a:p>
          </p:txBody>
        </p:sp>
        <p:sp>
          <p:nvSpPr>
            <p:cNvPr id="171050" name="Text Box 42"/>
            <p:cNvSpPr txBox="1">
              <a:spLocks noChangeArrowheads="1"/>
            </p:cNvSpPr>
            <p:nvPr/>
          </p:nvSpPr>
          <p:spPr bwMode="gray">
            <a:xfrm>
              <a:off x="3620" y="3271"/>
              <a:ext cx="214" cy="250"/>
            </a:xfrm>
            <a:prstGeom prst="rect">
              <a:avLst/>
            </a:prstGeom>
            <a:noFill/>
            <a:ln w="9525">
              <a:noFill/>
              <a:miter lim="800000"/>
            </a:ln>
            <a:effectLst/>
          </p:spPr>
          <p:txBody>
            <a:bodyPr wrap="none">
              <a:spAutoFit/>
            </a:bodyPr>
            <a:lstStyle/>
            <a:p>
              <a:pPr algn="ctr"/>
              <a:r>
                <a:rPr lang="en-US" sz="2000"/>
                <a:t>8</a:t>
              </a:r>
              <a:endParaRPr lang="en-US" sz="2000"/>
            </a:p>
          </p:txBody>
        </p:sp>
        <p:sp>
          <p:nvSpPr>
            <p:cNvPr id="171051" name="Text Box 43"/>
            <p:cNvSpPr txBox="1">
              <a:spLocks noChangeArrowheads="1"/>
            </p:cNvSpPr>
            <p:nvPr/>
          </p:nvSpPr>
          <p:spPr bwMode="gray">
            <a:xfrm>
              <a:off x="3984" y="3271"/>
              <a:ext cx="214" cy="250"/>
            </a:xfrm>
            <a:prstGeom prst="rect">
              <a:avLst/>
            </a:prstGeom>
            <a:noFill/>
            <a:ln w="9525">
              <a:noFill/>
              <a:miter lim="800000"/>
            </a:ln>
            <a:effectLst/>
          </p:spPr>
          <p:txBody>
            <a:bodyPr wrap="none">
              <a:spAutoFit/>
            </a:bodyPr>
            <a:lstStyle/>
            <a:p>
              <a:pPr algn="ctr"/>
              <a:r>
                <a:rPr lang="en-US" sz="2000"/>
                <a:t>9</a:t>
              </a:r>
              <a:endParaRPr lang="en-US" sz="2000"/>
            </a:p>
          </p:txBody>
        </p:sp>
        <p:sp>
          <p:nvSpPr>
            <p:cNvPr id="171052" name="Text Box 44"/>
            <p:cNvSpPr txBox="1">
              <a:spLocks noChangeArrowheads="1"/>
            </p:cNvSpPr>
            <p:nvPr/>
          </p:nvSpPr>
          <p:spPr bwMode="gray">
            <a:xfrm>
              <a:off x="4303" y="3271"/>
              <a:ext cx="296" cy="252"/>
            </a:xfrm>
            <a:prstGeom prst="rect">
              <a:avLst/>
            </a:prstGeom>
            <a:noFill/>
            <a:ln w="9525">
              <a:noFill/>
              <a:miter lim="800000"/>
            </a:ln>
            <a:effectLst/>
          </p:spPr>
          <p:txBody>
            <a:bodyPr wrap="none">
              <a:spAutoFit/>
            </a:bodyPr>
            <a:lstStyle/>
            <a:p>
              <a:pPr algn="ctr"/>
              <a:r>
                <a:rPr lang="en-US" sz="2000"/>
                <a:t>10</a:t>
              </a:r>
              <a:endParaRPr lang="en-US" sz="2000"/>
            </a:p>
          </p:txBody>
        </p:sp>
        <p:sp>
          <p:nvSpPr>
            <p:cNvPr id="171053" name="Text Box 45"/>
            <p:cNvSpPr txBox="1">
              <a:spLocks noChangeArrowheads="1"/>
            </p:cNvSpPr>
            <p:nvPr/>
          </p:nvSpPr>
          <p:spPr bwMode="gray">
            <a:xfrm>
              <a:off x="4671" y="3271"/>
              <a:ext cx="284" cy="252"/>
            </a:xfrm>
            <a:prstGeom prst="rect">
              <a:avLst/>
            </a:prstGeom>
            <a:noFill/>
            <a:ln w="9525">
              <a:noFill/>
              <a:miter lim="800000"/>
            </a:ln>
            <a:effectLst/>
          </p:spPr>
          <p:txBody>
            <a:bodyPr wrap="none">
              <a:spAutoFit/>
            </a:bodyPr>
            <a:lstStyle/>
            <a:p>
              <a:pPr algn="ctr"/>
              <a:r>
                <a:rPr lang="en-US" sz="2000"/>
                <a:t>11</a:t>
              </a:r>
              <a:endParaRPr lang="en-US" sz="2000"/>
            </a:p>
          </p:txBody>
        </p:sp>
        <p:sp>
          <p:nvSpPr>
            <p:cNvPr id="171054" name="Text Box 46"/>
            <p:cNvSpPr txBox="1">
              <a:spLocks noChangeArrowheads="1"/>
            </p:cNvSpPr>
            <p:nvPr/>
          </p:nvSpPr>
          <p:spPr bwMode="gray">
            <a:xfrm>
              <a:off x="5035" y="3271"/>
              <a:ext cx="296" cy="252"/>
            </a:xfrm>
            <a:prstGeom prst="rect">
              <a:avLst/>
            </a:prstGeom>
            <a:noFill/>
            <a:ln w="9525">
              <a:noFill/>
              <a:miter lim="800000"/>
            </a:ln>
            <a:effectLst/>
          </p:spPr>
          <p:txBody>
            <a:bodyPr wrap="none">
              <a:spAutoFit/>
            </a:bodyPr>
            <a:lstStyle/>
            <a:p>
              <a:pPr algn="ctr"/>
              <a:r>
                <a:rPr lang="en-US" sz="2000"/>
                <a:t>12</a:t>
              </a:r>
              <a:endParaRPr lang="en-US" sz="2000"/>
            </a:p>
          </p:txBody>
        </p:sp>
      </p:grpSp>
      <p:graphicFrame>
        <p:nvGraphicFramePr>
          <p:cNvPr id="2" name="Object 1"/>
          <p:cNvGraphicFramePr>
            <a:graphicFrameLocks noChangeAspect="1"/>
          </p:cNvGraphicFramePr>
          <p:nvPr/>
        </p:nvGraphicFramePr>
        <p:xfrm>
          <a:off x="2488005" y="3573016"/>
          <a:ext cx="6985000" cy="1092200"/>
        </p:xfrm>
        <a:graphic>
          <a:graphicData uri="http://schemas.openxmlformats.org/presentationml/2006/ole">
            <mc:AlternateContent xmlns:mc="http://schemas.openxmlformats.org/markup-compatibility/2006">
              <mc:Choice xmlns:v="urn:schemas-microsoft-com:vml" Requires="v">
                <p:oleObj spid="_x0000_s19475" name="Equation" r:id="rId1" imgW="167640000" imgH="26212800" progId="Equation.DSMT4">
                  <p:embed/>
                </p:oleObj>
              </mc:Choice>
              <mc:Fallback>
                <p:oleObj name="Equation" r:id="rId1" imgW="167640000" imgH="26212800" progId="Equation.DSMT4">
                  <p:embed/>
                  <p:pic>
                    <p:nvPicPr>
                      <p:cNvPr id="0" name="Object 1"/>
                      <p:cNvPicPr/>
                      <p:nvPr/>
                    </p:nvPicPr>
                    <p:blipFill>
                      <a:blip r:embed="rId2"/>
                      <a:stretch>
                        <a:fillRect/>
                      </a:stretch>
                    </p:blipFill>
                    <p:spPr>
                      <a:xfrm>
                        <a:off x="2488005" y="3573016"/>
                        <a:ext cx="6985000" cy="1092200"/>
                      </a:xfrm>
                      <a:prstGeom prst="rect">
                        <a:avLst/>
                      </a:prstGeom>
                    </p:spPr>
                  </p:pic>
                </p:oleObj>
              </mc:Fallback>
            </mc:AlternateContent>
          </a:graphicData>
        </a:graphic>
      </p:graphicFrame>
      <p:graphicFrame>
        <p:nvGraphicFramePr>
          <p:cNvPr id="3" name="Object 2"/>
          <p:cNvGraphicFramePr>
            <a:graphicFrameLocks noChangeAspect="1"/>
          </p:cNvGraphicFramePr>
          <p:nvPr/>
        </p:nvGraphicFramePr>
        <p:xfrm>
          <a:off x="2911475" y="4941168"/>
          <a:ext cx="2692400" cy="406400"/>
        </p:xfrm>
        <a:graphic>
          <a:graphicData uri="http://schemas.openxmlformats.org/presentationml/2006/ole">
            <mc:AlternateContent xmlns:mc="http://schemas.openxmlformats.org/markup-compatibility/2006">
              <mc:Choice xmlns:v="urn:schemas-microsoft-com:vml" Requires="v">
                <p:oleObj spid="_x0000_s19476" name="Equation" r:id="rId3" imgW="64617600" imgH="9753600" progId="Equation.DSMT4">
                  <p:embed/>
                </p:oleObj>
              </mc:Choice>
              <mc:Fallback>
                <p:oleObj name="Equation" r:id="rId3" imgW="64617600" imgH="9753600" progId="Equation.DSMT4">
                  <p:embed/>
                  <p:pic>
                    <p:nvPicPr>
                      <p:cNvPr id="0" name="Object 2"/>
                      <p:cNvPicPr/>
                      <p:nvPr/>
                    </p:nvPicPr>
                    <p:blipFill>
                      <a:blip r:embed="rId4"/>
                      <a:stretch>
                        <a:fillRect/>
                      </a:stretch>
                    </p:blipFill>
                    <p:spPr>
                      <a:xfrm>
                        <a:off x="2911475" y="4941168"/>
                        <a:ext cx="2692400" cy="406400"/>
                      </a:xfrm>
                      <a:prstGeom prst="rect">
                        <a:avLst/>
                      </a:prstGeom>
                    </p:spPr>
                  </p:pic>
                </p:oleObj>
              </mc:Fallback>
            </mc:AlternateContent>
          </a:graphicData>
        </a:graphic>
      </p:graphicFrame>
      <p:sp>
        <p:nvSpPr>
          <p:cNvPr id="52" name="TextBox 51"/>
          <p:cNvSpPr txBox="1"/>
          <p:nvPr/>
        </p:nvSpPr>
        <p:spPr>
          <a:xfrm>
            <a:off x="6524627" y="5085184"/>
            <a:ext cx="3080538" cy="461665"/>
          </a:xfrm>
          <a:prstGeom prst="rect">
            <a:avLst/>
          </a:prstGeom>
          <a:solidFill>
            <a:schemeClr val="accent3"/>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400" dirty="0"/>
              <a:t>Take $172k/month!</a:t>
            </a:r>
            <a:endParaRPr lang="en-AU" sz="2400" dirty="0"/>
          </a:p>
        </p:txBody>
      </p:sp>
      <p:sp>
        <p:nvSpPr>
          <p:cNvPr id="8" name="Footer Placeholder 7"/>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ox(out)">
                                      <p:cBhvr>
                                        <p:cTn id="17" dur="1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873800" y="4221088"/>
            <a:ext cx="4824536" cy="10801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773" name="Rectangle 12"/>
          <p:cNvSpPr>
            <a:spLocks noGrp="1" noChangeArrowheads="1"/>
          </p:cNvSpPr>
          <p:nvPr>
            <p:ph type="title"/>
          </p:nvPr>
        </p:nvSpPr>
        <p:spPr/>
        <p:txBody>
          <a:bodyPr/>
          <a:lstStyle/>
          <a:p>
            <a:r>
              <a:rPr lang="en-US"/>
              <a:t>Future Value of an Annuity</a:t>
            </a:r>
            <a:endParaRPr lang="en-US"/>
          </a:p>
        </p:txBody>
      </p:sp>
      <p:graphicFrame>
        <p:nvGraphicFramePr>
          <p:cNvPr id="32770" name="Object 14"/>
          <p:cNvGraphicFramePr>
            <a:graphicFrameLocks noChangeAspect="1"/>
          </p:cNvGraphicFramePr>
          <p:nvPr/>
        </p:nvGraphicFramePr>
        <p:xfrm>
          <a:off x="2222500" y="2166938"/>
          <a:ext cx="7607300" cy="3035300"/>
        </p:xfrm>
        <a:graphic>
          <a:graphicData uri="http://schemas.openxmlformats.org/presentationml/2006/ole">
            <mc:AlternateContent xmlns:mc="http://schemas.openxmlformats.org/markup-compatibility/2006">
              <mc:Choice xmlns:v="urn:schemas-microsoft-com:vml" Requires="v">
                <p:oleObj spid="_x0000_s9226" name="Equation" r:id="rId1" imgW="182575200" imgH="72847200" progId="Equation.DSMT4">
                  <p:embed/>
                </p:oleObj>
              </mc:Choice>
              <mc:Fallback>
                <p:oleObj name="Equation" r:id="rId1" imgW="182575200" imgH="72847200" progId="Equation.DSMT4">
                  <p:embed/>
                  <p:pic>
                    <p:nvPicPr>
                      <p:cNvPr id="0" name="Object 14"/>
                      <p:cNvPicPr>
                        <a:picLocks noChangeAspect="1" noChangeArrowheads="1"/>
                      </p:cNvPicPr>
                      <p:nvPr/>
                    </p:nvPicPr>
                    <p:blipFill>
                      <a:blip r:embed="rId2"/>
                      <a:srcRect/>
                      <a:stretch>
                        <a:fillRect/>
                      </a:stretch>
                    </p:blipFill>
                    <p:spPr bwMode="auto">
                      <a:xfrm>
                        <a:off x="2222500" y="2166938"/>
                        <a:ext cx="7607300" cy="303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Footer Placeholder 8"/>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Annuity Example</a:t>
            </a:r>
            <a:endParaRPr lang="en-AU" dirty="0"/>
          </a:p>
        </p:txBody>
      </p:sp>
      <p:sp>
        <p:nvSpPr>
          <p:cNvPr id="172035" name="Rectangle 3"/>
          <p:cNvSpPr>
            <a:spLocks noGrp="1" noChangeArrowheads="1"/>
          </p:cNvSpPr>
          <p:nvPr>
            <p:ph idx="1"/>
          </p:nvPr>
        </p:nvSpPr>
        <p:spPr/>
        <p:txBody>
          <a:bodyPr/>
          <a:lstStyle/>
          <a:p>
            <a:pPr marL="0" indent="0">
              <a:buNone/>
            </a:pPr>
            <a:r>
              <a:rPr lang="en-US" dirty="0"/>
              <a:t>You want to be able to buy a yacht when you retire in 20 years</a:t>
            </a:r>
            <a:endParaRPr lang="en-US" dirty="0"/>
          </a:p>
          <a:p>
            <a:pPr lvl="2"/>
            <a:r>
              <a:rPr lang="en-US" dirty="0"/>
              <a:t>You can afford to make quarterly payments of $1,250 into your bank account (first payment 3 months from now)</a:t>
            </a:r>
            <a:endParaRPr lang="en-US" dirty="0"/>
          </a:p>
          <a:p>
            <a:pPr lvl="2"/>
            <a:r>
              <a:rPr lang="en-US" dirty="0"/>
              <a:t>Assume your bank account pays 1.75% every quarter</a:t>
            </a:r>
            <a:endParaRPr lang="en-US" dirty="0"/>
          </a:p>
          <a:p>
            <a:pPr lvl="2"/>
            <a:r>
              <a:rPr lang="en-US" dirty="0"/>
              <a:t>How much will you be able to spend on your yacht?</a:t>
            </a:r>
            <a:endParaRPr lang="en-AU" dirty="0"/>
          </a:p>
        </p:txBody>
      </p:sp>
      <p:cxnSp>
        <p:nvCxnSpPr>
          <p:cNvPr id="6" name="Straight Connector 5"/>
          <p:cNvCxnSpPr/>
          <p:nvPr/>
        </p:nvCxnSpPr>
        <p:spPr bwMode="auto">
          <a:xfrm>
            <a:off x="2802091" y="4468016"/>
            <a:ext cx="3778664"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7" name="Straight Connector 6"/>
          <p:cNvCxnSpPr/>
          <p:nvPr/>
        </p:nvCxnSpPr>
        <p:spPr bwMode="auto">
          <a:xfrm>
            <a:off x="2802091" y="4292188"/>
            <a:ext cx="0" cy="351656"/>
          </a:xfrm>
          <a:prstGeom prst="line">
            <a:avLst/>
          </a:prstGeom>
        </p:spPr>
        <p:style>
          <a:lnRef idx="2">
            <a:schemeClr val="accent5"/>
          </a:lnRef>
          <a:fillRef idx="0">
            <a:schemeClr val="accent5"/>
          </a:fillRef>
          <a:effectRef idx="1">
            <a:schemeClr val="accent5"/>
          </a:effectRef>
          <a:fontRef idx="minor">
            <a:schemeClr val="tx1"/>
          </a:fontRef>
        </p:style>
      </p:cxnSp>
      <p:cxnSp>
        <p:nvCxnSpPr>
          <p:cNvPr id="8" name="Straight Connector 7"/>
          <p:cNvCxnSpPr/>
          <p:nvPr/>
        </p:nvCxnSpPr>
        <p:spPr bwMode="auto">
          <a:xfrm>
            <a:off x="4055030" y="4292188"/>
            <a:ext cx="0" cy="351656"/>
          </a:xfrm>
          <a:prstGeom prst="line">
            <a:avLst/>
          </a:prstGeom>
        </p:spPr>
        <p:style>
          <a:lnRef idx="2">
            <a:schemeClr val="accent5"/>
          </a:lnRef>
          <a:fillRef idx="0">
            <a:schemeClr val="accent5"/>
          </a:fillRef>
          <a:effectRef idx="1">
            <a:schemeClr val="accent5"/>
          </a:effectRef>
          <a:fontRef idx="minor">
            <a:schemeClr val="tx1"/>
          </a:fontRef>
        </p:style>
      </p:cxnSp>
      <p:cxnSp>
        <p:nvCxnSpPr>
          <p:cNvPr id="9" name="Straight Connector 8"/>
          <p:cNvCxnSpPr/>
          <p:nvPr/>
        </p:nvCxnSpPr>
        <p:spPr bwMode="auto">
          <a:xfrm>
            <a:off x="5307969" y="4292188"/>
            <a:ext cx="0" cy="351656"/>
          </a:xfrm>
          <a:prstGeom prst="line">
            <a:avLst/>
          </a:prstGeom>
        </p:spPr>
        <p:style>
          <a:lnRef idx="2">
            <a:schemeClr val="accent5"/>
          </a:lnRef>
          <a:fillRef idx="0">
            <a:schemeClr val="accent5"/>
          </a:fillRef>
          <a:effectRef idx="1">
            <a:schemeClr val="accent5"/>
          </a:effectRef>
          <a:fontRef idx="minor">
            <a:schemeClr val="tx1"/>
          </a:fontRef>
        </p:style>
      </p:cxnSp>
      <p:cxnSp>
        <p:nvCxnSpPr>
          <p:cNvPr id="10" name="Straight Connector 9"/>
          <p:cNvCxnSpPr/>
          <p:nvPr/>
        </p:nvCxnSpPr>
        <p:spPr bwMode="auto">
          <a:xfrm>
            <a:off x="9066787" y="4292188"/>
            <a:ext cx="0" cy="351656"/>
          </a:xfrm>
          <a:prstGeom prst="line">
            <a:avLst/>
          </a:prstGeom>
        </p:spPr>
        <p:style>
          <a:lnRef idx="2">
            <a:schemeClr val="accent5"/>
          </a:lnRef>
          <a:fillRef idx="0">
            <a:schemeClr val="accent5"/>
          </a:fillRef>
          <a:effectRef idx="1">
            <a:schemeClr val="accent5"/>
          </a:effectRef>
          <a:fontRef idx="minor">
            <a:schemeClr val="tx1"/>
          </a:fontRef>
        </p:style>
      </p:cxnSp>
      <p:sp>
        <p:nvSpPr>
          <p:cNvPr id="11" name="TextBox 10"/>
          <p:cNvSpPr txBox="1"/>
          <p:nvPr/>
        </p:nvSpPr>
        <p:spPr bwMode="auto">
          <a:xfrm>
            <a:off x="2641630" y="3961775"/>
            <a:ext cx="320922" cy="369332"/>
          </a:xfrm>
          <a:prstGeom prst="rect">
            <a:avLst/>
          </a:prstGeom>
          <a:noFill/>
        </p:spPr>
        <p:txBody>
          <a:bodyPr wrap="none" rtlCol="0">
            <a:spAutoFit/>
          </a:bodyPr>
          <a:lstStyle/>
          <a:p>
            <a:pPr algn="ctr"/>
            <a:r>
              <a:rPr lang="en-US" dirty="0">
                <a:solidFill>
                  <a:schemeClr val="accent5">
                    <a:lumMod val="75000"/>
                  </a:schemeClr>
                </a:solidFill>
              </a:rPr>
              <a:t>0</a:t>
            </a:r>
            <a:endParaRPr lang="en-AU" dirty="0">
              <a:solidFill>
                <a:schemeClr val="accent5">
                  <a:lumMod val="75000"/>
                </a:schemeClr>
              </a:solidFill>
            </a:endParaRPr>
          </a:p>
        </p:txBody>
      </p:sp>
      <p:sp>
        <p:nvSpPr>
          <p:cNvPr id="12" name="TextBox 11"/>
          <p:cNvSpPr txBox="1"/>
          <p:nvPr/>
        </p:nvSpPr>
        <p:spPr bwMode="auto">
          <a:xfrm>
            <a:off x="5148032" y="3961775"/>
            <a:ext cx="320922" cy="369332"/>
          </a:xfrm>
          <a:prstGeom prst="rect">
            <a:avLst/>
          </a:prstGeom>
          <a:noFill/>
        </p:spPr>
        <p:txBody>
          <a:bodyPr wrap="none" rtlCol="0">
            <a:spAutoFit/>
          </a:bodyPr>
          <a:lstStyle/>
          <a:p>
            <a:pPr algn="ctr"/>
            <a:r>
              <a:rPr lang="en-US" dirty="0">
                <a:solidFill>
                  <a:schemeClr val="accent5">
                    <a:lumMod val="75000"/>
                  </a:schemeClr>
                </a:solidFill>
              </a:rPr>
              <a:t>2</a:t>
            </a:r>
            <a:endParaRPr lang="en-AU" dirty="0">
              <a:solidFill>
                <a:schemeClr val="accent5">
                  <a:lumMod val="75000"/>
                </a:schemeClr>
              </a:solidFill>
            </a:endParaRPr>
          </a:p>
        </p:txBody>
      </p:sp>
      <p:sp>
        <p:nvSpPr>
          <p:cNvPr id="13" name="TextBox 12"/>
          <p:cNvSpPr txBox="1"/>
          <p:nvPr/>
        </p:nvSpPr>
        <p:spPr bwMode="auto">
          <a:xfrm>
            <a:off x="3898840" y="3961775"/>
            <a:ext cx="312907" cy="369332"/>
          </a:xfrm>
          <a:prstGeom prst="rect">
            <a:avLst/>
          </a:prstGeom>
          <a:noFill/>
        </p:spPr>
        <p:txBody>
          <a:bodyPr wrap="none" rtlCol="0">
            <a:spAutoFit/>
          </a:bodyPr>
          <a:lstStyle/>
          <a:p>
            <a:pPr algn="ctr"/>
            <a:r>
              <a:rPr lang="en-US" dirty="0">
                <a:solidFill>
                  <a:schemeClr val="accent5">
                    <a:lumMod val="75000"/>
                  </a:schemeClr>
                </a:solidFill>
              </a:rPr>
              <a:t>1</a:t>
            </a:r>
            <a:endParaRPr lang="en-AU" dirty="0">
              <a:solidFill>
                <a:schemeClr val="accent5">
                  <a:lumMod val="75000"/>
                </a:schemeClr>
              </a:solidFill>
            </a:endParaRPr>
          </a:p>
        </p:txBody>
      </p:sp>
      <p:sp>
        <p:nvSpPr>
          <p:cNvPr id="14" name="TextBox 13"/>
          <p:cNvSpPr txBox="1"/>
          <p:nvPr/>
        </p:nvSpPr>
        <p:spPr bwMode="auto">
          <a:xfrm>
            <a:off x="8716079" y="3961775"/>
            <a:ext cx="704039" cy="369332"/>
          </a:xfrm>
          <a:prstGeom prst="rect">
            <a:avLst/>
          </a:prstGeom>
          <a:noFill/>
        </p:spPr>
        <p:txBody>
          <a:bodyPr wrap="none" rtlCol="0">
            <a:spAutoFit/>
          </a:bodyPr>
          <a:lstStyle/>
          <a:p>
            <a:pPr algn="ctr"/>
            <a:r>
              <a:rPr lang="en-US" dirty="0">
                <a:solidFill>
                  <a:schemeClr val="accent5">
                    <a:lumMod val="75000"/>
                  </a:schemeClr>
                </a:solidFill>
              </a:rPr>
              <a:t>20×4</a:t>
            </a:r>
            <a:endParaRPr lang="en-AU" dirty="0">
              <a:solidFill>
                <a:schemeClr val="accent5">
                  <a:lumMod val="75000"/>
                </a:schemeClr>
              </a:solidFill>
            </a:endParaRPr>
          </a:p>
        </p:txBody>
      </p:sp>
      <p:cxnSp>
        <p:nvCxnSpPr>
          <p:cNvPr id="15" name="Straight Connector 14"/>
          <p:cNvCxnSpPr/>
          <p:nvPr/>
        </p:nvCxnSpPr>
        <p:spPr bwMode="auto">
          <a:xfrm>
            <a:off x="7986667" y="4468016"/>
            <a:ext cx="108143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6" name="Straight Connector 15"/>
          <p:cNvCxnSpPr/>
          <p:nvPr/>
        </p:nvCxnSpPr>
        <p:spPr bwMode="auto">
          <a:xfrm>
            <a:off x="6580755" y="4468016"/>
            <a:ext cx="1405912" cy="0"/>
          </a:xfrm>
          <a:prstGeom prst="line">
            <a:avLst/>
          </a:prstGeom>
          <a:ln>
            <a:prstDash val="dash"/>
          </a:ln>
        </p:spPr>
        <p:style>
          <a:lnRef idx="2">
            <a:schemeClr val="accent5"/>
          </a:lnRef>
          <a:fillRef idx="0">
            <a:schemeClr val="accent5"/>
          </a:fillRef>
          <a:effectRef idx="1">
            <a:schemeClr val="accent5"/>
          </a:effectRef>
          <a:fontRef idx="minor">
            <a:schemeClr val="tx1"/>
          </a:fontRef>
        </p:style>
      </p:cxnSp>
      <p:grpSp>
        <p:nvGrpSpPr>
          <p:cNvPr id="17" name="Group 16"/>
          <p:cNvGrpSpPr/>
          <p:nvPr/>
        </p:nvGrpSpPr>
        <p:grpSpPr bwMode="auto">
          <a:xfrm>
            <a:off x="3642098" y="4643844"/>
            <a:ext cx="5837625" cy="369332"/>
            <a:chOff x="2118097" y="2598901"/>
            <a:chExt cx="5837625" cy="369332"/>
          </a:xfrm>
        </p:grpSpPr>
        <p:sp>
          <p:nvSpPr>
            <p:cNvPr id="18" name="TextBox 17"/>
            <p:cNvSpPr txBox="1"/>
            <p:nvPr/>
          </p:nvSpPr>
          <p:spPr bwMode="auto">
            <a:xfrm>
              <a:off x="2118097" y="2598901"/>
              <a:ext cx="825867" cy="369332"/>
            </a:xfrm>
            <a:prstGeom prst="rect">
              <a:avLst/>
            </a:prstGeom>
            <a:noFill/>
          </p:spPr>
          <p:txBody>
            <a:bodyPr wrap="none" rtlCol="0">
              <a:spAutoFit/>
            </a:bodyPr>
            <a:lstStyle/>
            <a:p>
              <a:pPr algn="ctr"/>
              <a:r>
                <a:rPr lang="en-US" dirty="0">
                  <a:solidFill>
                    <a:schemeClr val="accent5">
                      <a:lumMod val="75000"/>
                    </a:schemeClr>
                  </a:solidFill>
                </a:rPr>
                <a:t>$1250</a:t>
              </a:r>
              <a:endParaRPr lang="en-AU" dirty="0">
                <a:solidFill>
                  <a:schemeClr val="accent5">
                    <a:lumMod val="75000"/>
                  </a:schemeClr>
                </a:solidFill>
              </a:endParaRPr>
            </a:p>
          </p:txBody>
        </p:sp>
        <p:sp>
          <p:nvSpPr>
            <p:cNvPr id="19" name="TextBox 18"/>
            <p:cNvSpPr txBox="1"/>
            <p:nvPr/>
          </p:nvSpPr>
          <p:spPr bwMode="auto">
            <a:xfrm>
              <a:off x="3371560" y="2598901"/>
              <a:ext cx="825867" cy="369332"/>
            </a:xfrm>
            <a:prstGeom prst="rect">
              <a:avLst/>
            </a:prstGeom>
            <a:noFill/>
          </p:spPr>
          <p:txBody>
            <a:bodyPr wrap="none" rtlCol="0">
              <a:spAutoFit/>
            </a:bodyPr>
            <a:lstStyle/>
            <a:p>
              <a:pPr algn="ctr"/>
              <a:r>
                <a:rPr lang="en-US" dirty="0">
                  <a:solidFill>
                    <a:schemeClr val="accent5">
                      <a:lumMod val="75000"/>
                    </a:schemeClr>
                  </a:solidFill>
                </a:rPr>
                <a:t>$1250</a:t>
              </a:r>
              <a:endParaRPr lang="en-AU" dirty="0">
                <a:solidFill>
                  <a:schemeClr val="accent5">
                    <a:lumMod val="75000"/>
                  </a:schemeClr>
                </a:solidFill>
              </a:endParaRPr>
            </a:p>
          </p:txBody>
        </p:sp>
        <p:sp>
          <p:nvSpPr>
            <p:cNvPr id="20" name="TextBox 19"/>
            <p:cNvSpPr txBox="1"/>
            <p:nvPr/>
          </p:nvSpPr>
          <p:spPr bwMode="auto">
            <a:xfrm>
              <a:off x="7129855" y="2598901"/>
              <a:ext cx="825867" cy="369332"/>
            </a:xfrm>
            <a:prstGeom prst="rect">
              <a:avLst/>
            </a:prstGeom>
            <a:noFill/>
          </p:spPr>
          <p:txBody>
            <a:bodyPr wrap="none" rtlCol="0">
              <a:spAutoFit/>
            </a:bodyPr>
            <a:lstStyle/>
            <a:p>
              <a:pPr algn="ctr"/>
              <a:r>
                <a:rPr lang="en-US" dirty="0">
                  <a:solidFill>
                    <a:schemeClr val="accent5">
                      <a:lumMod val="75000"/>
                    </a:schemeClr>
                  </a:solidFill>
                </a:rPr>
                <a:t>$1250</a:t>
              </a:r>
              <a:endParaRPr lang="en-US" dirty="0">
                <a:solidFill>
                  <a:schemeClr val="accent5">
                    <a:lumMod val="75000"/>
                  </a:schemeClr>
                </a:solidFill>
              </a:endParaRPr>
            </a:p>
          </p:txBody>
        </p:sp>
      </p:grpSp>
      <p:sp>
        <p:nvSpPr>
          <p:cNvPr id="21" name="TextBox 20"/>
          <p:cNvSpPr txBox="1"/>
          <p:nvPr/>
        </p:nvSpPr>
        <p:spPr bwMode="auto">
          <a:xfrm>
            <a:off x="7075962" y="4643844"/>
            <a:ext cx="415499" cy="369332"/>
          </a:xfrm>
          <a:prstGeom prst="rect">
            <a:avLst/>
          </a:prstGeom>
          <a:noFill/>
        </p:spPr>
        <p:txBody>
          <a:bodyPr wrap="none" rtlCol="0">
            <a:spAutoFit/>
          </a:bodyPr>
          <a:lstStyle/>
          <a:p>
            <a:pPr algn="ctr"/>
            <a:r>
              <a:rPr lang="en-US" dirty="0">
                <a:solidFill>
                  <a:schemeClr val="accent5">
                    <a:lumMod val="75000"/>
                  </a:schemeClr>
                </a:solidFill>
              </a:rPr>
              <a:t>…</a:t>
            </a:r>
            <a:endParaRPr lang="en-AU" dirty="0">
              <a:solidFill>
                <a:schemeClr val="accent5">
                  <a:lumMod val="75000"/>
                </a:schemeClr>
              </a:solidFill>
            </a:endParaRPr>
          </a:p>
        </p:txBody>
      </p:sp>
      <p:sp>
        <p:nvSpPr>
          <p:cNvPr id="22" name="TextBox 21"/>
          <p:cNvSpPr txBox="1"/>
          <p:nvPr/>
        </p:nvSpPr>
        <p:spPr bwMode="auto">
          <a:xfrm>
            <a:off x="2709725" y="4643844"/>
            <a:ext cx="184731" cy="369332"/>
          </a:xfrm>
          <a:prstGeom prst="rect">
            <a:avLst/>
          </a:prstGeom>
          <a:noFill/>
        </p:spPr>
        <p:txBody>
          <a:bodyPr wrap="none" rtlCol="0">
            <a:spAutoFit/>
          </a:bodyPr>
          <a:lstStyle/>
          <a:p>
            <a:pPr algn="ctr"/>
            <a:endParaRPr lang="en-AU" dirty="0">
              <a:solidFill>
                <a:schemeClr val="accent5">
                  <a:lumMod val="75000"/>
                </a:schemeClr>
              </a:solidFill>
            </a:endParaRPr>
          </a:p>
        </p:txBody>
      </p:sp>
      <p:graphicFrame>
        <p:nvGraphicFramePr>
          <p:cNvPr id="2" name="Object 1"/>
          <p:cNvGraphicFramePr>
            <a:graphicFrameLocks noChangeAspect="1"/>
          </p:cNvGraphicFramePr>
          <p:nvPr/>
        </p:nvGraphicFramePr>
        <p:xfrm>
          <a:off x="8405068" y="889971"/>
          <a:ext cx="2743200" cy="622300"/>
        </p:xfrm>
        <a:graphic>
          <a:graphicData uri="http://schemas.openxmlformats.org/presentationml/2006/ole">
            <mc:AlternateContent xmlns:mc="http://schemas.openxmlformats.org/markup-compatibility/2006">
              <mc:Choice xmlns:v="urn:schemas-microsoft-com:vml" Requires="v">
                <p:oleObj spid="_x0000_s23580" name="Equation" r:id="rId1" imgW="65836800" imgH="14935200" progId="Equation.DSMT4">
                  <p:embed/>
                </p:oleObj>
              </mc:Choice>
              <mc:Fallback>
                <p:oleObj name="Equation" r:id="rId1" imgW="65836800" imgH="14935200" progId="Equation.DSMT4">
                  <p:embed/>
                  <p:pic>
                    <p:nvPicPr>
                      <p:cNvPr id="0" name="Object 1"/>
                      <p:cNvPicPr>
                        <a:picLocks noChangeAspect="1" noChangeArrowheads="1"/>
                      </p:cNvPicPr>
                      <p:nvPr/>
                    </p:nvPicPr>
                    <p:blipFill>
                      <a:blip r:embed="rId2"/>
                      <a:srcRect/>
                      <a:stretch>
                        <a:fillRect/>
                      </a:stretch>
                    </p:blipFill>
                    <p:spPr bwMode="auto">
                      <a:xfrm>
                        <a:off x="8405068" y="889971"/>
                        <a:ext cx="2743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nvGraphicFramePr>
        <p:xfrm>
          <a:off x="2658814" y="5229200"/>
          <a:ext cx="4622800" cy="800100"/>
        </p:xfrm>
        <a:graphic>
          <a:graphicData uri="http://schemas.openxmlformats.org/presentationml/2006/ole">
            <mc:AlternateContent xmlns:mc="http://schemas.openxmlformats.org/markup-compatibility/2006">
              <mc:Choice xmlns:v="urn:schemas-microsoft-com:vml" Requires="v">
                <p:oleObj spid="_x0000_s23581" name="Equation" r:id="rId3" imgW="110947200" imgH="19202400" progId="Equation.DSMT4">
                  <p:embed/>
                </p:oleObj>
              </mc:Choice>
              <mc:Fallback>
                <p:oleObj name="Equation" r:id="rId3" imgW="110947200" imgH="19202400" progId="Equation.DSMT4">
                  <p:embed/>
                  <p:pic>
                    <p:nvPicPr>
                      <p:cNvPr id="0" name="Object 2"/>
                      <p:cNvPicPr>
                        <a:picLocks noChangeAspect="1" noChangeArrowheads="1"/>
                      </p:cNvPicPr>
                      <p:nvPr/>
                    </p:nvPicPr>
                    <p:blipFill>
                      <a:blip r:embed="rId4"/>
                      <a:srcRect/>
                      <a:stretch>
                        <a:fillRect/>
                      </a:stretch>
                    </p:blipFill>
                    <p:spPr bwMode="auto">
                      <a:xfrm>
                        <a:off x="2658814" y="5229200"/>
                        <a:ext cx="46228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nvGraphicFramePr>
        <p:xfrm>
          <a:off x="7401768" y="5445100"/>
          <a:ext cx="2006600" cy="368300"/>
        </p:xfrm>
        <a:graphic>
          <a:graphicData uri="http://schemas.openxmlformats.org/presentationml/2006/ole">
            <mc:AlternateContent xmlns:mc="http://schemas.openxmlformats.org/markup-compatibility/2006">
              <mc:Choice xmlns:v="urn:schemas-microsoft-com:vml" Requires="v">
                <p:oleObj spid="_x0000_s23582" name="Equation" r:id="rId5" imgW="48158400" imgH="8839200" progId="Equation.DSMT4">
                  <p:embed/>
                </p:oleObj>
              </mc:Choice>
              <mc:Fallback>
                <p:oleObj name="Equation" r:id="rId5" imgW="48158400" imgH="8839200" progId="Equation.DSMT4">
                  <p:embed/>
                  <p:pic>
                    <p:nvPicPr>
                      <p:cNvPr id="0" name="Object 22"/>
                      <p:cNvPicPr>
                        <a:picLocks noChangeAspect="1" noChangeArrowheads="1"/>
                      </p:cNvPicPr>
                      <p:nvPr/>
                    </p:nvPicPr>
                    <p:blipFill>
                      <a:blip r:embed="rId6"/>
                      <a:srcRect/>
                      <a:stretch>
                        <a:fillRect/>
                      </a:stretch>
                    </p:blipFill>
                    <p:spPr bwMode="auto">
                      <a:xfrm>
                        <a:off x="7401768" y="5445100"/>
                        <a:ext cx="200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Footer Placeholder 25"/>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a:t>
            </a:r>
            <a:endParaRPr lang="en-AU" dirty="0"/>
          </a:p>
        </p:txBody>
      </p:sp>
      <p:sp>
        <p:nvSpPr>
          <p:cNvPr id="3" name="Content Placeholder 2"/>
          <p:cNvSpPr>
            <a:spLocks noGrp="1"/>
          </p:cNvSpPr>
          <p:nvPr>
            <p:ph idx="1"/>
          </p:nvPr>
        </p:nvSpPr>
        <p:spPr/>
        <p:txBody>
          <a:bodyPr/>
          <a:lstStyle/>
          <a:p>
            <a:pPr marL="0" indent="0">
              <a:buNone/>
            </a:pPr>
            <a:r>
              <a:rPr lang="en-US" dirty="0"/>
              <a:t>How would your answer change if you could make your $1250 deposits at the beginning of each quarter instead of the end?</a:t>
            </a:r>
            <a:endParaRPr lang="en-US" dirty="0"/>
          </a:p>
          <a:p>
            <a:pPr marL="0" indent="0">
              <a:buNone/>
            </a:pPr>
            <a:endParaRPr lang="en-US" dirty="0"/>
          </a:p>
          <a:p>
            <a:pPr marL="0" indent="0">
              <a:buNone/>
            </a:pPr>
            <a:r>
              <a:rPr lang="en-US" dirty="0"/>
              <a:t>Your first payment would be today, and your last payment would be one quarter before you purchase the yacht</a:t>
            </a:r>
            <a:endParaRPr lang="en-US" dirty="0"/>
          </a:p>
          <a:p>
            <a:endParaRPr lang="en-US" dirty="0"/>
          </a:p>
          <a:p>
            <a:pPr marL="457200" indent="-457200">
              <a:buFont typeface="+mj-lt"/>
              <a:buAutoNum type="alphaUcPeriod"/>
            </a:pPr>
            <a:r>
              <a:rPr lang="en-US" dirty="0"/>
              <a:t>214,742.28</a:t>
            </a:r>
            <a:endParaRPr lang="en-US" dirty="0"/>
          </a:p>
          <a:p>
            <a:pPr marL="457200" indent="-457200">
              <a:buFont typeface="+mj-lt"/>
              <a:buAutoNum type="alphaUcPeriod"/>
            </a:pPr>
            <a:r>
              <a:rPr lang="en-US" dirty="0"/>
              <a:t>218,500.27</a:t>
            </a:r>
            <a:endParaRPr lang="en-US" dirty="0"/>
          </a:p>
          <a:p>
            <a:pPr marL="457200" indent="-457200">
              <a:buFont typeface="+mj-lt"/>
              <a:buAutoNum type="alphaUcPeriod"/>
            </a:pPr>
            <a:r>
              <a:rPr lang="en-US" dirty="0"/>
              <a:t>222,324.02</a:t>
            </a:r>
            <a:endParaRPr lang="en-US" dirty="0"/>
          </a:p>
          <a:p>
            <a:pPr marL="457200" indent="-457200">
              <a:buFont typeface="+mj-lt"/>
              <a:buAutoNum type="alphaUcPeriod"/>
            </a:pPr>
            <a:r>
              <a:rPr lang="en-US" dirty="0"/>
              <a:t>No idea</a:t>
            </a:r>
            <a:endParaRPr lang="en-US" dirty="0"/>
          </a:p>
          <a:p>
            <a:endParaRPr lang="en-US" dirty="0"/>
          </a:p>
        </p:txBody>
      </p:sp>
      <p:sp>
        <p:nvSpPr>
          <p:cNvPr id="6" name="Date Placeholder 3"/>
          <p:cNvSpPr txBox="1"/>
          <p:nvPr/>
        </p:nvSpPr>
        <p:spPr>
          <a:xfrm>
            <a:off x="2711624" y="5911694"/>
            <a:ext cx="468834" cy="264376"/>
          </a:xfrm>
          <a:prstGeom prst="rect">
            <a:avLst/>
          </a:prstGeom>
        </p:spPr>
        <p:txBody>
          <a:bodyPr vert="horz"/>
          <a:lstStyle>
            <a:defPPr>
              <a:defRPr lang="ru-RU"/>
            </a:defPPr>
            <a:lvl1pPr marL="0" algn="r" defTabSz="914400" rtl="0" eaLnBrk="1" latinLnBrk="0" hangingPunct="1">
              <a:defRPr kumimoji="0" sz="14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k</a:t>
            </a:r>
            <a:endParaRPr lang="en-US" dirty="0">
              <a:solidFill>
                <a:schemeClr val="tx1"/>
              </a:solidFill>
            </a:endParaRPr>
          </a:p>
          <a:p>
            <a:endParaRPr lang="ru-RU" dirty="0">
              <a:solidFill>
                <a:schemeClr val="tx1"/>
              </a:solidFill>
            </a:endParaRPr>
          </a:p>
        </p:txBody>
      </p:sp>
      <p:sp>
        <p:nvSpPr>
          <p:cNvPr id="9" name="Footer Placeholder 8"/>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074" name="Rectangle 18"/>
          <p:cNvSpPr>
            <a:spLocks noGrp="1" noChangeArrowheads="1"/>
          </p:cNvSpPr>
          <p:nvPr>
            <p:ph type="title"/>
          </p:nvPr>
        </p:nvSpPr>
        <p:spPr/>
        <p:txBody>
          <a:bodyPr/>
          <a:lstStyle/>
          <a:p>
            <a:r>
              <a:rPr lang="en-US" dirty="0"/>
              <a:t>Solution </a:t>
            </a:r>
            <a:endParaRPr lang="en-AU" dirty="0"/>
          </a:p>
        </p:txBody>
      </p:sp>
      <p:cxnSp>
        <p:nvCxnSpPr>
          <p:cNvPr id="27" name="Straight Connector 26"/>
          <p:cNvCxnSpPr/>
          <p:nvPr/>
        </p:nvCxnSpPr>
        <p:spPr>
          <a:xfrm>
            <a:off x="2956380" y="2423073"/>
            <a:ext cx="3365917"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28" name="Straight Connector 27"/>
          <p:cNvCxnSpPr/>
          <p:nvPr/>
        </p:nvCxnSpPr>
        <p:spPr>
          <a:xfrm>
            <a:off x="2956379" y="2247245"/>
            <a:ext cx="0" cy="351656"/>
          </a:xfrm>
          <a:prstGeom prst="line">
            <a:avLst/>
          </a:prstGeom>
        </p:spPr>
        <p:style>
          <a:lnRef idx="2">
            <a:schemeClr val="accent5"/>
          </a:lnRef>
          <a:fillRef idx="0">
            <a:schemeClr val="accent5"/>
          </a:fillRef>
          <a:effectRef idx="1">
            <a:schemeClr val="accent5"/>
          </a:effectRef>
          <a:fontRef idx="minor">
            <a:schemeClr val="tx1"/>
          </a:fontRef>
        </p:style>
      </p:cxnSp>
      <p:cxnSp>
        <p:nvCxnSpPr>
          <p:cNvPr id="29" name="Straight Connector 28"/>
          <p:cNvCxnSpPr/>
          <p:nvPr/>
        </p:nvCxnSpPr>
        <p:spPr>
          <a:xfrm>
            <a:off x="4209318" y="2247245"/>
            <a:ext cx="0" cy="351656"/>
          </a:xfrm>
          <a:prstGeom prst="line">
            <a:avLst/>
          </a:prstGeom>
        </p:spPr>
        <p:style>
          <a:lnRef idx="2">
            <a:schemeClr val="accent5"/>
          </a:lnRef>
          <a:fillRef idx="0">
            <a:schemeClr val="accent5"/>
          </a:fillRef>
          <a:effectRef idx="1">
            <a:schemeClr val="accent5"/>
          </a:effectRef>
          <a:fontRef idx="minor">
            <a:schemeClr val="tx1"/>
          </a:fontRef>
        </p:style>
      </p:cxnSp>
      <p:cxnSp>
        <p:nvCxnSpPr>
          <p:cNvPr id="30" name="Straight Connector 29"/>
          <p:cNvCxnSpPr/>
          <p:nvPr/>
        </p:nvCxnSpPr>
        <p:spPr>
          <a:xfrm>
            <a:off x="5462257" y="2247245"/>
            <a:ext cx="0" cy="351656"/>
          </a:xfrm>
          <a:prstGeom prst="line">
            <a:avLst/>
          </a:prstGeom>
        </p:spPr>
        <p:style>
          <a:lnRef idx="2">
            <a:schemeClr val="accent5"/>
          </a:lnRef>
          <a:fillRef idx="0">
            <a:schemeClr val="accent5"/>
          </a:fillRef>
          <a:effectRef idx="1">
            <a:schemeClr val="accent5"/>
          </a:effectRef>
          <a:fontRef idx="minor">
            <a:schemeClr val="tx1"/>
          </a:fontRef>
        </p:style>
      </p:cxnSp>
      <p:cxnSp>
        <p:nvCxnSpPr>
          <p:cNvPr id="31" name="Straight Connector 30"/>
          <p:cNvCxnSpPr/>
          <p:nvPr/>
        </p:nvCxnSpPr>
        <p:spPr>
          <a:xfrm>
            <a:off x="9221075" y="2247245"/>
            <a:ext cx="0" cy="351656"/>
          </a:xfrm>
          <a:prstGeom prst="line">
            <a:avLst/>
          </a:prstGeom>
        </p:spPr>
        <p:style>
          <a:lnRef idx="2">
            <a:schemeClr val="accent5"/>
          </a:lnRef>
          <a:fillRef idx="0">
            <a:schemeClr val="accent5"/>
          </a:fillRef>
          <a:effectRef idx="1">
            <a:schemeClr val="accent5"/>
          </a:effectRef>
          <a:fontRef idx="minor">
            <a:schemeClr val="tx1"/>
          </a:fontRef>
        </p:style>
      </p:cxnSp>
      <p:sp>
        <p:nvSpPr>
          <p:cNvPr id="32" name="TextBox 31"/>
          <p:cNvSpPr txBox="1"/>
          <p:nvPr/>
        </p:nvSpPr>
        <p:spPr>
          <a:xfrm>
            <a:off x="2795918" y="1916832"/>
            <a:ext cx="320922" cy="369332"/>
          </a:xfrm>
          <a:prstGeom prst="rect">
            <a:avLst/>
          </a:prstGeom>
          <a:noFill/>
        </p:spPr>
        <p:txBody>
          <a:bodyPr wrap="none" rtlCol="0">
            <a:spAutoFit/>
          </a:bodyPr>
          <a:lstStyle/>
          <a:p>
            <a:pPr algn="ctr"/>
            <a:r>
              <a:rPr lang="en-US" dirty="0">
                <a:solidFill>
                  <a:schemeClr val="accent5">
                    <a:lumMod val="75000"/>
                  </a:schemeClr>
                </a:solidFill>
              </a:rPr>
              <a:t>0</a:t>
            </a:r>
            <a:endParaRPr lang="en-AU" dirty="0">
              <a:solidFill>
                <a:schemeClr val="accent5">
                  <a:lumMod val="75000"/>
                </a:schemeClr>
              </a:solidFill>
            </a:endParaRPr>
          </a:p>
        </p:txBody>
      </p:sp>
      <p:sp>
        <p:nvSpPr>
          <p:cNvPr id="33" name="TextBox 32"/>
          <p:cNvSpPr txBox="1"/>
          <p:nvPr/>
        </p:nvSpPr>
        <p:spPr>
          <a:xfrm>
            <a:off x="5302320" y="1916832"/>
            <a:ext cx="320922" cy="369332"/>
          </a:xfrm>
          <a:prstGeom prst="rect">
            <a:avLst/>
          </a:prstGeom>
          <a:noFill/>
        </p:spPr>
        <p:txBody>
          <a:bodyPr wrap="none" rtlCol="0">
            <a:spAutoFit/>
          </a:bodyPr>
          <a:lstStyle/>
          <a:p>
            <a:pPr algn="ctr"/>
            <a:r>
              <a:rPr lang="en-US" dirty="0">
                <a:solidFill>
                  <a:schemeClr val="accent5">
                    <a:lumMod val="75000"/>
                  </a:schemeClr>
                </a:solidFill>
              </a:rPr>
              <a:t>2</a:t>
            </a:r>
            <a:endParaRPr lang="en-AU" dirty="0">
              <a:solidFill>
                <a:schemeClr val="accent5">
                  <a:lumMod val="75000"/>
                </a:schemeClr>
              </a:solidFill>
            </a:endParaRPr>
          </a:p>
        </p:txBody>
      </p:sp>
      <p:sp>
        <p:nvSpPr>
          <p:cNvPr id="34" name="TextBox 33"/>
          <p:cNvSpPr txBox="1"/>
          <p:nvPr/>
        </p:nvSpPr>
        <p:spPr>
          <a:xfrm>
            <a:off x="4053128" y="1916832"/>
            <a:ext cx="312907" cy="369332"/>
          </a:xfrm>
          <a:prstGeom prst="rect">
            <a:avLst/>
          </a:prstGeom>
          <a:noFill/>
        </p:spPr>
        <p:txBody>
          <a:bodyPr wrap="none" rtlCol="0">
            <a:spAutoFit/>
          </a:bodyPr>
          <a:lstStyle/>
          <a:p>
            <a:pPr algn="ctr"/>
            <a:r>
              <a:rPr lang="en-US" dirty="0">
                <a:solidFill>
                  <a:schemeClr val="accent5">
                    <a:lumMod val="75000"/>
                  </a:schemeClr>
                </a:solidFill>
              </a:rPr>
              <a:t>1</a:t>
            </a:r>
            <a:endParaRPr lang="en-AU" dirty="0">
              <a:solidFill>
                <a:schemeClr val="accent5">
                  <a:lumMod val="75000"/>
                </a:schemeClr>
              </a:solidFill>
            </a:endParaRPr>
          </a:p>
        </p:txBody>
      </p:sp>
      <p:sp>
        <p:nvSpPr>
          <p:cNvPr id="35" name="TextBox 34"/>
          <p:cNvSpPr txBox="1"/>
          <p:nvPr/>
        </p:nvSpPr>
        <p:spPr>
          <a:xfrm>
            <a:off x="8996202" y="1916832"/>
            <a:ext cx="452368" cy="369332"/>
          </a:xfrm>
          <a:prstGeom prst="rect">
            <a:avLst/>
          </a:prstGeom>
          <a:noFill/>
        </p:spPr>
        <p:txBody>
          <a:bodyPr wrap="none" rtlCol="0">
            <a:spAutoFit/>
          </a:bodyPr>
          <a:lstStyle/>
          <a:p>
            <a:pPr algn="ctr"/>
            <a:r>
              <a:rPr lang="en-US" dirty="0">
                <a:solidFill>
                  <a:schemeClr val="accent5">
                    <a:lumMod val="75000"/>
                  </a:schemeClr>
                </a:solidFill>
              </a:rPr>
              <a:t>80</a:t>
            </a:r>
            <a:endParaRPr lang="en-AU" dirty="0">
              <a:solidFill>
                <a:schemeClr val="accent5">
                  <a:lumMod val="75000"/>
                </a:schemeClr>
              </a:solidFill>
            </a:endParaRPr>
          </a:p>
        </p:txBody>
      </p:sp>
      <p:cxnSp>
        <p:nvCxnSpPr>
          <p:cNvPr id="36" name="Straight Connector 35"/>
          <p:cNvCxnSpPr/>
          <p:nvPr/>
        </p:nvCxnSpPr>
        <p:spPr>
          <a:xfrm>
            <a:off x="7729065" y="2423073"/>
            <a:ext cx="149332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37" name="Straight Connector 36"/>
          <p:cNvCxnSpPr/>
          <p:nvPr/>
        </p:nvCxnSpPr>
        <p:spPr>
          <a:xfrm>
            <a:off x="6323153" y="2423073"/>
            <a:ext cx="1405912" cy="0"/>
          </a:xfrm>
          <a:prstGeom prst="line">
            <a:avLst/>
          </a:prstGeom>
          <a:ln>
            <a:prstDash val="dash"/>
          </a:ln>
        </p:spPr>
        <p:style>
          <a:lnRef idx="2">
            <a:schemeClr val="accent5"/>
          </a:lnRef>
          <a:fillRef idx="0">
            <a:schemeClr val="accent5"/>
          </a:fillRef>
          <a:effectRef idx="1">
            <a:schemeClr val="accent5"/>
          </a:effectRef>
          <a:fontRef idx="minor">
            <a:schemeClr val="tx1"/>
          </a:fontRef>
        </p:style>
      </p:cxnSp>
      <p:sp>
        <p:nvSpPr>
          <p:cNvPr id="38" name="TextBox 37"/>
          <p:cNvSpPr txBox="1"/>
          <p:nvPr/>
        </p:nvSpPr>
        <p:spPr bwMode="hidden">
          <a:xfrm>
            <a:off x="3796386" y="2598901"/>
            <a:ext cx="825867" cy="369332"/>
          </a:xfrm>
          <a:prstGeom prst="rect">
            <a:avLst/>
          </a:prstGeom>
          <a:noFill/>
        </p:spPr>
        <p:txBody>
          <a:bodyPr wrap="none" rtlCol="0">
            <a:spAutoFit/>
          </a:bodyPr>
          <a:lstStyle/>
          <a:p>
            <a:pPr algn="ctr"/>
            <a:r>
              <a:rPr lang="en-US" dirty="0">
                <a:solidFill>
                  <a:schemeClr val="accent5">
                    <a:lumMod val="75000"/>
                  </a:schemeClr>
                </a:solidFill>
              </a:rPr>
              <a:t>$1250</a:t>
            </a:r>
            <a:endParaRPr lang="en-AU" dirty="0">
              <a:solidFill>
                <a:schemeClr val="accent5">
                  <a:lumMod val="75000"/>
                </a:schemeClr>
              </a:solidFill>
            </a:endParaRPr>
          </a:p>
        </p:txBody>
      </p:sp>
      <p:sp>
        <p:nvSpPr>
          <p:cNvPr id="39" name="TextBox 38"/>
          <p:cNvSpPr txBox="1"/>
          <p:nvPr/>
        </p:nvSpPr>
        <p:spPr bwMode="hidden">
          <a:xfrm>
            <a:off x="5049849" y="2598901"/>
            <a:ext cx="825867" cy="369332"/>
          </a:xfrm>
          <a:prstGeom prst="rect">
            <a:avLst/>
          </a:prstGeom>
          <a:noFill/>
        </p:spPr>
        <p:txBody>
          <a:bodyPr wrap="none" rtlCol="0">
            <a:spAutoFit/>
          </a:bodyPr>
          <a:lstStyle/>
          <a:p>
            <a:pPr algn="ctr"/>
            <a:r>
              <a:rPr lang="en-US" dirty="0">
                <a:solidFill>
                  <a:schemeClr val="accent5">
                    <a:lumMod val="75000"/>
                  </a:schemeClr>
                </a:solidFill>
              </a:rPr>
              <a:t>$1250</a:t>
            </a:r>
            <a:endParaRPr lang="en-AU" dirty="0">
              <a:solidFill>
                <a:schemeClr val="accent5">
                  <a:lumMod val="75000"/>
                </a:schemeClr>
              </a:solidFill>
            </a:endParaRPr>
          </a:p>
        </p:txBody>
      </p:sp>
      <p:sp>
        <p:nvSpPr>
          <p:cNvPr id="40" name="TextBox 39"/>
          <p:cNvSpPr txBox="1"/>
          <p:nvPr/>
        </p:nvSpPr>
        <p:spPr bwMode="hidden">
          <a:xfrm>
            <a:off x="2635810" y="2575182"/>
            <a:ext cx="825867" cy="369332"/>
          </a:xfrm>
          <a:prstGeom prst="rect">
            <a:avLst/>
          </a:prstGeom>
          <a:noFill/>
        </p:spPr>
        <p:txBody>
          <a:bodyPr wrap="none" rtlCol="0">
            <a:spAutoFit/>
          </a:bodyPr>
          <a:lstStyle/>
          <a:p>
            <a:pPr algn="ctr"/>
            <a:r>
              <a:rPr lang="en-US" dirty="0">
                <a:solidFill>
                  <a:schemeClr val="accent5">
                    <a:lumMod val="75000"/>
                  </a:schemeClr>
                </a:solidFill>
              </a:rPr>
              <a:t>$1250</a:t>
            </a:r>
            <a:endParaRPr lang="en-US" dirty="0">
              <a:solidFill>
                <a:schemeClr val="accent5">
                  <a:lumMod val="75000"/>
                </a:schemeClr>
              </a:solidFill>
            </a:endParaRPr>
          </a:p>
        </p:txBody>
      </p:sp>
      <p:sp>
        <p:nvSpPr>
          <p:cNvPr id="41" name="TextBox 40"/>
          <p:cNvSpPr txBox="1"/>
          <p:nvPr/>
        </p:nvSpPr>
        <p:spPr>
          <a:xfrm>
            <a:off x="6770894" y="2598901"/>
            <a:ext cx="415499" cy="369332"/>
          </a:xfrm>
          <a:prstGeom prst="rect">
            <a:avLst/>
          </a:prstGeom>
          <a:noFill/>
        </p:spPr>
        <p:txBody>
          <a:bodyPr wrap="none" rtlCol="0">
            <a:spAutoFit/>
          </a:bodyPr>
          <a:lstStyle/>
          <a:p>
            <a:pPr algn="ctr"/>
            <a:r>
              <a:rPr lang="en-US" dirty="0">
                <a:solidFill>
                  <a:schemeClr val="accent5">
                    <a:lumMod val="75000"/>
                  </a:schemeClr>
                </a:solidFill>
              </a:rPr>
              <a:t>…</a:t>
            </a:r>
            <a:endParaRPr lang="en-AU" dirty="0">
              <a:solidFill>
                <a:schemeClr val="accent5">
                  <a:lumMod val="75000"/>
                </a:schemeClr>
              </a:solidFill>
            </a:endParaRPr>
          </a:p>
        </p:txBody>
      </p:sp>
      <p:sp>
        <p:nvSpPr>
          <p:cNvPr id="42" name="TextBox 41"/>
          <p:cNvSpPr txBox="1"/>
          <p:nvPr/>
        </p:nvSpPr>
        <p:spPr>
          <a:xfrm>
            <a:off x="2864013" y="2598901"/>
            <a:ext cx="184731" cy="369332"/>
          </a:xfrm>
          <a:prstGeom prst="rect">
            <a:avLst/>
          </a:prstGeom>
          <a:noFill/>
        </p:spPr>
        <p:txBody>
          <a:bodyPr wrap="none" rtlCol="0">
            <a:spAutoFit/>
          </a:bodyPr>
          <a:lstStyle/>
          <a:p>
            <a:pPr algn="ctr"/>
            <a:endParaRPr lang="en-AU" dirty="0">
              <a:solidFill>
                <a:schemeClr val="accent5">
                  <a:lumMod val="75000"/>
                </a:schemeClr>
              </a:solidFill>
            </a:endParaRPr>
          </a:p>
        </p:txBody>
      </p:sp>
      <p:cxnSp>
        <p:nvCxnSpPr>
          <p:cNvPr id="25" name="Straight Connector 24"/>
          <p:cNvCxnSpPr/>
          <p:nvPr/>
        </p:nvCxnSpPr>
        <p:spPr>
          <a:xfrm>
            <a:off x="8021231" y="2247245"/>
            <a:ext cx="0" cy="351656"/>
          </a:xfrm>
          <a:prstGeom prst="line">
            <a:avLst/>
          </a:prstGeom>
        </p:spPr>
        <p:style>
          <a:lnRef idx="2">
            <a:schemeClr val="accent5"/>
          </a:lnRef>
          <a:fillRef idx="0">
            <a:schemeClr val="accent5"/>
          </a:fillRef>
          <a:effectRef idx="1">
            <a:schemeClr val="accent5"/>
          </a:effectRef>
          <a:fontRef idx="minor">
            <a:schemeClr val="tx1"/>
          </a:fontRef>
        </p:style>
      </p:cxnSp>
      <p:sp>
        <p:nvSpPr>
          <p:cNvPr id="43" name="TextBox 42"/>
          <p:cNvSpPr txBox="1"/>
          <p:nvPr/>
        </p:nvSpPr>
        <p:spPr>
          <a:xfrm>
            <a:off x="7797976" y="1916832"/>
            <a:ext cx="447558" cy="369332"/>
          </a:xfrm>
          <a:prstGeom prst="rect">
            <a:avLst/>
          </a:prstGeom>
          <a:noFill/>
        </p:spPr>
        <p:txBody>
          <a:bodyPr wrap="none" rtlCol="0">
            <a:spAutoFit/>
          </a:bodyPr>
          <a:lstStyle/>
          <a:p>
            <a:pPr algn="ctr"/>
            <a:r>
              <a:rPr lang="en-US" dirty="0">
                <a:solidFill>
                  <a:schemeClr val="accent5">
                    <a:lumMod val="75000"/>
                  </a:schemeClr>
                </a:solidFill>
              </a:rPr>
              <a:t>79</a:t>
            </a:r>
            <a:endParaRPr lang="en-AU" dirty="0">
              <a:solidFill>
                <a:schemeClr val="accent5">
                  <a:lumMod val="75000"/>
                </a:schemeClr>
              </a:solidFill>
            </a:endParaRPr>
          </a:p>
        </p:txBody>
      </p:sp>
      <p:sp>
        <p:nvSpPr>
          <p:cNvPr id="44" name="TextBox 43"/>
          <p:cNvSpPr txBox="1"/>
          <p:nvPr/>
        </p:nvSpPr>
        <p:spPr bwMode="hidden">
          <a:xfrm>
            <a:off x="7608823" y="2598901"/>
            <a:ext cx="825867" cy="369332"/>
          </a:xfrm>
          <a:prstGeom prst="rect">
            <a:avLst/>
          </a:prstGeom>
          <a:noFill/>
        </p:spPr>
        <p:txBody>
          <a:bodyPr wrap="none" rtlCol="0">
            <a:spAutoFit/>
          </a:bodyPr>
          <a:lstStyle/>
          <a:p>
            <a:pPr algn="ctr"/>
            <a:r>
              <a:rPr lang="en-US" dirty="0">
                <a:solidFill>
                  <a:schemeClr val="accent5">
                    <a:lumMod val="75000"/>
                  </a:schemeClr>
                </a:solidFill>
              </a:rPr>
              <a:t>$1250</a:t>
            </a:r>
            <a:endParaRPr lang="en-AU" dirty="0">
              <a:solidFill>
                <a:schemeClr val="accent5">
                  <a:lumMod val="75000"/>
                </a:schemeClr>
              </a:solidFill>
            </a:endParaRPr>
          </a:p>
        </p:txBody>
      </p:sp>
      <p:sp>
        <p:nvSpPr>
          <p:cNvPr id="45" name="TextBox 44"/>
          <p:cNvSpPr txBox="1"/>
          <p:nvPr/>
        </p:nvSpPr>
        <p:spPr>
          <a:xfrm>
            <a:off x="2319506" y="1923200"/>
            <a:ext cx="505267" cy="369332"/>
          </a:xfrm>
          <a:prstGeom prst="rect">
            <a:avLst/>
          </a:prstGeom>
          <a:noFill/>
        </p:spPr>
        <p:txBody>
          <a:bodyPr wrap="none" rtlCol="0">
            <a:spAutoFit/>
          </a:bodyPr>
          <a:lstStyle/>
          <a:p>
            <a:pPr algn="ctr"/>
            <a:r>
              <a:rPr lang="en-US" dirty="0" err="1">
                <a:solidFill>
                  <a:schemeClr val="accent5">
                    <a:lumMod val="75000"/>
                  </a:schemeClr>
                </a:solidFill>
              </a:rPr>
              <a:t>Qtr</a:t>
            </a:r>
            <a:endParaRPr lang="en-AU" dirty="0">
              <a:solidFill>
                <a:schemeClr val="accent5">
                  <a:lumMod val="75000"/>
                </a:schemeClr>
              </a:solidFill>
            </a:endParaRPr>
          </a:p>
        </p:txBody>
      </p:sp>
      <p:graphicFrame>
        <p:nvGraphicFramePr>
          <p:cNvPr id="2" name="Object 1"/>
          <p:cNvGraphicFramePr>
            <a:graphicFrameLocks noChangeAspect="1"/>
          </p:cNvGraphicFramePr>
          <p:nvPr/>
        </p:nvGraphicFramePr>
        <p:xfrm>
          <a:off x="3041318" y="3073648"/>
          <a:ext cx="4953000" cy="787400"/>
        </p:xfrm>
        <a:graphic>
          <a:graphicData uri="http://schemas.openxmlformats.org/presentationml/2006/ole">
            <mc:AlternateContent xmlns:mc="http://schemas.openxmlformats.org/markup-compatibility/2006">
              <mc:Choice xmlns:v="urn:schemas-microsoft-com:vml" Requires="v">
                <p:oleObj spid="_x0000_s2076" name="Equation" r:id="rId1" imgW="118872000" imgH="18897600" progId="Equation.DSMT4">
                  <p:embed/>
                </p:oleObj>
              </mc:Choice>
              <mc:Fallback>
                <p:oleObj name="Equation" r:id="rId1" imgW="118872000" imgH="18897600" progId="Equation.DSMT4">
                  <p:embed/>
                  <p:pic>
                    <p:nvPicPr>
                      <p:cNvPr id="0" name="Object 1"/>
                      <p:cNvPicPr/>
                      <p:nvPr/>
                    </p:nvPicPr>
                    <p:blipFill>
                      <a:blip r:embed="rId2"/>
                      <a:stretch>
                        <a:fillRect/>
                      </a:stretch>
                    </p:blipFill>
                    <p:spPr>
                      <a:xfrm>
                        <a:off x="3041318" y="3073648"/>
                        <a:ext cx="4953000" cy="787400"/>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2744110" y="4081760"/>
          <a:ext cx="5943600" cy="787400"/>
        </p:xfrm>
        <a:graphic>
          <a:graphicData uri="http://schemas.openxmlformats.org/presentationml/2006/ole">
            <mc:AlternateContent xmlns:mc="http://schemas.openxmlformats.org/markup-compatibility/2006">
              <mc:Choice xmlns:v="urn:schemas-microsoft-com:vml" Requires="v">
                <p:oleObj spid="_x0000_s2077" name="Equation" r:id="rId3" imgW="142646400" imgH="18897600" progId="Equation.DSMT4">
                  <p:embed/>
                </p:oleObj>
              </mc:Choice>
              <mc:Fallback>
                <p:oleObj name="Equation" r:id="rId3" imgW="142646400" imgH="18897600" progId="Equation.DSMT4">
                  <p:embed/>
                  <p:pic>
                    <p:nvPicPr>
                      <p:cNvPr id="0" name="Object 4"/>
                      <p:cNvPicPr/>
                      <p:nvPr/>
                    </p:nvPicPr>
                    <p:blipFill>
                      <a:blip r:embed="rId4"/>
                      <a:stretch>
                        <a:fillRect/>
                      </a:stretch>
                    </p:blipFill>
                    <p:spPr>
                      <a:xfrm>
                        <a:off x="2744110" y="4081760"/>
                        <a:ext cx="5943600" cy="787400"/>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3431704" y="5259040"/>
          <a:ext cx="5207000" cy="330200"/>
        </p:xfrm>
        <a:graphic>
          <a:graphicData uri="http://schemas.openxmlformats.org/presentationml/2006/ole">
            <mc:AlternateContent xmlns:mc="http://schemas.openxmlformats.org/markup-compatibility/2006">
              <mc:Choice xmlns:v="urn:schemas-microsoft-com:vml" Requires="v">
                <p:oleObj spid="_x0000_s2078" name="Equation" r:id="rId5" imgW="124968000" imgH="7924800" progId="Equation.DSMT4">
                  <p:embed/>
                </p:oleObj>
              </mc:Choice>
              <mc:Fallback>
                <p:oleObj name="Equation" r:id="rId5" imgW="124968000" imgH="7924800" progId="Equation.DSMT4">
                  <p:embed/>
                  <p:pic>
                    <p:nvPicPr>
                      <p:cNvPr id="0" name="Object 5"/>
                      <p:cNvPicPr/>
                      <p:nvPr/>
                    </p:nvPicPr>
                    <p:blipFill>
                      <a:blip r:embed="rId6"/>
                      <a:stretch>
                        <a:fillRect/>
                      </a:stretch>
                    </p:blipFill>
                    <p:spPr>
                      <a:xfrm>
                        <a:off x="3431704" y="5259040"/>
                        <a:ext cx="5207000" cy="330200"/>
                      </a:xfrm>
                      <a:prstGeom prst="rect">
                        <a:avLst/>
                      </a:prstGeom>
                    </p:spPr>
                  </p:pic>
                </p:oleObj>
              </mc:Fallback>
            </mc:AlternateContent>
          </a:graphicData>
        </a:graphic>
      </p:graphicFrame>
      <p:sp>
        <p:nvSpPr>
          <p:cNvPr id="9" name="Footer Placeholder 8"/>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5" name="Rectangle 8"/>
          <p:cNvSpPr>
            <a:spLocks noGrp="1" noChangeArrowheads="1"/>
          </p:cNvSpPr>
          <p:nvPr>
            <p:ph type="title"/>
          </p:nvPr>
        </p:nvSpPr>
        <p:spPr/>
        <p:txBody>
          <a:bodyPr/>
          <a:lstStyle/>
          <a:p>
            <a:r>
              <a:rPr lang="en-US"/>
              <a:t>Growing Perpetuities</a:t>
            </a:r>
            <a:endParaRPr lang="en-US"/>
          </a:p>
        </p:txBody>
      </p:sp>
      <p:sp>
        <p:nvSpPr>
          <p:cNvPr id="35846" name="Rectangle 9"/>
          <p:cNvSpPr>
            <a:spLocks noGrp="1" noChangeArrowheads="1"/>
          </p:cNvSpPr>
          <p:nvPr>
            <p:ph idx="1"/>
          </p:nvPr>
        </p:nvSpPr>
        <p:spPr/>
        <p:txBody>
          <a:bodyPr/>
          <a:lstStyle/>
          <a:p>
            <a:r>
              <a:rPr lang="en-US" dirty="0"/>
              <a:t>Assume you expect the amount of your perpetual payment to increase at a constant rate, </a:t>
            </a:r>
            <a:r>
              <a:rPr lang="en-US" i="1" dirty="0"/>
              <a:t>g</a:t>
            </a:r>
            <a:r>
              <a:rPr lang="en-US" dirty="0"/>
              <a:t>.</a:t>
            </a:r>
            <a:endParaRPr lang="en-US" dirty="0"/>
          </a:p>
          <a:p>
            <a:endParaRPr lang="en-US" dirty="0"/>
          </a:p>
          <a:p>
            <a:endParaRPr lang="en-US" dirty="0"/>
          </a:p>
          <a:p>
            <a:endParaRPr lang="en-US" dirty="0"/>
          </a:p>
          <a:p>
            <a:r>
              <a:rPr lang="en-US" dirty="0"/>
              <a:t>Present Value of a Growing Perpetuity</a:t>
            </a:r>
            <a:endParaRPr lang="en-US" dirty="0"/>
          </a:p>
        </p:txBody>
      </p:sp>
      <p:graphicFrame>
        <p:nvGraphicFramePr>
          <p:cNvPr id="35842" name="Object 13"/>
          <p:cNvGraphicFramePr>
            <a:graphicFrameLocks noChangeAspect="1"/>
          </p:cNvGraphicFramePr>
          <p:nvPr/>
        </p:nvGraphicFramePr>
        <p:xfrm>
          <a:off x="3178175" y="4935538"/>
          <a:ext cx="5372100" cy="952500"/>
        </p:xfrm>
        <a:graphic>
          <a:graphicData uri="http://schemas.openxmlformats.org/presentationml/2006/ole">
            <mc:AlternateContent xmlns:mc="http://schemas.openxmlformats.org/markup-compatibility/2006">
              <mc:Choice xmlns:v="urn:schemas-microsoft-com:vml" Requires="v">
                <p:oleObj spid="_x0000_s20490" name="Equation" r:id="rId1" imgW="128930400" imgH="22860000" progId="Equation.DSMT4">
                  <p:embed/>
                </p:oleObj>
              </mc:Choice>
              <mc:Fallback>
                <p:oleObj name="Equation" r:id="rId1" imgW="128930400" imgH="22860000" progId="Equation.DSMT4">
                  <p:embed/>
                  <p:pic>
                    <p:nvPicPr>
                      <p:cNvPr id="0" name="Object 13"/>
                      <p:cNvPicPr>
                        <a:picLocks noChangeAspect="1" noChangeArrowheads="1"/>
                      </p:cNvPicPr>
                      <p:nvPr/>
                    </p:nvPicPr>
                    <p:blipFill>
                      <a:blip r:embed="rId2"/>
                      <a:srcRect/>
                      <a:stretch>
                        <a:fillRect/>
                      </a:stretch>
                    </p:blipFill>
                    <p:spPr bwMode="auto">
                      <a:xfrm>
                        <a:off x="3178175" y="4935538"/>
                        <a:ext cx="5372100" cy="952500"/>
                      </a:xfrm>
                      <a:prstGeom prst="rect">
                        <a:avLst/>
                      </a:prstGeom>
                      <a:solidFill>
                        <a:schemeClr val="bg2"/>
                      </a:solidFill>
                      <a:ln>
                        <a:noFill/>
                      </a:ln>
                      <a:effectLst/>
                    </p:spPr>
                  </p:pic>
                </p:oleObj>
              </mc:Fallback>
            </mc:AlternateContent>
          </a:graphicData>
        </a:graphic>
      </p:graphicFrame>
      <p:grpSp>
        <p:nvGrpSpPr>
          <p:cNvPr id="4" name="Group 3"/>
          <p:cNvGrpSpPr/>
          <p:nvPr/>
        </p:nvGrpSpPr>
        <p:grpSpPr>
          <a:xfrm>
            <a:off x="2368134" y="2636912"/>
            <a:ext cx="7616299" cy="1062434"/>
            <a:chOff x="755576" y="2636912"/>
            <a:chExt cx="7616299" cy="1062434"/>
          </a:xfrm>
        </p:grpSpPr>
        <p:sp>
          <p:nvSpPr>
            <p:cNvPr id="8" name="TextBox 7"/>
            <p:cNvSpPr txBox="1"/>
            <p:nvPr/>
          </p:nvSpPr>
          <p:spPr bwMode="hidden">
            <a:xfrm>
              <a:off x="1993287" y="3318981"/>
              <a:ext cx="351378" cy="369332"/>
            </a:xfrm>
            <a:prstGeom prst="rect">
              <a:avLst/>
            </a:prstGeom>
            <a:noFill/>
          </p:spPr>
          <p:txBody>
            <a:bodyPr wrap="none" rtlCol="0">
              <a:spAutoFit/>
            </a:bodyPr>
            <a:lstStyle/>
            <a:p>
              <a:pPr algn="ctr"/>
              <a:r>
                <a:rPr lang="en-US" dirty="0">
                  <a:solidFill>
                    <a:schemeClr val="accent5">
                      <a:lumMod val="75000"/>
                    </a:schemeClr>
                  </a:solidFill>
                </a:rPr>
                <a:t>C</a:t>
              </a:r>
              <a:endParaRPr lang="en-AU" dirty="0">
                <a:solidFill>
                  <a:schemeClr val="accent5">
                    <a:lumMod val="75000"/>
                  </a:schemeClr>
                </a:solidFill>
              </a:endParaRPr>
            </a:p>
          </p:txBody>
        </p:sp>
        <p:sp>
          <p:nvSpPr>
            <p:cNvPr id="9" name="TextBox 8"/>
            <p:cNvSpPr txBox="1"/>
            <p:nvPr/>
          </p:nvSpPr>
          <p:spPr bwMode="hidden">
            <a:xfrm>
              <a:off x="2906915" y="3318981"/>
              <a:ext cx="1031052" cy="369332"/>
            </a:xfrm>
            <a:prstGeom prst="rect">
              <a:avLst/>
            </a:prstGeom>
            <a:noFill/>
          </p:spPr>
          <p:txBody>
            <a:bodyPr wrap="none" rtlCol="0">
              <a:spAutoFit/>
            </a:bodyPr>
            <a:lstStyle/>
            <a:p>
              <a:pPr algn="ctr"/>
              <a:r>
                <a:rPr lang="en-US" dirty="0">
                  <a:solidFill>
                    <a:schemeClr val="accent5">
                      <a:lumMod val="75000"/>
                    </a:schemeClr>
                  </a:solidFill>
                </a:rPr>
                <a:t>C×(1+g)</a:t>
              </a:r>
              <a:endParaRPr lang="en-AU" dirty="0">
                <a:solidFill>
                  <a:schemeClr val="accent5">
                    <a:lumMod val="75000"/>
                  </a:schemeClr>
                </a:solidFill>
              </a:endParaRPr>
            </a:p>
          </p:txBody>
        </p:sp>
        <p:sp>
          <p:nvSpPr>
            <p:cNvPr id="10" name="TextBox 9"/>
            <p:cNvSpPr txBox="1"/>
            <p:nvPr/>
          </p:nvSpPr>
          <p:spPr bwMode="hidden">
            <a:xfrm>
              <a:off x="6554600" y="3318981"/>
              <a:ext cx="1252266" cy="369332"/>
            </a:xfrm>
            <a:prstGeom prst="rect">
              <a:avLst/>
            </a:prstGeom>
            <a:noFill/>
          </p:spPr>
          <p:txBody>
            <a:bodyPr wrap="none" rtlCol="0">
              <a:spAutoFit/>
            </a:bodyPr>
            <a:lstStyle/>
            <a:p>
              <a:pPr algn="ctr"/>
              <a:r>
                <a:rPr lang="en-US" dirty="0">
                  <a:solidFill>
                    <a:schemeClr val="accent5">
                      <a:lumMod val="75000"/>
                    </a:schemeClr>
                  </a:solidFill>
                </a:rPr>
                <a:t>C×(1+g)</a:t>
              </a:r>
              <a:r>
                <a:rPr lang="en-US" baseline="30000" dirty="0">
                  <a:solidFill>
                    <a:schemeClr val="accent5">
                      <a:lumMod val="75000"/>
                    </a:schemeClr>
                  </a:solidFill>
                </a:rPr>
                <a:t>n-1</a:t>
              </a:r>
              <a:endParaRPr lang="en-AU" baseline="30000" dirty="0">
                <a:solidFill>
                  <a:schemeClr val="accent5">
                    <a:lumMod val="75000"/>
                  </a:schemeClr>
                </a:solidFill>
              </a:endParaRPr>
            </a:p>
          </p:txBody>
        </p:sp>
        <p:cxnSp>
          <p:nvCxnSpPr>
            <p:cNvPr id="11" name="Straight Connector 10"/>
            <p:cNvCxnSpPr/>
            <p:nvPr/>
          </p:nvCxnSpPr>
          <p:spPr>
            <a:xfrm>
              <a:off x="916037" y="3143153"/>
              <a:ext cx="3778664"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2" name="Straight Connector 11"/>
            <p:cNvCxnSpPr/>
            <p:nvPr/>
          </p:nvCxnSpPr>
          <p:spPr>
            <a:xfrm>
              <a:off x="916037" y="2967325"/>
              <a:ext cx="0" cy="351656"/>
            </a:xfrm>
            <a:prstGeom prst="line">
              <a:avLst/>
            </a:prstGeom>
          </p:spPr>
          <p:style>
            <a:lnRef idx="2">
              <a:schemeClr val="accent5"/>
            </a:lnRef>
            <a:fillRef idx="0">
              <a:schemeClr val="accent5"/>
            </a:fillRef>
            <a:effectRef idx="1">
              <a:schemeClr val="accent5"/>
            </a:effectRef>
            <a:fontRef idx="minor">
              <a:schemeClr val="tx1"/>
            </a:fontRef>
          </p:style>
        </p:cxnSp>
        <p:cxnSp>
          <p:nvCxnSpPr>
            <p:cNvPr id="13" name="Straight Connector 12"/>
            <p:cNvCxnSpPr/>
            <p:nvPr/>
          </p:nvCxnSpPr>
          <p:spPr>
            <a:xfrm>
              <a:off x="2168976" y="2967325"/>
              <a:ext cx="0" cy="351656"/>
            </a:xfrm>
            <a:prstGeom prst="line">
              <a:avLst/>
            </a:prstGeom>
          </p:spPr>
          <p:style>
            <a:lnRef idx="2">
              <a:schemeClr val="accent5"/>
            </a:lnRef>
            <a:fillRef idx="0">
              <a:schemeClr val="accent5"/>
            </a:fillRef>
            <a:effectRef idx="1">
              <a:schemeClr val="accent5"/>
            </a:effectRef>
            <a:fontRef idx="minor">
              <a:schemeClr val="tx1"/>
            </a:fontRef>
          </p:style>
        </p:cxnSp>
        <p:cxnSp>
          <p:nvCxnSpPr>
            <p:cNvPr id="14" name="Straight Connector 13"/>
            <p:cNvCxnSpPr/>
            <p:nvPr/>
          </p:nvCxnSpPr>
          <p:spPr>
            <a:xfrm>
              <a:off x="3421915" y="2967325"/>
              <a:ext cx="0" cy="351656"/>
            </a:xfrm>
            <a:prstGeom prst="line">
              <a:avLst/>
            </a:prstGeom>
          </p:spPr>
          <p:style>
            <a:lnRef idx="2">
              <a:schemeClr val="accent5"/>
            </a:lnRef>
            <a:fillRef idx="0">
              <a:schemeClr val="accent5"/>
            </a:fillRef>
            <a:effectRef idx="1">
              <a:schemeClr val="accent5"/>
            </a:effectRef>
            <a:fontRef idx="minor">
              <a:schemeClr val="tx1"/>
            </a:fontRef>
          </p:style>
        </p:cxnSp>
        <p:cxnSp>
          <p:nvCxnSpPr>
            <p:cNvPr id="15" name="Straight Connector 14"/>
            <p:cNvCxnSpPr/>
            <p:nvPr/>
          </p:nvCxnSpPr>
          <p:spPr>
            <a:xfrm>
              <a:off x="7180733" y="2967325"/>
              <a:ext cx="0" cy="351656"/>
            </a:xfrm>
            <a:prstGeom prst="line">
              <a:avLst/>
            </a:prstGeom>
          </p:spPr>
          <p:style>
            <a:lnRef idx="2">
              <a:schemeClr val="accent5"/>
            </a:lnRef>
            <a:fillRef idx="0">
              <a:schemeClr val="accent5"/>
            </a:fillRef>
            <a:effectRef idx="1">
              <a:schemeClr val="accent5"/>
            </a:effectRef>
            <a:fontRef idx="minor">
              <a:schemeClr val="tx1"/>
            </a:fontRef>
          </p:style>
        </p:cxnSp>
        <p:sp>
          <p:nvSpPr>
            <p:cNvPr id="16" name="TextBox 15"/>
            <p:cNvSpPr txBox="1"/>
            <p:nvPr/>
          </p:nvSpPr>
          <p:spPr>
            <a:xfrm>
              <a:off x="755576" y="2636912"/>
              <a:ext cx="320922" cy="369332"/>
            </a:xfrm>
            <a:prstGeom prst="rect">
              <a:avLst/>
            </a:prstGeom>
            <a:noFill/>
          </p:spPr>
          <p:txBody>
            <a:bodyPr wrap="none" rtlCol="0">
              <a:spAutoFit/>
            </a:bodyPr>
            <a:lstStyle/>
            <a:p>
              <a:pPr algn="ctr"/>
              <a:r>
                <a:rPr lang="en-US" dirty="0">
                  <a:solidFill>
                    <a:schemeClr val="accent5">
                      <a:lumMod val="75000"/>
                    </a:schemeClr>
                  </a:solidFill>
                </a:rPr>
                <a:t>0</a:t>
              </a:r>
              <a:endParaRPr lang="en-AU" dirty="0">
                <a:solidFill>
                  <a:schemeClr val="accent5">
                    <a:lumMod val="75000"/>
                  </a:schemeClr>
                </a:solidFill>
              </a:endParaRPr>
            </a:p>
          </p:txBody>
        </p:sp>
        <p:sp>
          <p:nvSpPr>
            <p:cNvPr id="17" name="TextBox 16"/>
            <p:cNvSpPr txBox="1"/>
            <p:nvPr/>
          </p:nvSpPr>
          <p:spPr>
            <a:xfrm>
              <a:off x="3261978" y="2636912"/>
              <a:ext cx="320922" cy="369332"/>
            </a:xfrm>
            <a:prstGeom prst="rect">
              <a:avLst/>
            </a:prstGeom>
            <a:noFill/>
          </p:spPr>
          <p:txBody>
            <a:bodyPr wrap="none" rtlCol="0">
              <a:spAutoFit/>
            </a:bodyPr>
            <a:lstStyle/>
            <a:p>
              <a:pPr algn="ctr"/>
              <a:r>
                <a:rPr lang="en-US" dirty="0">
                  <a:solidFill>
                    <a:schemeClr val="accent5">
                      <a:lumMod val="75000"/>
                    </a:schemeClr>
                  </a:solidFill>
                </a:rPr>
                <a:t>2</a:t>
              </a:r>
              <a:endParaRPr lang="en-AU" dirty="0">
                <a:solidFill>
                  <a:schemeClr val="accent5">
                    <a:lumMod val="75000"/>
                  </a:schemeClr>
                </a:solidFill>
              </a:endParaRPr>
            </a:p>
          </p:txBody>
        </p:sp>
        <p:sp>
          <p:nvSpPr>
            <p:cNvPr id="18" name="TextBox 17"/>
            <p:cNvSpPr txBox="1"/>
            <p:nvPr/>
          </p:nvSpPr>
          <p:spPr>
            <a:xfrm>
              <a:off x="2012785" y="2636912"/>
              <a:ext cx="312907" cy="369332"/>
            </a:xfrm>
            <a:prstGeom prst="rect">
              <a:avLst/>
            </a:prstGeom>
            <a:noFill/>
          </p:spPr>
          <p:txBody>
            <a:bodyPr wrap="none" rtlCol="0">
              <a:spAutoFit/>
            </a:bodyPr>
            <a:lstStyle/>
            <a:p>
              <a:pPr algn="ctr"/>
              <a:r>
                <a:rPr lang="en-US" dirty="0">
                  <a:solidFill>
                    <a:schemeClr val="accent5">
                      <a:lumMod val="75000"/>
                    </a:schemeClr>
                  </a:solidFill>
                </a:rPr>
                <a:t>1</a:t>
              </a:r>
              <a:endParaRPr lang="en-AU" dirty="0">
                <a:solidFill>
                  <a:schemeClr val="accent5">
                    <a:lumMod val="75000"/>
                  </a:schemeClr>
                </a:solidFill>
              </a:endParaRPr>
            </a:p>
          </p:txBody>
        </p:sp>
        <p:sp>
          <p:nvSpPr>
            <p:cNvPr id="19" name="TextBox 18"/>
            <p:cNvSpPr txBox="1"/>
            <p:nvPr/>
          </p:nvSpPr>
          <p:spPr>
            <a:xfrm>
              <a:off x="7024789" y="2636912"/>
              <a:ext cx="314510" cy="369332"/>
            </a:xfrm>
            <a:prstGeom prst="rect">
              <a:avLst/>
            </a:prstGeom>
            <a:noFill/>
          </p:spPr>
          <p:txBody>
            <a:bodyPr wrap="none" rtlCol="0">
              <a:spAutoFit/>
            </a:bodyPr>
            <a:lstStyle/>
            <a:p>
              <a:pPr algn="ctr"/>
              <a:r>
                <a:rPr lang="en-US" dirty="0">
                  <a:solidFill>
                    <a:schemeClr val="accent5">
                      <a:lumMod val="75000"/>
                    </a:schemeClr>
                  </a:solidFill>
                </a:rPr>
                <a:t>n</a:t>
              </a:r>
              <a:endParaRPr lang="en-AU" dirty="0">
                <a:solidFill>
                  <a:schemeClr val="accent5">
                    <a:lumMod val="75000"/>
                  </a:schemeClr>
                </a:solidFill>
              </a:endParaRPr>
            </a:p>
          </p:txBody>
        </p:sp>
        <p:cxnSp>
          <p:nvCxnSpPr>
            <p:cNvPr id="20" name="Straight Connector 19"/>
            <p:cNvCxnSpPr/>
            <p:nvPr/>
          </p:nvCxnSpPr>
          <p:spPr>
            <a:xfrm>
              <a:off x="6100613" y="3143153"/>
              <a:ext cx="1657361" cy="0"/>
            </a:xfrm>
            <a:prstGeom prst="line">
              <a:avLst/>
            </a:prstGeom>
            <a:ln>
              <a:headEnd type="none" w="med" len="med"/>
              <a:tailEnd type="triangle" w="lg" len="lg"/>
            </a:ln>
          </p:spPr>
          <p:style>
            <a:lnRef idx="2">
              <a:schemeClr val="accent5"/>
            </a:lnRef>
            <a:fillRef idx="0">
              <a:schemeClr val="accent5"/>
            </a:fillRef>
            <a:effectRef idx="1">
              <a:schemeClr val="accent5"/>
            </a:effectRef>
            <a:fontRef idx="minor">
              <a:schemeClr val="tx1"/>
            </a:fontRef>
          </p:style>
        </p:cxnSp>
        <p:cxnSp>
          <p:nvCxnSpPr>
            <p:cNvPr id="21" name="Straight Connector 20"/>
            <p:cNvCxnSpPr/>
            <p:nvPr/>
          </p:nvCxnSpPr>
          <p:spPr>
            <a:xfrm>
              <a:off x="4694701" y="3143153"/>
              <a:ext cx="1405912" cy="0"/>
            </a:xfrm>
            <a:prstGeom prst="line">
              <a:avLst/>
            </a:prstGeom>
            <a:ln>
              <a:prstDash val="dash"/>
            </a:ln>
          </p:spPr>
          <p:style>
            <a:lnRef idx="2">
              <a:schemeClr val="accent5"/>
            </a:lnRef>
            <a:fillRef idx="0">
              <a:schemeClr val="accent5"/>
            </a:fillRef>
            <a:effectRef idx="1">
              <a:schemeClr val="accent5"/>
            </a:effectRef>
            <a:fontRef idx="minor">
              <a:schemeClr val="tx1"/>
            </a:fontRef>
          </p:style>
        </p:cxnSp>
        <p:sp>
          <p:nvSpPr>
            <p:cNvPr id="22" name="TextBox 21"/>
            <p:cNvSpPr txBox="1"/>
            <p:nvPr/>
          </p:nvSpPr>
          <p:spPr>
            <a:xfrm>
              <a:off x="5771257" y="3318981"/>
              <a:ext cx="415499" cy="369332"/>
            </a:xfrm>
            <a:prstGeom prst="rect">
              <a:avLst/>
            </a:prstGeom>
            <a:noFill/>
          </p:spPr>
          <p:txBody>
            <a:bodyPr wrap="none" rtlCol="0">
              <a:spAutoFit/>
            </a:bodyPr>
            <a:lstStyle/>
            <a:p>
              <a:pPr algn="ctr"/>
              <a:r>
                <a:rPr lang="en-US" dirty="0">
                  <a:solidFill>
                    <a:schemeClr val="accent5">
                      <a:lumMod val="75000"/>
                    </a:schemeClr>
                  </a:solidFill>
                </a:rPr>
                <a:t>…</a:t>
              </a:r>
              <a:endParaRPr lang="en-AU" dirty="0">
                <a:solidFill>
                  <a:schemeClr val="accent5">
                    <a:lumMod val="75000"/>
                  </a:schemeClr>
                </a:solidFill>
              </a:endParaRPr>
            </a:p>
          </p:txBody>
        </p:sp>
        <p:sp>
          <p:nvSpPr>
            <p:cNvPr id="23" name="TextBox 22"/>
            <p:cNvSpPr txBox="1"/>
            <p:nvPr/>
          </p:nvSpPr>
          <p:spPr bwMode="hidden">
            <a:xfrm>
              <a:off x="4116848" y="3330014"/>
              <a:ext cx="1116011" cy="369332"/>
            </a:xfrm>
            <a:prstGeom prst="rect">
              <a:avLst/>
            </a:prstGeom>
            <a:noFill/>
          </p:spPr>
          <p:txBody>
            <a:bodyPr wrap="none" rtlCol="0">
              <a:spAutoFit/>
            </a:bodyPr>
            <a:lstStyle/>
            <a:p>
              <a:pPr algn="ctr"/>
              <a:r>
                <a:rPr lang="en-US" dirty="0">
                  <a:solidFill>
                    <a:schemeClr val="accent5">
                      <a:lumMod val="75000"/>
                    </a:schemeClr>
                  </a:solidFill>
                </a:rPr>
                <a:t>C×(1+g)</a:t>
              </a:r>
              <a:r>
                <a:rPr lang="en-US" baseline="30000" dirty="0">
                  <a:solidFill>
                    <a:schemeClr val="accent5">
                      <a:lumMod val="75000"/>
                    </a:schemeClr>
                  </a:solidFill>
                </a:rPr>
                <a:t>2</a:t>
              </a:r>
              <a:endParaRPr lang="en-AU" baseline="30000" dirty="0">
                <a:solidFill>
                  <a:schemeClr val="accent5">
                    <a:lumMod val="75000"/>
                  </a:schemeClr>
                </a:solidFill>
              </a:endParaRPr>
            </a:p>
          </p:txBody>
        </p:sp>
        <p:cxnSp>
          <p:nvCxnSpPr>
            <p:cNvPr id="24" name="Straight Connector 23"/>
            <p:cNvCxnSpPr/>
            <p:nvPr/>
          </p:nvCxnSpPr>
          <p:spPr>
            <a:xfrm>
              <a:off x="4674854" y="2967325"/>
              <a:ext cx="0" cy="351656"/>
            </a:xfrm>
            <a:prstGeom prst="line">
              <a:avLst/>
            </a:prstGeom>
          </p:spPr>
          <p:style>
            <a:lnRef idx="2">
              <a:schemeClr val="accent5"/>
            </a:lnRef>
            <a:fillRef idx="0">
              <a:schemeClr val="accent5"/>
            </a:fillRef>
            <a:effectRef idx="1">
              <a:schemeClr val="accent5"/>
            </a:effectRef>
            <a:fontRef idx="minor">
              <a:schemeClr val="tx1"/>
            </a:fontRef>
          </p:style>
        </p:cxnSp>
        <p:sp>
          <p:nvSpPr>
            <p:cNvPr id="25" name="TextBox 24"/>
            <p:cNvSpPr txBox="1"/>
            <p:nvPr/>
          </p:nvSpPr>
          <p:spPr>
            <a:xfrm>
              <a:off x="4368934" y="2647945"/>
              <a:ext cx="320922" cy="369332"/>
            </a:xfrm>
            <a:prstGeom prst="rect">
              <a:avLst/>
            </a:prstGeom>
            <a:noFill/>
          </p:spPr>
          <p:txBody>
            <a:bodyPr wrap="none" rtlCol="0">
              <a:spAutoFit/>
            </a:bodyPr>
            <a:lstStyle/>
            <a:p>
              <a:pPr algn="ctr"/>
              <a:r>
                <a:rPr lang="en-US" dirty="0">
                  <a:solidFill>
                    <a:schemeClr val="accent5">
                      <a:lumMod val="75000"/>
                    </a:schemeClr>
                  </a:solidFill>
                </a:rPr>
                <a:t>3</a:t>
              </a:r>
              <a:endParaRPr lang="en-AU" dirty="0">
                <a:solidFill>
                  <a:schemeClr val="accent5">
                    <a:lumMod val="75000"/>
                  </a:schemeClr>
                </a:solidFill>
              </a:endParaRPr>
            </a:p>
          </p:txBody>
        </p:sp>
        <p:sp>
          <p:nvSpPr>
            <p:cNvPr id="26" name="TextBox 25"/>
            <p:cNvSpPr txBox="1"/>
            <p:nvPr/>
          </p:nvSpPr>
          <p:spPr>
            <a:xfrm>
              <a:off x="7956376" y="3330014"/>
              <a:ext cx="415499" cy="369332"/>
            </a:xfrm>
            <a:prstGeom prst="rect">
              <a:avLst/>
            </a:prstGeom>
            <a:noFill/>
          </p:spPr>
          <p:txBody>
            <a:bodyPr wrap="none" rtlCol="0">
              <a:spAutoFit/>
            </a:bodyPr>
            <a:lstStyle/>
            <a:p>
              <a:pPr algn="ctr"/>
              <a:r>
                <a:rPr lang="en-US" dirty="0">
                  <a:solidFill>
                    <a:schemeClr val="accent5">
                      <a:lumMod val="75000"/>
                    </a:schemeClr>
                  </a:solidFill>
                </a:rPr>
                <a:t>…</a:t>
              </a:r>
              <a:endParaRPr lang="en-AU" dirty="0">
                <a:solidFill>
                  <a:schemeClr val="accent5">
                    <a:lumMod val="75000"/>
                  </a:schemeClr>
                </a:solidFill>
              </a:endParaRPr>
            </a:p>
          </p:txBody>
        </p:sp>
      </p:grpSp>
      <p:sp>
        <p:nvSpPr>
          <p:cNvPr id="7" name="Footer Placeholder 6"/>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46">
                                            <p:txEl>
                                              <p:pRg st="0" end="0"/>
                                            </p:txEl>
                                          </p:spTgt>
                                        </p:tgtEl>
                                        <p:attrNameLst>
                                          <p:attrName>style.visibility</p:attrName>
                                        </p:attrNameLst>
                                      </p:cBhvr>
                                      <p:to>
                                        <p:strVal val="visible"/>
                                      </p:to>
                                    </p:set>
                                    <p:animEffect transition="in" filter="dissolve">
                                      <p:cBhvr>
                                        <p:cTn id="7" dur="1000"/>
                                        <p:tgtEl>
                                          <p:spTgt spid="358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5846">
                                            <p:txEl>
                                              <p:pRg st="4" end="4"/>
                                            </p:txEl>
                                          </p:spTgt>
                                        </p:tgtEl>
                                        <p:attrNameLst>
                                          <p:attrName>style.visibility</p:attrName>
                                        </p:attrNameLst>
                                      </p:cBhvr>
                                      <p:to>
                                        <p:strVal val="visible"/>
                                      </p:to>
                                    </p:set>
                                    <p:animEffect transition="in" filter="dissolve">
                                      <p:cBhvr>
                                        <p:cTn id="17" dur="500"/>
                                        <p:tgtEl>
                                          <p:spTgt spid="35846">
                                            <p:txEl>
                                              <p:pRg st="4" end="4"/>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5842"/>
                                        </p:tgtEl>
                                        <p:attrNameLst>
                                          <p:attrName>style.visibility</p:attrName>
                                        </p:attrNameLst>
                                      </p:cBhvr>
                                      <p:to>
                                        <p:strVal val="visible"/>
                                      </p:to>
                                    </p:set>
                                    <p:animEffect transition="in" filter="fade">
                                      <p:cBhvr>
                                        <p:cTn id="21" dur="5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build="p"/>
    </p:bldLst>
  </p:timing>
</p:sld>
</file>

<file path=ppt/slides/slide6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a:t>Try it out…</a:t>
            </a:r>
            <a:endParaRPr lang="en-US" dirty="0"/>
          </a:p>
        </p:txBody>
      </p:sp>
      <p:sp>
        <p:nvSpPr>
          <p:cNvPr id="93187" name="Content Placeholder 2"/>
          <p:cNvSpPr>
            <a:spLocks noGrp="1"/>
          </p:cNvSpPr>
          <p:nvPr>
            <p:ph idx="1"/>
          </p:nvPr>
        </p:nvSpPr>
        <p:spPr/>
        <p:txBody>
          <a:bodyPr/>
          <a:lstStyle/>
          <a:p>
            <a:pPr marL="0" indent="0">
              <a:buNone/>
            </a:pPr>
            <a:r>
              <a:rPr lang="en-US" dirty="0"/>
              <a:t>Recall the example on earlier slides. </a:t>
            </a:r>
            <a:endParaRPr lang="en-US" dirty="0"/>
          </a:p>
          <a:p>
            <a:pPr>
              <a:buFont typeface="Wingdings" panose="05000000000000000000" pitchFamily="2" charset="2"/>
              <a:buChar char="ü"/>
            </a:pPr>
            <a:r>
              <a:rPr lang="en-US" dirty="0"/>
              <a:t>Given an interest rate of 4% per year, the required donation was $2.5 million.  The University has asked you to increase the donation to account for the effect of inflation, which is expected to be 2% per year.  </a:t>
            </a:r>
            <a:endParaRPr lang="en-US" dirty="0"/>
          </a:p>
          <a:p>
            <a:pPr>
              <a:buFont typeface="Wingdings" panose="05000000000000000000" pitchFamily="2" charset="2"/>
              <a:buChar char="ü"/>
            </a:pPr>
            <a:r>
              <a:rPr lang="en-US" dirty="0"/>
              <a:t>How much will you need to donate to satisfy that request?</a:t>
            </a:r>
            <a:endParaRPr lang="en-US" dirty="0"/>
          </a:p>
          <a:p>
            <a:endParaRPr lang="en-US" dirty="0"/>
          </a:p>
          <a:p>
            <a:pPr marL="457200" indent="-457200">
              <a:buFont typeface="+mj-lt"/>
              <a:buAutoNum type="alphaUcPeriod"/>
            </a:pPr>
            <a:r>
              <a:rPr lang="en-US" dirty="0"/>
              <a:t>$2.5m</a:t>
            </a:r>
            <a:endParaRPr lang="en-US" dirty="0"/>
          </a:p>
          <a:p>
            <a:pPr marL="457200" indent="-457200">
              <a:buFont typeface="+mj-lt"/>
              <a:buAutoNum type="alphaUcPeriod"/>
            </a:pPr>
            <a:r>
              <a:rPr lang="en-US" dirty="0"/>
              <a:t>$5m</a:t>
            </a:r>
            <a:endParaRPr lang="en-US" dirty="0"/>
          </a:p>
          <a:p>
            <a:pPr marL="457200" indent="-457200">
              <a:buFont typeface="+mj-lt"/>
              <a:buAutoNum type="alphaUcPeriod"/>
            </a:pPr>
            <a:r>
              <a:rPr lang="en-US" dirty="0"/>
              <a:t>$7.5m</a:t>
            </a:r>
            <a:endParaRPr lang="en-US" dirty="0"/>
          </a:p>
          <a:p>
            <a:pPr marL="457200" indent="-457200">
              <a:buFont typeface="+mj-lt"/>
              <a:buAutoNum type="alphaUcPeriod"/>
            </a:pPr>
            <a:r>
              <a:rPr lang="en-US" dirty="0"/>
              <a:t>$10m</a:t>
            </a:r>
            <a:endParaRPr lang="en-US" dirty="0"/>
          </a:p>
          <a:p>
            <a:endParaRPr lang="en-US" dirty="0"/>
          </a:p>
        </p:txBody>
      </p:sp>
      <p:sp>
        <p:nvSpPr>
          <p:cNvPr id="7" name="Footer Placeholder 6"/>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7" name="Title 1"/>
          <p:cNvSpPr>
            <a:spLocks noGrp="1"/>
          </p:cNvSpPr>
          <p:nvPr>
            <p:ph type="title"/>
          </p:nvPr>
        </p:nvSpPr>
        <p:spPr/>
        <p:txBody>
          <a:bodyPr/>
          <a:lstStyle/>
          <a:p>
            <a:r>
              <a:rPr lang="en-US" dirty="0"/>
              <a:t>Solution</a:t>
            </a:r>
            <a:endParaRPr lang="en-US" dirty="0"/>
          </a:p>
        </p:txBody>
      </p:sp>
      <p:sp>
        <p:nvSpPr>
          <p:cNvPr id="6" name="Content Placeholder 5"/>
          <p:cNvSpPr>
            <a:spLocks noGrp="1"/>
          </p:cNvSpPr>
          <p:nvPr>
            <p:ph idx="1"/>
          </p:nvPr>
        </p:nvSpPr>
        <p:spPr/>
        <p:txBody>
          <a:bodyPr/>
          <a:lstStyle/>
          <a:p>
            <a:endParaRPr lang="en-US" dirty="0"/>
          </a:p>
          <a:p>
            <a:endParaRPr lang="en-US" dirty="0"/>
          </a:p>
          <a:p>
            <a:endParaRPr lang="en-US" dirty="0"/>
          </a:p>
          <a:p>
            <a:pPr marL="0" indent="0">
              <a:buNone/>
            </a:pPr>
            <a:endParaRPr lang="en-US" dirty="0"/>
          </a:p>
          <a:p>
            <a:pPr>
              <a:buFont typeface="Wingdings" panose="05000000000000000000" pitchFamily="2" charset="2"/>
              <a:buChar char="ü"/>
            </a:pPr>
            <a:r>
              <a:rPr lang="en-US" dirty="0"/>
              <a:t>The cost of the endowment will start at $100,000 and increase by 2% each year.  This is a growing perpetuity.  </a:t>
            </a:r>
            <a:endParaRPr lang="en-US" dirty="0"/>
          </a:p>
          <a:p>
            <a:endParaRPr lang="en-US" dirty="0"/>
          </a:p>
          <a:p>
            <a:endParaRPr lang="en-US" dirty="0"/>
          </a:p>
          <a:p>
            <a:pPr>
              <a:buFont typeface="Wingdings" panose="05000000000000000000" pitchFamily="2" charset="2"/>
              <a:buChar char="ü"/>
            </a:pPr>
            <a:r>
              <a:rPr lang="en-US" dirty="0"/>
              <a:t>You would need to donate $5.0 million to endow the chair.</a:t>
            </a:r>
            <a:endParaRPr lang="en-AU" dirty="0"/>
          </a:p>
        </p:txBody>
      </p:sp>
      <p:graphicFrame>
        <p:nvGraphicFramePr>
          <p:cNvPr id="36866" name="Object 2"/>
          <p:cNvGraphicFramePr>
            <a:graphicFrameLocks noChangeAspect="1"/>
          </p:cNvGraphicFramePr>
          <p:nvPr/>
        </p:nvGraphicFramePr>
        <p:xfrm>
          <a:off x="4529580" y="4496792"/>
          <a:ext cx="1130300" cy="660400"/>
        </p:xfrm>
        <a:graphic>
          <a:graphicData uri="http://schemas.openxmlformats.org/presentationml/2006/ole">
            <mc:AlternateContent xmlns:mc="http://schemas.openxmlformats.org/markup-compatibility/2006">
              <mc:Choice xmlns:v="urn:schemas-microsoft-com:vml" Requires="v">
                <p:oleObj spid="_x0000_s27676" name="Equation" r:id="rId1" imgW="27127200" imgH="15849600" progId="Equation.DSMT4">
                  <p:embed/>
                </p:oleObj>
              </mc:Choice>
              <mc:Fallback>
                <p:oleObj name="Equation" r:id="rId1" imgW="27127200" imgH="15849600" progId="Equation.DSMT4">
                  <p:embed/>
                  <p:pic>
                    <p:nvPicPr>
                      <p:cNvPr id="0" name="Object 2"/>
                      <p:cNvPicPr>
                        <a:picLocks noChangeAspect="1" noChangeArrowheads="1"/>
                      </p:cNvPicPr>
                      <p:nvPr/>
                    </p:nvPicPr>
                    <p:blipFill>
                      <a:blip r:embed="rId2"/>
                      <a:srcRect/>
                      <a:stretch>
                        <a:fillRect/>
                      </a:stretch>
                    </p:blipFill>
                    <p:spPr bwMode="auto">
                      <a:xfrm>
                        <a:off x="4529580" y="4496792"/>
                        <a:ext cx="1130300"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TextBox 10"/>
          <p:cNvSpPr txBox="1"/>
          <p:nvPr/>
        </p:nvSpPr>
        <p:spPr bwMode="auto">
          <a:xfrm>
            <a:off x="3517204" y="2555612"/>
            <a:ext cx="1154483" cy="369332"/>
          </a:xfrm>
          <a:prstGeom prst="rect">
            <a:avLst/>
          </a:prstGeom>
          <a:noFill/>
        </p:spPr>
        <p:txBody>
          <a:bodyPr wrap="none" rtlCol="0">
            <a:spAutoFit/>
          </a:bodyPr>
          <a:lstStyle/>
          <a:p>
            <a:pPr algn="ctr"/>
            <a:r>
              <a:rPr lang="en-US" dirty="0">
                <a:solidFill>
                  <a:schemeClr val="accent5">
                    <a:lumMod val="75000"/>
                  </a:schemeClr>
                </a:solidFill>
              </a:rPr>
              <a:t>$100,000</a:t>
            </a:r>
            <a:endParaRPr lang="en-AU" dirty="0">
              <a:solidFill>
                <a:schemeClr val="accent5">
                  <a:lumMod val="75000"/>
                </a:schemeClr>
              </a:solidFill>
            </a:endParaRPr>
          </a:p>
        </p:txBody>
      </p:sp>
      <p:sp>
        <p:nvSpPr>
          <p:cNvPr id="12" name="TextBox 11"/>
          <p:cNvSpPr txBox="1"/>
          <p:nvPr/>
        </p:nvSpPr>
        <p:spPr bwMode="auto">
          <a:xfrm>
            <a:off x="4770666" y="2555613"/>
            <a:ext cx="1154482" cy="646331"/>
          </a:xfrm>
          <a:prstGeom prst="rect">
            <a:avLst/>
          </a:prstGeom>
          <a:noFill/>
        </p:spPr>
        <p:txBody>
          <a:bodyPr wrap="none" rtlCol="0">
            <a:spAutoFit/>
          </a:bodyPr>
          <a:lstStyle/>
          <a:p>
            <a:pPr algn="ctr"/>
            <a:r>
              <a:rPr lang="en-US" dirty="0">
                <a:solidFill>
                  <a:schemeClr val="accent5">
                    <a:lumMod val="75000"/>
                  </a:schemeClr>
                </a:solidFill>
              </a:rPr>
              <a:t>$100,000</a:t>
            </a:r>
            <a:br>
              <a:rPr lang="en-US" dirty="0">
                <a:solidFill>
                  <a:schemeClr val="accent5">
                    <a:lumMod val="75000"/>
                  </a:schemeClr>
                </a:solidFill>
              </a:rPr>
            </a:br>
            <a:r>
              <a:rPr lang="en-US" dirty="0">
                <a:solidFill>
                  <a:schemeClr val="accent5">
                    <a:lumMod val="75000"/>
                  </a:schemeClr>
                </a:solidFill>
              </a:rPr>
              <a:t>×1.02</a:t>
            </a:r>
            <a:endParaRPr lang="en-AU" dirty="0">
              <a:solidFill>
                <a:schemeClr val="accent5">
                  <a:lumMod val="75000"/>
                </a:schemeClr>
              </a:solidFill>
            </a:endParaRPr>
          </a:p>
        </p:txBody>
      </p:sp>
      <p:sp>
        <p:nvSpPr>
          <p:cNvPr id="13" name="TextBox 12"/>
          <p:cNvSpPr txBox="1"/>
          <p:nvPr/>
        </p:nvSpPr>
        <p:spPr bwMode="auto">
          <a:xfrm>
            <a:off x="8528960" y="2555613"/>
            <a:ext cx="1154482" cy="646331"/>
          </a:xfrm>
          <a:prstGeom prst="rect">
            <a:avLst/>
          </a:prstGeom>
          <a:noFill/>
        </p:spPr>
        <p:txBody>
          <a:bodyPr wrap="none" rtlCol="0">
            <a:spAutoFit/>
          </a:bodyPr>
          <a:lstStyle/>
          <a:p>
            <a:pPr algn="ctr"/>
            <a:r>
              <a:rPr lang="en-US" dirty="0">
                <a:solidFill>
                  <a:schemeClr val="accent5">
                    <a:lumMod val="75000"/>
                  </a:schemeClr>
                </a:solidFill>
              </a:rPr>
              <a:t>$100,000</a:t>
            </a:r>
            <a:br>
              <a:rPr lang="en-US" dirty="0">
                <a:solidFill>
                  <a:schemeClr val="accent5">
                    <a:lumMod val="75000"/>
                  </a:schemeClr>
                </a:solidFill>
              </a:rPr>
            </a:br>
            <a:r>
              <a:rPr lang="en-US" dirty="0">
                <a:solidFill>
                  <a:schemeClr val="accent5">
                    <a:lumMod val="75000"/>
                  </a:schemeClr>
                </a:solidFill>
              </a:rPr>
              <a:t>×1.02</a:t>
            </a:r>
            <a:r>
              <a:rPr lang="en-US" baseline="30000" dirty="0">
                <a:solidFill>
                  <a:schemeClr val="accent5">
                    <a:lumMod val="75000"/>
                  </a:schemeClr>
                </a:solidFill>
              </a:rPr>
              <a:t>n-1</a:t>
            </a:r>
            <a:endParaRPr lang="en-AU" baseline="30000" dirty="0">
              <a:solidFill>
                <a:schemeClr val="accent5">
                  <a:lumMod val="75000"/>
                </a:schemeClr>
              </a:solidFill>
            </a:endParaRPr>
          </a:p>
        </p:txBody>
      </p:sp>
      <p:cxnSp>
        <p:nvCxnSpPr>
          <p:cNvPr id="16" name="Straight Connector 15"/>
          <p:cNvCxnSpPr/>
          <p:nvPr/>
        </p:nvCxnSpPr>
        <p:spPr>
          <a:xfrm>
            <a:off x="2841505" y="2379784"/>
            <a:ext cx="3778664"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7" name="Straight Connector 16"/>
          <p:cNvCxnSpPr/>
          <p:nvPr/>
        </p:nvCxnSpPr>
        <p:spPr>
          <a:xfrm>
            <a:off x="2841505" y="2203956"/>
            <a:ext cx="0" cy="351656"/>
          </a:xfrm>
          <a:prstGeom prst="line">
            <a:avLst/>
          </a:prstGeom>
        </p:spPr>
        <p:style>
          <a:lnRef idx="2">
            <a:schemeClr val="accent5"/>
          </a:lnRef>
          <a:fillRef idx="0">
            <a:schemeClr val="accent5"/>
          </a:fillRef>
          <a:effectRef idx="1">
            <a:schemeClr val="accent5"/>
          </a:effectRef>
          <a:fontRef idx="minor">
            <a:schemeClr val="tx1"/>
          </a:fontRef>
        </p:style>
      </p:cxnSp>
      <p:cxnSp>
        <p:nvCxnSpPr>
          <p:cNvPr id="18" name="Straight Connector 17"/>
          <p:cNvCxnSpPr/>
          <p:nvPr/>
        </p:nvCxnSpPr>
        <p:spPr>
          <a:xfrm>
            <a:off x="4094444" y="2203956"/>
            <a:ext cx="0" cy="351656"/>
          </a:xfrm>
          <a:prstGeom prst="line">
            <a:avLst/>
          </a:prstGeom>
        </p:spPr>
        <p:style>
          <a:lnRef idx="2">
            <a:schemeClr val="accent5"/>
          </a:lnRef>
          <a:fillRef idx="0">
            <a:schemeClr val="accent5"/>
          </a:fillRef>
          <a:effectRef idx="1">
            <a:schemeClr val="accent5"/>
          </a:effectRef>
          <a:fontRef idx="minor">
            <a:schemeClr val="tx1"/>
          </a:fontRef>
        </p:style>
      </p:cxnSp>
      <p:cxnSp>
        <p:nvCxnSpPr>
          <p:cNvPr id="19" name="Straight Connector 18"/>
          <p:cNvCxnSpPr/>
          <p:nvPr/>
        </p:nvCxnSpPr>
        <p:spPr>
          <a:xfrm>
            <a:off x="5347383" y="2203956"/>
            <a:ext cx="0" cy="351656"/>
          </a:xfrm>
          <a:prstGeom prst="line">
            <a:avLst/>
          </a:prstGeom>
        </p:spPr>
        <p:style>
          <a:lnRef idx="2">
            <a:schemeClr val="accent5"/>
          </a:lnRef>
          <a:fillRef idx="0">
            <a:schemeClr val="accent5"/>
          </a:fillRef>
          <a:effectRef idx="1">
            <a:schemeClr val="accent5"/>
          </a:effectRef>
          <a:fontRef idx="minor">
            <a:schemeClr val="tx1"/>
          </a:fontRef>
        </p:style>
      </p:cxnSp>
      <p:cxnSp>
        <p:nvCxnSpPr>
          <p:cNvPr id="20" name="Straight Connector 19"/>
          <p:cNvCxnSpPr/>
          <p:nvPr/>
        </p:nvCxnSpPr>
        <p:spPr>
          <a:xfrm>
            <a:off x="9106201" y="2203956"/>
            <a:ext cx="0" cy="351656"/>
          </a:xfrm>
          <a:prstGeom prst="line">
            <a:avLst/>
          </a:prstGeom>
        </p:spPr>
        <p:style>
          <a:lnRef idx="2">
            <a:schemeClr val="accent5"/>
          </a:lnRef>
          <a:fillRef idx="0">
            <a:schemeClr val="accent5"/>
          </a:fillRef>
          <a:effectRef idx="1">
            <a:schemeClr val="accent5"/>
          </a:effectRef>
          <a:fontRef idx="minor">
            <a:schemeClr val="tx1"/>
          </a:fontRef>
        </p:style>
      </p:cxnSp>
      <p:sp>
        <p:nvSpPr>
          <p:cNvPr id="21" name="TextBox 20"/>
          <p:cNvSpPr txBox="1"/>
          <p:nvPr/>
        </p:nvSpPr>
        <p:spPr>
          <a:xfrm>
            <a:off x="2681044" y="1873543"/>
            <a:ext cx="320922" cy="369332"/>
          </a:xfrm>
          <a:prstGeom prst="rect">
            <a:avLst/>
          </a:prstGeom>
          <a:noFill/>
        </p:spPr>
        <p:txBody>
          <a:bodyPr wrap="none" rtlCol="0">
            <a:spAutoFit/>
          </a:bodyPr>
          <a:lstStyle/>
          <a:p>
            <a:pPr algn="ctr"/>
            <a:r>
              <a:rPr lang="en-US" dirty="0">
                <a:solidFill>
                  <a:schemeClr val="accent5">
                    <a:lumMod val="75000"/>
                  </a:schemeClr>
                </a:solidFill>
              </a:rPr>
              <a:t>0</a:t>
            </a:r>
            <a:endParaRPr lang="en-AU" dirty="0">
              <a:solidFill>
                <a:schemeClr val="accent5">
                  <a:lumMod val="75000"/>
                </a:schemeClr>
              </a:solidFill>
            </a:endParaRPr>
          </a:p>
        </p:txBody>
      </p:sp>
      <p:sp>
        <p:nvSpPr>
          <p:cNvPr id="22" name="TextBox 21"/>
          <p:cNvSpPr txBox="1"/>
          <p:nvPr/>
        </p:nvSpPr>
        <p:spPr>
          <a:xfrm>
            <a:off x="5187446" y="1873543"/>
            <a:ext cx="320922" cy="369332"/>
          </a:xfrm>
          <a:prstGeom prst="rect">
            <a:avLst/>
          </a:prstGeom>
          <a:noFill/>
        </p:spPr>
        <p:txBody>
          <a:bodyPr wrap="none" rtlCol="0">
            <a:spAutoFit/>
          </a:bodyPr>
          <a:lstStyle/>
          <a:p>
            <a:pPr algn="ctr"/>
            <a:r>
              <a:rPr lang="en-US" dirty="0">
                <a:solidFill>
                  <a:schemeClr val="accent5">
                    <a:lumMod val="75000"/>
                  </a:schemeClr>
                </a:solidFill>
              </a:rPr>
              <a:t>2</a:t>
            </a:r>
            <a:endParaRPr lang="en-AU" dirty="0">
              <a:solidFill>
                <a:schemeClr val="accent5">
                  <a:lumMod val="75000"/>
                </a:schemeClr>
              </a:solidFill>
            </a:endParaRPr>
          </a:p>
        </p:txBody>
      </p:sp>
      <p:sp>
        <p:nvSpPr>
          <p:cNvPr id="23" name="TextBox 22"/>
          <p:cNvSpPr txBox="1"/>
          <p:nvPr/>
        </p:nvSpPr>
        <p:spPr>
          <a:xfrm>
            <a:off x="3938254" y="1873543"/>
            <a:ext cx="312907" cy="369332"/>
          </a:xfrm>
          <a:prstGeom prst="rect">
            <a:avLst/>
          </a:prstGeom>
          <a:noFill/>
        </p:spPr>
        <p:txBody>
          <a:bodyPr wrap="none" rtlCol="0">
            <a:spAutoFit/>
          </a:bodyPr>
          <a:lstStyle/>
          <a:p>
            <a:pPr algn="ctr"/>
            <a:r>
              <a:rPr lang="en-US" dirty="0">
                <a:solidFill>
                  <a:schemeClr val="accent5">
                    <a:lumMod val="75000"/>
                  </a:schemeClr>
                </a:solidFill>
              </a:rPr>
              <a:t>1</a:t>
            </a:r>
            <a:endParaRPr lang="en-AU" dirty="0">
              <a:solidFill>
                <a:schemeClr val="accent5">
                  <a:lumMod val="75000"/>
                </a:schemeClr>
              </a:solidFill>
            </a:endParaRPr>
          </a:p>
        </p:txBody>
      </p:sp>
      <p:sp>
        <p:nvSpPr>
          <p:cNvPr id="24" name="TextBox 23"/>
          <p:cNvSpPr txBox="1"/>
          <p:nvPr/>
        </p:nvSpPr>
        <p:spPr>
          <a:xfrm>
            <a:off x="8950257" y="1873543"/>
            <a:ext cx="314510" cy="369332"/>
          </a:xfrm>
          <a:prstGeom prst="rect">
            <a:avLst/>
          </a:prstGeom>
          <a:noFill/>
        </p:spPr>
        <p:txBody>
          <a:bodyPr wrap="none" rtlCol="0">
            <a:spAutoFit/>
          </a:bodyPr>
          <a:lstStyle/>
          <a:p>
            <a:pPr algn="ctr"/>
            <a:r>
              <a:rPr lang="en-US" dirty="0">
                <a:solidFill>
                  <a:schemeClr val="accent5">
                    <a:lumMod val="75000"/>
                  </a:schemeClr>
                </a:solidFill>
              </a:rPr>
              <a:t>n</a:t>
            </a:r>
            <a:endParaRPr lang="en-AU" dirty="0">
              <a:solidFill>
                <a:schemeClr val="accent5">
                  <a:lumMod val="75000"/>
                </a:schemeClr>
              </a:solidFill>
            </a:endParaRPr>
          </a:p>
        </p:txBody>
      </p:sp>
      <p:cxnSp>
        <p:nvCxnSpPr>
          <p:cNvPr id="25" name="Straight Connector 24"/>
          <p:cNvCxnSpPr/>
          <p:nvPr/>
        </p:nvCxnSpPr>
        <p:spPr>
          <a:xfrm>
            <a:off x="8026082" y="2379784"/>
            <a:ext cx="1657361" cy="0"/>
          </a:xfrm>
          <a:prstGeom prst="line">
            <a:avLst/>
          </a:prstGeom>
          <a:ln>
            <a:headEnd type="none" w="med" len="med"/>
            <a:tailEnd type="triangle" w="lg" len="lg"/>
          </a:ln>
        </p:spPr>
        <p:style>
          <a:lnRef idx="2">
            <a:schemeClr val="accent5"/>
          </a:lnRef>
          <a:fillRef idx="0">
            <a:schemeClr val="accent5"/>
          </a:fillRef>
          <a:effectRef idx="1">
            <a:schemeClr val="accent5"/>
          </a:effectRef>
          <a:fontRef idx="minor">
            <a:schemeClr val="tx1"/>
          </a:fontRef>
        </p:style>
      </p:cxnSp>
      <p:cxnSp>
        <p:nvCxnSpPr>
          <p:cNvPr id="26" name="Straight Connector 25"/>
          <p:cNvCxnSpPr/>
          <p:nvPr/>
        </p:nvCxnSpPr>
        <p:spPr>
          <a:xfrm>
            <a:off x="6620169" y="2379784"/>
            <a:ext cx="1405912" cy="0"/>
          </a:xfrm>
          <a:prstGeom prst="line">
            <a:avLst/>
          </a:prstGeom>
          <a:ln>
            <a:prstDash val="dash"/>
          </a:ln>
        </p:spPr>
        <p:style>
          <a:lnRef idx="2">
            <a:schemeClr val="accent5"/>
          </a:lnRef>
          <a:fillRef idx="0">
            <a:schemeClr val="accent5"/>
          </a:fillRef>
          <a:effectRef idx="1">
            <a:schemeClr val="accent5"/>
          </a:effectRef>
          <a:fontRef idx="minor">
            <a:schemeClr val="tx1"/>
          </a:fontRef>
        </p:style>
      </p:cxnSp>
      <p:sp>
        <p:nvSpPr>
          <p:cNvPr id="27" name="TextBox 26"/>
          <p:cNvSpPr txBox="1"/>
          <p:nvPr/>
        </p:nvSpPr>
        <p:spPr bwMode="auto">
          <a:xfrm>
            <a:off x="7696726" y="2555612"/>
            <a:ext cx="415499" cy="369332"/>
          </a:xfrm>
          <a:prstGeom prst="rect">
            <a:avLst/>
          </a:prstGeom>
          <a:noFill/>
        </p:spPr>
        <p:txBody>
          <a:bodyPr wrap="none" rtlCol="0">
            <a:spAutoFit/>
          </a:bodyPr>
          <a:lstStyle/>
          <a:p>
            <a:pPr algn="ctr"/>
            <a:r>
              <a:rPr lang="en-US" dirty="0">
                <a:solidFill>
                  <a:schemeClr val="accent5">
                    <a:lumMod val="75000"/>
                  </a:schemeClr>
                </a:solidFill>
              </a:rPr>
              <a:t>…</a:t>
            </a:r>
            <a:endParaRPr lang="en-AU" dirty="0">
              <a:solidFill>
                <a:schemeClr val="accent5">
                  <a:lumMod val="75000"/>
                </a:schemeClr>
              </a:solidFill>
            </a:endParaRPr>
          </a:p>
        </p:txBody>
      </p:sp>
      <p:sp>
        <p:nvSpPr>
          <p:cNvPr id="28" name="TextBox 27"/>
          <p:cNvSpPr txBox="1"/>
          <p:nvPr/>
        </p:nvSpPr>
        <p:spPr bwMode="auto">
          <a:xfrm>
            <a:off x="6023081" y="2566646"/>
            <a:ext cx="1154482" cy="646331"/>
          </a:xfrm>
          <a:prstGeom prst="rect">
            <a:avLst/>
          </a:prstGeom>
          <a:noFill/>
        </p:spPr>
        <p:txBody>
          <a:bodyPr wrap="none" rtlCol="0">
            <a:spAutoFit/>
          </a:bodyPr>
          <a:lstStyle/>
          <a:p>
            <a:pPr algn="ctr"/>
            <a:r>
              <a:rPr lang="en-US" dirty="0">
                <a:solidFill>
                  <a:schemeClr val="accent5">
                    <a:lumMod val="75000"/>
                  </a:schemeClr>
                </a:solidFill>
              </a:rPr>
              <a:t>$100,000</a:t>
            </a:r>
            <a:br>
              <a:rPr lang="en-US" dirty="0">
                <a:solidFill>
                  <a:schemeClr val="accent5">
                    <a:lumMod val="75000"/>
                  </a:schemeClr>
                </a:solidFill>
              </a:rPr>
            </a:br>
            <a:r>
              <a:rPr lang="en-US" dirty="0">
                <a:solidFill>
                  <a:schemeClr val="accent5">
                    <a:lumMod val="75000"/>
                  </a:schemeClr>
                </a:solidFill>
              </a:rPr>
              <a:t>×1.02</a:t>
            </a:r>
            <a:r>
              <a:rPr lang="en-US" baseline="30000" dirty="0">
                <a:solidFill>
                  <a:schemeClr val="accent5">
                    <a:lumMod val="75000"/>
                  </a:schemeClr>
                </a:solidFill>
              </a:rPr>
              <a:t>2</a:t>
            </a:r>
            <a:endParaRPr lang="en-AU" baseline="30000" dirty="0">
              <a:solidFill>
                <a:schemeClr val="accent5">
                  <a:lumMod val="75000"/>
                </a:schemeClr>
              </a:solidFill>
            </a:endParaRPr>
          </a:p>
        </p:txBody>
      </p:sp>
      <p:cxnSp>
        <p:nvCxnSpPr>
          <p:cNvPr id="29" name="Straight Connector 28"/>
          <p:cNvCxnSpPr/>
          <p:nvPr/>
        </p:nvCxnSpPr>
        <p:spPr>
          <a:xfrm>
            <a:off x="6600322" y="2203956"/>
            <a:ext cx="0" cy="351656"/>
          </a:xfrm>
          <a:prstGeom prst="line">
            <a:avLst/>
          </a:prstGeom>
        </p:spPr>
        <p:style>
          <a:lnRef idx="2">
            <a:schemeClr val="accent5"/>
          </a:lnRef>
          <a:fillRef idx="0">
            <a:schemeClr val="accent5"/>
          </a:fillRef>
          <a:effectRef idx="1">
            <a:schemeClr val="accent5"/>
          </a:effectRef>
          <a:fontRef idx="minor">
            <a:schemeClr val="tx1"/>
          </a:fontRef>
        </p:style>
      </p:cxnSp>
      <p:sp>
        <p:nvSpPr>
          <p:cNvPr id="30" name="TextBox 29"/>
          <p:cNvSpPr txBox="1"/>
          <p:nvPr/>
        </p:nvSpPr>
        <p:spPr>
          <a:xfrm>
            <a:off x="6294402" y="1884576"/>
            <a:ext cx="320922" cy="369332"/>
          </a:xfrm>
          <a:prstGeom prst="rect">
            <a:avLst/>
          </a:prstGeom>
          <a:noFill/>
        </p:spPr>
        <p:txBody>
          <a:bodyPr wrap="none" rtlCol="0">
            <a:spAutoFit/>
          </a:bodyPr>
          <a:lstStyle/>
          <a:p>
            <a:pPr algn="ctr"/>
            <a:r>
              <a:rPr lang="en-US" dirty="0">
                <a:solidFill>
                  <a:schemeClr val="accent5">
                    <a:lumMod val="75000"/>
                  </a:schemeClr>
                </a:solidFill>
              </a:rPr>
              <a:t>3</a:t>
            </a:r>
            <a:endParaRPr lang="en-AU" dirty="0">
              <a:solidFill>
                <a:schemeClr val="accent5">
                  <a:lumMod val="75000"/>
                </a:schemeClr>
              </a:solidFill>
            </a:endParaRPr>
          </a:p>
        </p:txBody>
      </p:sp>
      <p:graphicFrame>
        <p:nvGraphicFramePr>
          <p:cNvPr id="4" name="Object 3"/>
          <p:cNvGraphicFramePr>
            <a:graphicFrameLocks noChangeAspect="1"/>
          </p:cNvGraphicFramePr>
          <p:nvPr/>
        </p:nvGraphicFramePr>
        <p:xfrm>
          <a:off x="5703660" y="4488720"/>
          <a:ext cx="1346200" cy="622300"/>
        </p:xfrm>
        <a:graphic>
          <a:graphicData uri="http://schemas.openxmlformats.org/presentationml/2006/ole">
            <mc:AlternateContent xmlns:mc="http://schemas.openxmlformats.org/markup-compatibility/2006">
              <mc:Choice xmlns:v="urn:schemas-microsoft-com:vml" Requires="v">
                <p:oleObj spid="_x0000_s27677" name="Equation" r:id="rId3" imgW="32308800" imgH="14935200" progId="Equation.DSMT4">
                  <p:embed/>
                </p:oleObj>
              </mc:Choice>
              <mc:Fallback>
                <p:oleObj name="Equation" r:id="rId3" imgW="32308800" imgH="14935200" progId="Equation.DSMT4">
                  <p:embed/>
                  <p:pic>
                    <p:nvPicPr>
                      <p:cNvPr id="0" name="Object 3"/>
                      <p:cNvPicPr>
                        <a:picLocks noChangeAspect="1" noChangeArrowheads="1"/>
                      </p:cNvPicPr>
                      <p:nvPr/>
                    </p:nvPicPr>
                    <p:blipFill>
                      <a:blip r:embed="rId4"/>
                      <a:srcRect/>
                      <a:stretch>
                        <a:fillRect/>
                      </a:stretch>
                    </p:blipFill>
                    <p:spPr bwMode="auto">
                      <a:xfrm>
                        <a:off x="5703660" y="4488720"/>
                        <a:ext cx="1346200"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4"/>
          <p:cNvGraphicFramePr>
            <a:graphicFrameLocks noChangeAspect="1"/>
          </p:cNvGraphicFramePr>
          <p:nvPr/>
        </p:nvGraphicFramePr>
        <p:xfrm>
          <a:off x="7088088" y="4642598"/>
          <a:ext cx="1600200" cy="304800"/>
        </p:xfrm>
        <a:graphic>
          <a:graphicData uri="http://schemas.openxmlformats.org/presentationml/2006/ole">
            <mc:AlternateContent xmlns:mc="http://schemas.openxmlformats.org/markup-compatibility/2006">
              <mc:Choice xmlns:v="urn:schemas-microsoft-com:vml" Requires="v">
                <p:oleObj spid="_x0000_s27678" name="Equation" r:id="rId5" imgW="38404800" imgH="7315200" progId="Equation.DSMT4">
                  <p:embed/>
                </p:oleObj>
              </mc:Choice>
              <mc:Fallback>
                <p:oleObj name="Equation" r:id="rId5" imgW="38404800" imgH="7315200" progId="Equation.DSMT4">
                  <p:embed/>
                  <p:pic>
                    <p:nvPicPr>
                      <p:cNvPr id="0" name="Object 4"/>
                      <p:cNvPicPr>
                        <a:picLocks noChangeAspect="1" noChangeArrowheads="1"/>
                      </p:cNvPicPr>
                      <p:nvPr/>
                    </p:nvPicPr>
                    <p:blipFill>
                      <a:blip r:embed="rId6"/>
                      <a:srcRect/>
                      <a:stretch>
                        <a:fillRect/>
                      </a:stretch>
                    </p:blipFill>
                    <p:spPr bwMode="auto">
                      <a:xfrm>
                        <a:off x="7088088" y="4642598"/>
                        <a:ext cx="16002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Footer Placeholder 8"/>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childTnLst>
                          </p:cTn>
                        </p:par>
                        <p:par>
                          <p:cTn id="16" fill="hold">
                            <p:stCondLst>
                              <p:cond delay="1500"/>
                            </p:stCondLst>
                            <p:childTnLst>
                              <p:par>
                                <p:cTn id="17" presetID="22" presetClass="entr" presetSubtype="8" fill="hold" grpId="0" nodeType="after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dissolve">
                                      <p:cBhvr>
                                        <p:cTn id="24" dur="1000"/>
                                        <p:tgtEl>
                                          <p:spTgt spid="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6866"/>
                                        </p:tgtEl>
                                        <p:attrNameLst>
                                          <p:attrName>style.visibility</p:attrName>
                                        </p:attrNameLst>
                                      </p:cBhvr>
                                      <p:to>
                                        <p:strVal val="visible"/>
                                      </p:to>
                                    </p:set>
                                    <p:animEffect transition="in" filter="fade">
                                      <p:cBhvr>
                                        <p:cTn id="29" dur="500"/>
                                        <p:tgtEl>
                                          <p:spTgt spid="3686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6">
                                            <p:txEl>
                                              <p:pRg st="7" end="7"/>
                                            </p:txEl>
                                          </p:spTgt>
                                        </p:tgtEl>
                                        <p:attrNameLst>
                                          <p:attrName>style.visibility</p:attrName>
                                        </p:attrNameLst>
                                      </p:cBhvr>
                                      <p:to>
                                        <p:strVal val="visible"/>
                                      </p:to>
                                    </p:set>
                                    <p:animEffect transition="in" filter="dissolve">
                                      <p:cBhvr>
                                        <p:cTn id="44"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1" grpId="0"/>
      <p:bldP spid="12" grpId="0"/>
      <p:bldP spid="13"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AU" noProof="0" dirty="0"/>
              <a:t>Using Market Prices to Determine Cash Values</a:t>
            </a:r>
            <a:endParaRPr lang="en-AU" noProof="0" dirty="0"/>
          </a:p>
        </p:txBody>
      </p:sp>
      <p:sp>
        <p:nvSpPr>
          <p:cNvPr id="23555" name="Content Placeholder 2"/>
          <p:cNvSpPr>
            <a:spLocks noGrp="1"/>
          </p:cNvSpPr>
          <p:nvPr>
            <p:ph idx="1"/>
          </p:nvPr>
        </p:nvSpPr>
        <p:spPr/>
        <p:txBody>
          <a:bodyPr/>
          <a:lstStyle/>
          <a:p>
            <a:r>
              <a:rPr lang="en-AU" dirty="0"/>
              <a:t>Competitive Market</a:t>
            </a:r>
            <a:endParaRPr lang="en-AU" dirty="0"/>
          </a:p>
          <a:p>
            <a:pPr lvl="2"/>
            <a:r>
              <a:rPr lang="en-AU" dirty="0"/>
              <a:t>A market in which goods can be bought and sold at the same price.</a:t>
            </a:r>
            <a:endParaRPr lang="en-AU" dirty="0"/>
          </a:p>
          <a:p>
            <a:r>
              <a:rPr lang="en-AU" dirty="0"/>
              <a:t>In evaluating the jeweller’s decision, we used the current market price to convert from ounces of platinum or gold to dollars. </a:t>
            </a:r>
            <a:endParaRPr lang="en-AU" dirty="0"/>
          </a:p>
          <a:p>
            <a:pPr lvl="2"/>
            <a:r>
              <a:rPr lang="en-AU" dirty="0"/>
              <a:t>We did not concern ourselves with whether the jeweller thought that the price was fair or whether the jeweller would use the silver or gold.</a:t>
            </a:r>
            <a:endParaRPr lang="en-AU" dirty="0"/>
          </a:p>
        </p:txBody>
      </p:sp>
      <p:sp>
        <p:nvSpPr>
          <p:cNvPr id="6" name="Footer Placeholder 5"/>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3" name="Rectangle 10"/>
          <p:cNvSpPr>
            <a:spLocks noGrp="1" noChangeArrowheads="1"/>
          </p:cNvSpPr>
          <p:nvPr>
            <p:ph type="title"/>
          </p:nvPr>
        </p:nvSpPr>
        <p:spPr/>
        <p:txBody>
          <a:bodyPr/>
          <a:lstStyle/>
          <a:p>
            <a:r>
              <a:rPr lang="en-US" dirty="0"/>
              <a:t>Growing Annuities</a:t>
            </a:r>
            <a:endParaRPr lang="en-US" dirty="0"/>
          </a:p>
        </p:txBody>
      </p:sp>
      <p:sp>
        <p:nvSpPr>
          <p:cNvPr id="37894" name="Rectangle 11"/>
          <p:cNvSpPr>
            <a:spLocks noGrp="1" noChangeArrowheads="1"/>
          </p:cNvSpPr>
          <p:nvPr>
            <p:ph idx="1"/>
          </p:nvPr>
        </p:nvSpPr>
        <p:spPr/>
        <p:txBody>
          <a:bodyPr/>
          <a:lstStyle/>
          <a:p>
            <a:r>
              <a:rPr lang="en-US" dirty="0"/>
              <a:t>The present value of a growing annuity with the initial cash flow </a:t>
            </a:r>
            <a:r>
              <a:rPr lang="en-US" i="1" dirty="0"/>
              <a:t>C</a:t>
            </a:r>
            <a:r>
              <a:rPr lang="en-US" dirty="0"/>
              <a:t>, growth rate</a:t>
            </a:r>
            <a:r>
              <a:rPr lang="en-US" i="1" dirty="0"/>
              <a:t> g</a:t>
            </a:r>
            <a:r>
              <a:rPr lang="en-US" dirty="0"/>
              <a:t>, and interest rate</a:t>
            </a:r>
            <a:r>
              <a:rPr lang="en-US" i="1" dirty="0"/>
              <a:t> r </a:t>
            </a:r>
            <a:r>
              <a:rPr lang="en-US" dirty="0"/>
              <a:t>is defined as:</a:t>
            </a:r>
            <a:endParaRPr lang="en-US" dirty="0"/>
          </a:p>
          <a:p>
            <a:pPr lvl="2"/>
            <a:r>
              <a:rPr lang="en-US" dirty="0"/>
              <a:t>Present Value of a Growing Annuity</a:t>
            </a:r>
            <a:endParaRPr lang="en-US" dirty="0"/>
          </a:p>
        </p:txBody>
      </p:sp>
      <p:graphicFrame>
        <p:nvGraphicFramePr>
          <p:cNvPr id="37890" name="Object 0"/>
          <p:cNvGraphicFramePr>
            <a:graphicFrameLocks noChangeAspect="1"/>
          </p:cNvGraphicFramePr>
          <p:nvPr/>
        </p:nvGraphicFramePr>
        <p:xfrm>
          <a:off x="3251200" y="3981450"/>
          <a:ext cx="4991100" cy="1100138"/>
        </p:xfrm>
        <a:graphic>
          <a:graphicData uri="http://schemas.openxmlformats.org/presentationml/2006/ole">
            <mc:AlternateContent xmlns:mc="http://schemas.openxmlformats.org/markup-compatibility/2006">
              <mc:Choice xmlns:v="urn:schemas-microsoft-com:vml" Requires="v">
                <p:oleObj spid="_x0000_s16394" name="Equation" r:id="rId1" imgW="119786400" imgH="26517600" progId="Equation.DSMT4">
                  <p:embed/>
                </p:oleObj>
              </mc:Choice>
              <mc:Fallback>
                <p:oleObj name="Equation" r:id="rId1" imgW="119786400" imgH="26517600" progId="Equation.DSMT4">
                  <p:embed/>
                  <p:pic>
                    <p:nvPicPr>
                      <p:cNvPr id="0" name="Object 0"/>
                      <p:cNvPicPr>
                        <a:picLocks noChangeAspect="1" noChangeArrowheads="1"/>
                      </p:cNvPicPr>
                      <p:nvPr/>
                    </p:nvPicPr>
                    <p:blipFill>
                      <a:blip r:embed="rId2"/>
                      <a:srcRect/>
                      <a:stretch>
                        <a:fillRect/>
                      </a:stretch>
                    </p:blipFill>
                    <p:spPr bwMode="auto">
                      <a:xfrm>
                        <a:off x="3251200" y="3981450"/>
                        <a:ext cx="4991100" cy="1100138"/>
                      </a:xfrm>
                      <a:prstGeom prst="rect">
                        <a:avLst/>
                      </a:prstGeom>
                      <a:solidFill>
                        <a:schemeClr val="bg2"/>
                      </a:solidFill>
                      <a:ln>
                        <a:noFill/>
                      </a:ln>
                      <a:effectLst/>
                    </p:spPr>
                  </p:pic>
                </p:oleObj>
              </mc:Fallback>
            </mc:AlternateContent>
          </a:graphicData>
        </a:graphic>
      </p:graphicFrame>
      <p:sp>
        <p:nvSpPr>
          <p:cNvPr id="6" name="Footer Placeholder 5"/>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5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endParaRPr lang="en-AU" dirty="0"/>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a:t>Your employer is required to put 9.25% of your salary into superannuation (a retirement account)</a:t>
            </a:r>
            <a:endParaRPr lang="en-US" dirty="0"/>
          </a:p>
          <a:p>
            <a:pPr>
              <a:buFont typeface="Wingdings" panose="05000000000000000000" pitchFamily="2" charset="2"/>
              <a:buChar char="ü"/>
            </a:pPr>
            <a:r>
              <a:rPr lang="en-US" dirty="0"/>
              <a:t>Assume you graduate and get a job paying $60,000 per year.  You have 40 years until retirement and your salary should grow by 3% per year.</a:t>
            </a:r>
            <a:endParaRPr lang="en-US" dirty="0"/>
          </a:p>
          <a:p>
            <a:pPr>
              <a:buFont typeface="Wingdings" panose="05000000000000000000" pitchFamily="2" charset="2"/>
              <a:buChar char="ü"/>
            </a:pPr>
            <a:r>
              <a:rPr lang="en-US" dirty="0"/>
              <a:t>Assuming your superannuation account earns 5% per year, How much will you have when you retire?</a:t>
            </a:r>
            <a:endParaRPr lang="en-US" dirty="0"/>
          </a:p>
          <a:p>
            <a:pPr lvl="2">
              <a:buFont typeface="Wingdings" panose="05000000000000000000" pitchFamily="2" charset="2"/>
              <a:buChar char="ü"/>
            </a:pPr>
            <a:r>
              <a:rPr lang="en-US" dirty="0"/>
              <a:t>For simplicity, assume payments into the account are at the end of each year, and ignore the 15% tax.</a:t>
            </a:r>
            <a:endParaRPr lang="en-US" dirty="0"/>
          </a:p>
          <a:p>
            <a:pPr lvl="2"/>
            <a:endParaRPr lang="en-US" dirty="0"/>
          </a:p>
          <a:p>
            <a:endParaRPr lang="en-US" dirty="0"/>
          </a:p>
          <a:p>
            <a:endParaRPr lang="en-AU" dirty="0"/>
          </a:p>
        </p:txBody>
      </p:sp>
      <p:sp>
        <p:nvSpPr>
          <p:cNvPr id="8" name="Footer Placeholder 7"/>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a:t>
            </a:r>
            <a:endParaRPr lang="en-AU" dirty="0"/>
          </a:p>
        </p:txBody>
      </p:sp>
      <p:sp>
        <p:nvSpPr>
          <p:cNvPr id="6" name="TextBox 5"/>
          <p:cNvSpPr txBox="1"/>
          <p:nvPr/>
        </p:nvSpPr>
        <p:spPr bwMode="auto">
          <a:xfrm>
            <a:off x="695325" y="1803029"/>
            <a:ext cx="10801351" cy="461665"/>
          </a:xfrm>
          <a:prstGeom prst="rect">
            <a:avLst/>
          </a:prstGeom>
          <a:noFill/>
        </p:spPr>
        <p:txBody>
          <a:bodyPr wrap="square" rtlCol="0">
            <a:spAutoFit/>
          </a:bodyPr>
          <a:lstStyle/>
          <a:p>
            <a:pPr algn="ctr"/>
            <a:r>
              <a:rPr lang="en-US" sz="2400" dirty="0"/>
              <a:t>The contribution at the end of the first year will be 60,000×0.0925=$5,550</a:t>
            </a:r>
            <a:endParaRPr lang="en-AU" sz="2400" dirty="0"/>
          </a:p>
        </p:txBody>
      </p:sp>
      <p:graphicFrame>
        <p:nvGraphicFramePr>
          <p:cNvPr id="7" name="Object 6"/>
          <p:cNvGraphicFramePr>
            <a:graphicFrameLocks noChangeAspect="1"/>
          </p:cNvGraphicFramePr>
          <p:nvPr/>
        </p:nvGraphicFramePr>
        <p:xfrm>
          <a:off x="3923595" y="2636912"/>
          <a:ext cx="4356100" cy="787400"/>
        </p:xfrm>
        <a:graphic>
          <a:graphicData uri="http://schemas.openxmlformats.org/presentationml/2006/ole">
            <mc:AlternateContent xmlns:mc="http://schemas.openxmlformats.org/markup-compatibility/2006">
              <mc:Choice xmlns:v="urn:schemas-microsoft-com:vml" Requires="v">
                <p:oleObj spid="_x0000_s4151" name="Equation" r:id="rId1" imgW="104546400" imgH="18897600" progId="Equation.DSMT4">
                  <p:embed/>
                </p:oleObj>
              </mc:Choice>
              <mc:Fallback>
                <p:oleObj name="Equation" r:id="rId1" imgW="104546400" imgH="18897600" progId="Equation.DSMT4">
                  <p:embed/>
                  <p:pic>
                    <p:nvPicPr>
                      <p:cNvPr id="0" name="Object 6"/>
                      <p:cNvPicPr/>
                      <p:nvPr/>
                    </p:nvPicPr>
                    <p:blipFill>
                      <a:blip r:embed="rId2"/>
                      <a:stretch>
                        <a:fillRect/>
                      </a:stretch>
                    </p:blipFill>
                    <p:spPr>
                      <a:xfrm>
                        <a:off x="3923595" y="2636912"/>
                        <a:ext cx="4356100" cy="787400"/>
                      </a:xfrm>
                      <a:prstGeom prst="rect">
                        <a:avLst/>
                      </a:prstGeom>
                    </p:spPr>
                  </p:pic>
                </p:oleObj>
              </mc:Fallback>
            </mc:AlternateContent>
          </a:graphicData>
        </a:graphic>
      </p:graphicFrame>
      <p:graphicFrame>
        <p:nvGraphicFramePr>
          <p:cNvPr id="8" name="Object 7"/>
          <p:cNvGraphicFramePr>
            <a:graphicFrameLocks noChangeAspect="1"/>
          </p:cNvGraphicFramePr>
          <p:nvPr/>
        </p:nvGraphicFramePr>
        <p:xfrm>
          <a:off x="5365750" y="3743325"/>
          <a:ext cx="1473200" cy="266700"/>
        </p:xfrm>
        <a:graphic>
          <a:graphicData uri="http://schemas.openxmlformats.org/presentationml/2006/ole">
            <mc:AlternateContent xmlns:mc="http://schemas.openxmlformats.org/markup-compatibility/2006">
              <mc:Choice xmlns:v="urn:schemas-microsoft-com:vml" Requires="v">
                <p:oleObj spid="_x0000_s4152" name="Equation" r:id="rId3" imgW="35356800" imgH="6400800" progId="Equation.DSMT4">
                  <p:embed/>
                </p:oleObj>
              </mc:Choice>
              <mc:Fallback>
                <p:oleObj name="Equation" r:id="rId3" imgW="35356800" imgH="6400800" progId="Equation.DSMT4">
                  <p:embed/>
                  <p:pic>
                    <p:nvPicPr>
                      <p:cNvPr id="0" name="Object 7"/>
                      <p:cNvPicPr>
                        <a:picLocks noChangeAspect="1" noChangeArrowheads="1"/>
                      </p:cNvPicPr>
                      <p:nvPr/>
                    </p:nvPicPr>
                    <p:blipFill>
                      <a:blip r:embed="rId4"/>
                      <a:srcRect/>
                      <a:stretch>
                        <a:fillRect/>
                      </a:stretch>
                    </p:blipFill>
                    <p:spPr bwMode="auto">
                      <a:xfrm>
                        <a:off x="5365750" y="3743325"/>
                        <a:ext cx="1473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p:cNvSpPr/>
          <p:nvPr/>
        </p:nvSpPr>
        <p:spPr bwMode="auto">
          <a:xfrm>
            <a:off x="6744072" y="4832913"/>
            <a:ext cx="2016224" cy="720080"/>
          </a:xfrm>
          <a:prstGeom prst="rect">
            <a:avLst/>
          </a:prstGeom>
          <a:solidFill>
            <a:schemeClr val="accent3"/>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Will this be enough?</a:t>
            </a:r>
            <a:endParaRPr lang="en-AU" dirty="0"/>
          </a:p>
        </p:txBody>
      </p:sp>
      <p:graphicFrame>
        <p:nvGraphicFramePr>
          <p:cNvPr id="3" name="Object 2"/>
          <p:cNvGraphicFramePr>
            <a:graphicFrameLocks noChangeAspect="1"/>
          </p:cNvGraphicFramePr>
          <p:nvPr/>
        </p:nvGraphicFramePr>
        <p:xfrm>
          <a:off x="3935760" y="4327525"/>
          <a:ext cx="1879600" cy="406400"/>
        </p:xfrm>
        <a:graphic>
          <a:graphicData uri="http://schemas.openxmlformats.org/presentationml/2006/ole">
            <mc:AlternateContent xmlns:mc="http://schemas.openxmlformats.org/markup-compatibility/2006">
              <mc:Choice xmlns:v="urn:schemas-microsoft-com:vml" Requires="v">
                <p:oleObj spid="_x0000_s4153" name="Equation" r:id="rId5" imgW="45110400" imgH="9753600" progId="Equation.DSMT4">
                  <p:embed/>
                </p:oleObj>
              </mc:Choice>
              <mc:Fallback>
                <p:oleObj name="Equation" r:id="rId5" imgW="45110400" imgH="9753600" progId="Equation.DSMT4">
                  <p:embed/>
                  <p:pic>
                    <p:nvPicPr>
                      <p:cNvPr id="0" name="Object 2"/>
                      <p:cNvPicPr>
                        <a:picLocks noChangeAspect="1" noChangeArrowheads="1"/>
                      </p:cNvPicPr>
                      <p:nvPr/>
                    </p:nvPicPr>
                    <p:blipFill>
                      <a:blip r:embed="rId6"/>
                      <a:srcRect/>
                      <a:stretch>
                        <a:fillRect/>
                      </a:stretch>
                    </p:blipFill>
                    <p:spPr bwMode="auto">
                      <a:xfrm>
                        <a:off x="3935760" y="4327525"/>
                        <a:ext cx="18796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4560888" y="5065713"/>
          <a:ext cx="1701800" cy="254000"/>
        </p:xfrm>
        <a:graphic>
          <a:graphicData uri="http://schemas.openxmlformats.org/presentationml/2006/ole">
            <mc:AlternateContent xmlns:mc="http://schemas.openxmlformats.org/markup-compatibility/2006">
              <mc:Choice xmlns:v="urn:schemas-microsoft-com:vml" Requires="v">
                <p:oleObj spid="_x0000_s4154" name="Equation" r:id="rId7" imgW="40843200" imgH="6096000" progId="Equation.DSMT4">
                  <p:embed/>
                </p:oleObj>
              </mc:Choice>
              <mc:Fallback>
                <p:oleObj name="Equation" r:id="rId7" imgW="40843200" imgH="6096000" progId="Equation.DSMT4">
                  <p:embed/>
                  <p:pic>
                    <p:nvPicPr>
                      <p:cNvPr id="0" name="Object 9"/>
                      <p:cNvPicPr>
                        <a:picLocks noChangeAspect="1" noChangeArrowheads="1"/>
                      </p:cNvPicPr>
                      <p:nvPr/>
                    </p:nvPicPr>
                    <p:blipFill>
                      <a:blip r:embed="rId8"/>
                      <a:srcRect/>
                      <a:stretch>
                        <a:fillRect/>
                      </a:stretch>
                    </p:blipFill>
                    <p:spPr bwMode="auto">
                      <a:xfrm>
                        <a:off x="4560888" y="5065713"/>
                        <a:ext cx="1701800" cy="254000"/>
                      </a:xfrm>
                      <a:prstGeom prst="rect">
                        <a:avLst/>
                      </a:prstGeom>
                      <a:noFill/>
                      <a:ln>
                        <a:noFill/>
                      </a:ln>
                    </p:spPr>
                  </p:pic>
                </p:oleObj>
              </mc:Fallback>
            </mc:AlternateContent>
          </a:graphicData>
        </a:graphic>
      </p:graphicFrame>
      <p:graphicFrame>
        <p:nvGraphicFramePr>
          <p:cNvPr id="13" name="Object 12"/>
          <p:cNvGraphicFramePr>
            <a:graphicFrameLocks noChangeAspect="1"/>
          </p:cNvGraphicFramePr>
          <p:nvPr/>
        </p:nvGraphicFramePr>
        <p:xfrm>
          <a:off x="5902325" y="4329113"/>
          <a:ext cx="2349500" cy="406400"/>
        </p:xfrm>
        <a:graphic>
          <a:graphicData uri="http://schemas.openxmlformats.org/presentationml/2006/ole">
            <mc:AlternateContent xmlns:mc="http://schemas.openxmlformats.org/markup-compatibility/2006">
              <mc:Choice xmlns:v="urn:schemas-microsoft-com:vml" Requires="v">
                <p:oleObj spid="_x0000_s4155" name="Equation" r:id="rId9" imgW="56388000" imgH="9753600" progId="Equation.DSMT4">
                  <p:embed/>
                </p:oleObj>
              </mc:Choice>
              <mc:Fallback>
                <p:oleObj name="Equation" r:id="rId9" imgW="56388000" imgH="9753600" progId="Equation.DSMT4">
                  <p:embed/>
                  <p:pic>
                    <p:nvPicPr>
                      <p:cNvPr id="0" name="Object 12"/>
                      <p:cNvPicPr>
                        <a:picLocks noChangeAspect="1" noChangeArrowheads="1"/>
                      </p:cNvPicPr>
                      <p:nvPr/>
                    </p:nvPicPr>
                    <p:blipFill>
                      <a:blip r:embed="rId10"/>
                      <a:srcRect/>
                      <a:stretch>
                        <a:fillRect/>
                      </a:stretch>
                    </p:blipFill>
                    <p:spPr bwMode="auto">
                      <a:xfrm>
                        <a:off x="5902325" y="4329113"/>
                        <a:ext cx="2349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7714227" y="783483"/>
          <a:ext cx="3759200" cy="833437"/>
        </p:xfrm>
        <a:graphic>
          <a:graphicData uri="http://schemas.openxmlformats.org/presentationml/2006/ole">
            <mc:AlternateContent xmlns:mc="http://schemas.openxmlformats.org/markup-compatibility/2006">
              <mc:Choice xmlns:v="urn:schemas-microsoft-com:vml" Requires="v">
                <p:oleObj spid="_x0000_s4156" name="Equation" r:id="rId11" imgW="90220800" imgH="20116800" progId="Equation.DSMT4">
                  <p:embed/>
                </p:oleObj>
              </mc:Choice>
              <mc:Fallback>
                <p:oleObj name="Equation" r:id="rId11" imgW="90220800" imgH="20116800" progId="Equation.DSMT4">
                  <p:embed/>
                  <p:pic>
                    <p:nvPicPr>
                      <p:cNvPr id="0" name="Object 10"/>
                      <p:cNvPicPr>
                        <a:picLocks noChangeAspect="1" noChangeArrowheads="1"/>
                      </p:cNvPicPr>
                      <p:nvPr/>
                    </p:nvPicPr>
                    <p:blipFill>
                      <a:blip r:embed="rId12"/>
                      <a:srcRect/>
                      <a:stretch>
                        <a:fillRect/>
                      </a:stretch>
                    </p:blipFill>
                    <p:spPr bwMode="auto">
                      <a:xfrm>
                        <a:off x="7714227" y="783483"/>
                        <a:ext cx="3759200" cy="833437"/>
                      </a:xfrm>
                      <a:prstGeom prst="rect">
                        <a:avLst/>
                      </a:prstGeom>
                      <a:solidFill>
                        <a:schemeClr val="bg2"/>
                      </a:solidFill>
                      <a:ln>
                        <a:noFill/>
                      </a:ln>
                    </p:spPr>
                  </p:pic>
                </p:oleObj>
              </mc:Fallback>
            </mc:AlternateContent>
          </a:graphicData>
        </a:graphic>
      </p:graphicFrame>
      <p:sp>
        <p:nvSpPr>
          <p:cNvPr id="17" name="Footer Placeholder 16"/>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Solving Time Value Problems</a:t>
            </a:r>
            <a:endParaRPr lang="en-AU" dirty="0"/>
          </a:p>
        </p:txBody>
      </p:sp>
      <p:sp>
        <p:nvSpPr>
          <p:cNvPr id="2" name="Text Placeholder 1"/>
          <p:cNvSpPr>
            <a:spLocks noGrp="1"/>
          </p:cNvSpPr>
          <p:nvPr>
            <p:ph type="body" sz="quarter" idx="10"/>
          </p:nvPr>
        </p:nvSpPr>
        <p:spPr/>
        <p:txBody>
          <a:bodyPr/>
          <a:lstStyle/>
          <a:p>
            <a:r>
              <a:rPr lang="en-US" dirty="0"/>
              <a:t>Spreadsheet/Financial Calculator</a:t>
            </a:r>
            <a:endParaRPr lang="en-US" dirty="0"/>
          </a:p>
          <a:p>
            <a:r>
              <a:rPr lang="en-US" dirty="0"/>
              <a:t>Solving for other variables</a:t>
            </a:r>
            <a:endParaRPr lang="en-AU" dirty="0"/>
          </a:p>
        </p:txBody>
      </p:sp>
      <p:sp>
        <p:nvSpPr>
          <p:cNvPr id="10" name="Footer Placeholder 9"/>
          <p:cNvSpPr>
            <a:spLocks noGrp="1"/>
          </p:cNvSpPr>
          <p:nvPr>
            <p:ph type="ftr" sz="quarter" idx="12"/>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7" name="Rectangle 6"/>
          <p:cNvSpPr>
            <a:spLocks noGrp="1" noChangeArrowheads="1"/>
          </p:cNvSpPr>
          <p:nvPr>
            <p:ph type="title"/>
          </p:nvPr>
        </p:nvSpPr>
        <p:spPr/>
        <p:txBody>
          <a:bodyPr/>
          <a:lstStyle/>
          <a:p>
            <a:r>
              <a:rPr lang="en-US" dirty="0"/>
              <a:t>Using a Spreadsheet</a:t>
            </a:r>
            <a:endParaRPr lang="en-US" dirty="0"/>
          </a:p>
        </p:txBody>
      </p:sp>
      <p:sp>
        <p:nvSpPr>
          <p:cNvPr id="38918" name="Rectangle 7"/>
          <p:cNvSpPr>
            <a:spLocks noGrp="1" noChangeArrowheads="1"/>
          </p:cNvSpPr>
          <p:nvPr>
            <p:ph idx="1"/>
          </p:nvPr>
        </p:nvSpPr>
        <p:spPr/>
        <p:txBody>
          <a:bodyPr/>
          <a:lstStyle/>
          <a:p>
            <a:r>
              <a:rPr lang="en-US" dirty="0"/>
              <a:t>Spreadsheets and financial calculators simplify the calculations of TVM problems</a:t>
            </a:r>
            <a:endParaRPr lang="en-US" dirty="0"/>
          </a:p>
          <a:p>
            <a:pPr lvl="2"/>
            <a:r>
              <a:rPr lang="en-US" dirty="0"/>
              <a:t>Excel Functions: NPER, RATE, PV, PMT, FV</a:t>
            </a:r>
            <a:endParaRPr lang="en-US" dirty="0"/>
          </a:p>
          <a:p>
            <a:r>
              <a:rPr lang="en-US" dirty="0"/>
              <a:t>These functions all solve the problem:</a:t>
            </a:r>
            <a:endParaRPr lang="en-US" dirty="0"/>
          </a:p>
        </p:txBody>
      </p:sp>
      <p:graphicFrame>
        <p:nvGraphicFramePr>
          <p:cNvPr id="38914" name="Object 0"/>
          <p:cNvGraphicFramePr>
            <a:graphicFrameLocks noChangeAspect="1"/>
          </p:cNvGraphicFramePr>
          <p:nvPr/>
        </p:nvGraphicFramePr>
        <p:xfrm>
          <a:off x="2168526" y="3695700"/>
          <a:ext cx="7618413" cy="946150"/>
        </p:xfrm>
        <a:graphic>
          <a:graphicData uri="http://schemas.openxmlformats.org/presentationml/2006/ole">
            <mc:AlternateContent xmlns:mc="http://schemas.openxmlformats.org/markup-compatibility/2006">
              <mc:Choice xmlns:v="urn:schemas-microsoft-com:vml" Requires="v">
                <p:oleObj spid="_x0000_s25610" name="Equation" r:id="rId1" imgW="113080800" imgH="14020800" progId="Equation.DSMT4">
                  <p:embed/>
                </p:oleObj>
              </mc:Choice>
              <mc:Fallback>
                <p:oleObj name="Equation" r:id="rId1" imgW="113080800" imgH="14020800" progId="Equation.DSMT4">
                  <p:embed/>
                  <p:pic>
                    <p:nvPicPr>
                      <p:cNvPr id="0" name="Object 0"/>
                      <p:cNvPicPr>
                        <a:picLocks noChangeAspect="1" noChangeArrowheads="1"/>
                      </p:cNvPicPr>
                      <p:nvPr/>
                    </p:nvPicPr>
                    <p:blipFill>
                      <a:blip r:embed="rId2"/>
                      <a:srcRect/>
                      <a:stretch>
                        <a:fillRect/>
                      </a:stretch>
                    </p:blipFill>
                    <p:spPr bwMode="auto">
                      <a:xfrm>
                        <a:off x="2168526" y="3695700"/>
                        <a:ext cx="761841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Footer Placeholder 5"/>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Excel</a:t>
            </a:r>
            <a:endParaRPr lang="en-AU" dirty="0"/>
          </a:p>
        </p:txBody>
      </p:sp>
      <p:sp>
        <p:nvSpPr>
          <p:cNvPr id="3" name="Content Placeholder 2"/>
          <p:cNvSpPr>
            <a:spLocks noGrp="1"/>
          </p:cNvSpPr>
          <p:nvPr>
            <p:ph idx="1"/>
          </p:nvPr>
        </p:nvSpPr>
        <p:spPr/>
        <p:txBody>
          <a:bodyPr/>
          <a:lstStyle/>
          <a:p>
            <a:r>
              <a:rPr lang="en-US" dirty="0"/>
              <a:t>How much will you have in 15 years if you deposit $500 at the end of each year into an account paying 5.2% annual interest?</a:t>
            </a:r>
            <a:endParaRPr lang="en-AU" dirty="0"/>
          </a:p>
        </p:txBody>
      </p:sp>
      <p:graphicFrame>
        <p:nvGraphicFramePr>
          <p:cNvPr id="8" name="Object 7">
            <a:hlinkClick r:id="" action="ppaction://ole?verb=1"/>
          </p:cNvPr>
          <p:cNvGraphicFramePr>
            <a:graphicFrameLocks noChangeAspect="1"/>
          </p:cNvGraphicFramePr>
          <p:nvPr/>
        </p:nvGraphicFramePr>
        <p:xfrm>
          <a:off x="2141538" y="2971800"/>
          <a:ext cx="7908925" cy="914400"/>
        </p:xfrm>
        <a:graphic>
          <a:graphicData uri="http://schemas.openxmlformats.org/presentationml/2006/ole">
            <mc:AlternateContent xmlns:mc="http://schemas.openxmlformats.org/markup-compatibility/2006">
              <mc:Choice xmlns:v="urn:schemas-microsoft-com:vml" Requires="v">
                <p:oleObj spid="_x0000_s13322" name="Worksheet" r:id="rId1" imgW="10215880" imgH="1189990" progId="Excel.Sheet.12">
                  <p:embed/>
                </p:oleObj>
              </mc:Choice>
              <mc:Fallback>
                <p:oleObj name="Worksheet" r:id="rId1" imgW="10215880" imgH="1189990" progId="Excel.Sheet.12">
                  <p:embed/>
                  <p:pic>
                    <p:nvPicPr>
                      <p:cNvPr id="0" name="Object 7">
                        <a:hlinkClick r:id="" action="ppaction://ole?verb=1"/>
                      </p:cNvPr>
                      <p:cNvPicPr/>
                      <p:nvPr/>
                    </p:nvPicPr>
                    <p:blipFill>
                      <a:blip r:embed="rId2"/>
                      <a:stretch>
                        <a:fillRect/>
                      </a:stretch>
                    </p:blipFill>
                    <p:spPr>
                      <a:xfrm>
                        <a:off x="2141538" y="2971800"/>
                        <a:ext cx="7908925" cy="914400"/>
                      </a:xfrm>
                      <a:prstGeom prst="rect">
                        <a:avLst/>
                      </a:prstGeom>
                    </p:spPr>
                  </p:pic>
                </p:oleObj>
              </mc:Fallback>
            </mc:AlternateContent>
          </a:graphicData>
        </a:graphic>
      </p:graphicFrame>
      <p:sp>
        <p:nvSpPr>
          <p:cNvPr id="9" name="Footer Placeholder 8"/>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6" name="Rectangle 6"/>
          <p:cNvSpPr>
            <a:spLocks noGrp="1" noChangeArrowheads="1"/>
          </p:cNvSpPr>
          <p:nvPr>
            <p:ph type="title"/>
          </p:nvPr>
        </p:nvSpPr>
        <p:spPr/>
        <p:txBody>
          <a:bodyPr/>
          <a:lstStyle/>
          <a:p>
            <a:r>
              <a:rPr lang="en-US" dirty="0"/>
              <a:t>Solving for Other Variables</a:t>
            </a:r>
            <a:endParaRPr lang="en-US" dirty="0"/>
          </a:p>
        </p:txBody>
      </p:sp>
      <p:sp>
        <p:nvSpPr>
          <p:cNvPr id="100357" name="Rectangle 7"/>
          <p:cNvSpPr>
            <a:spLocks noGrp="1" noChangeArrowheads="1"/>
          </p:cNvSpPr>
          <p:nvPr>
            <p:ph idx="1"/>
          </p:nvPr>
        </p:nvSpPr>
        <p:spPr/>
        <p:txBody>
          <a:bodyPr/>
          <a:lstStyle/>
          <a:p>
            <a:r>
              <a:rPr lang="en-US" dirty="0"/>
              <a:t>If you know PV or FV, but have to work out any of the other variables (n, r, C), just substitute what you know into the formula, and solve for the unknown</a:t>
            </a:r>
            <a:endParaRPr lang="en-US" dirty="0"/>
          </a:p>
          <a:p>
            <a:r>
              <a:rPr lang="en-US" dirty="0"/>
              <a:t>For example, if you borrow $20,000 from the bank and promise to repay the loan in 10 equal annual installments at an interest rate of 5%:</a:t>
            </a:r>
            <a:endParaRPr lang="en-US" dirty="0"/>
          </a:p>
        </p:txBody>
      </p:sp>
      <p:graphicFrame>
        <p:nvGraphicFramePr>
          <p:cNvPr id="4" name="Object 3"/>
          <p:cNvGraphicFramePr>
            <a:graphicFrameLocks noChangeAspect="1"/>
          </p:cNvGraphicFramePr>
          <p:nvPr/>
        </p:nvGraphicFramePr>
        <p:xfrm>
          <a:off x="2190750" y="4614863"/>
          <a:ext cx="3886200" cy="952500"/>
        </p:xfrm>
        <a:graphic>
          <a:graphicData uri="http://schemas.openxmlformats.org/presentationml/2006/ole">
            <mc:AlternateContent xmlns:mc="http://schemas.openxmlformats.org/markup-compatibility/2006">
              <mc:Choice xmlns:v="urn:schemas-microsoft-com:vml" Requires="v">
                <p:oleObj spid="_x0000_s24604" name="Equation" r:id="rId1" imgW="93268800" imgH="22860000" progId="Equation.DSMT4">
                  <p:embed/>
                </p:oleObj>
              </mc:Choice>
              <mc:Fallback>
                <p:oleObj name="Equation" r:id="rId1" imgW="93268800" imgH="22860000" progId="Equation.DSMT4">
                  <p:embed/>
                  <p:pic>
                    <p:nvPicPr>
                      <p:cNvPr id="0" name="Object 3"/>
                      <p:cNvPicPr>
                        <a:picLocks noChangeAspect="1" noChangeArrowheads="1"/>
                      </p:cNvPicPr>
                      <p:nvPr/>
                    </p:nvPicPr>
                    <p:blipFill>
                      <a:blip r:embed="rId2"/>
                      <a:srcRect/>
                      <a:stretch>
                        <a:fillRect/>
                      </a:stretch>
                    </p:blipFill>
                    <p:spPr bwMode="auto">
                      <a:xfrm>
                        <a:off x="2190750" y="4614863"/>
                        <a:ext cx="3886200" cy="952500"/>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nvGraphicFramePr>
        <p:xfrm>
          <a:off x="6589713" y="4530725"/>
          <a:ext cx="2781300" cy="1308100"/>
        </p:xfrm>
        <a:graphic>
          <a:graphicData uri="http://schemas.openxmlformats.org/presentationml/2006/ole">
            <mc:AlternateContent xmlns:mc="http://schemas.openxmlformats.org/markup-compatibility/2006">
              <mc:Choice xmlns:v="urn:schemas-microsoft-com:vml" Requires="v">
                <p:oleObj spid="_x0000_s24605" name="Equation" r:id="rId3" imgW="66751200" imgH="31394400" progId="Equation.DSMT4">
                  <p:embed/>
                </p:oleObj>
              </mc:Choice>
              <mc:Fallback>
                <p:oleObj name="Equation" r:id="rId3" imgW="66751200" imgH="31394400" progId="Equation.DSMT4">
                  <p:embed/>
                  <p:pic>
                    <p:nvPicPr>
                      <p:cNvPr id="0" name="Object 4"/>
                      <p:cNvPicPr>
                        <a:picLocks noChangeAspect="1" noChangeArrowheads="1"/>
                      </p:cNvPicPr>
                      <p:nvPr/>
                    </p:nvPicPr>
                    <p:blipFill>
                      <a:blip r:embed="rId4"/>
                      <a:srcRect/>
                      <a:stretch>
                        <a:fillRect/>
                      </a:stretch>
                    </p:blipFill>
                    <p:spPr bwMode="auto">
                      <a:xfrm>
                        <a:off x="6589713" y="4530725"/>
                        <a:ext cx="27813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4627563" y="5961063"/>
          <a:ext cx="1663700" cy="317500"/>
        </p:xfrm>
        <a:graphic>
          <a:graphicData uri="http://schemas.openxmlformats.org/presentationml/2006/ole">
            <mc:AlternateContent xmlns:mc="http://schemas.openxmlformats.org/markup-compatibility/2006">
              <mc:Choice xmlns:v="urn:schemas-microsoft-com:vml" Requires="v">
                <p:oleObj spid="_x0000_s24606" name="Equation" r:id="rId5" imgW="39928800" imgH="7620000" progId="Equation.DSMT4">
                  <p:embed/>
                </p:oleObj>
              </mc:Choice>
              <mc:Fallback>
                <p:oleObj name="Equation" r:id="rId5" imgW="39928800" imgH="7620000" progId="Equation.DSMT4">
                  <p:embed/>
                  <p:pic>
                    <p:nvPicPr>
                      <p:cNvPr id="0" name="Object 5"/>
                      <p:cNvPicPr>
                        <a:picLocks noChangeAspect="1" noChangeArrowheads="1"/>
                      </p:cNvPicPr>
                      <p:nvPr/>
                    </p:nvPicPr>
                    <p:blipFill>
                      <a:blip r:embed="rId6"/>
                      <a:srcRect/>
                      <a:stretch>
                        <a:fillRect/>
                      </a:stretch>
                    </p:blipFill>
                    <p:spPr bwMode="auto">
                      <a:xfrm>
                        <a:off x="4627563" y="5961063"/>
                        <a:ext cx="16637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Footer Placeholder 8"/>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8" name="Rectangle 8"/>
          <p:cNvSpPr>
            <a:spLocks noGrp="1" noChangeArrowheads="1"/>
          </p:cNvSpPr>
          <p:nvPr>
            <p:ph type="title"/>
          </p:nvPr>
        </p:nvSpPr>
        <p:spPr/>
        <p:txBody>
          <a:bodyPr/>
          <a:lstStyle/>
          <a:p>
            <a:r>
              <a:rPr lang="en-US" dirty="0"/>
              <a:t>Solving for r</a:t>
            </a:r>
            <a:endParaRPr lang="en-US" dirty="0"/>
          </a:p>
        </p:txBody>
      </p:sp>
      <p:sp>
        <p:nvSpPr>
          <p:cNvPr id="103429" name="Rectangle 9"/>
          <p:cNvSpPr>
            <a:spLocks noGrp="1" noChangeArrowheads="1"/>
          </p:cNvSpPr>
          <p:nvPr>
            <p:ph idx="1"/>
          </p:nvPr>
        </p:nvSpPr>
        <p:spPr/>
        <p:txBody>
          <a:bodyPr/>
          <a:lstStyle/>
          <a:p>
            <a:r>
              <a:rPr lang="en-US" dirty="0"/>
              <a:t>If you can borrow $20,000 with one repayment of $25,000 at the end of 10 years, what interest rate are you paying?</a:t>
            </a:r>
            <a:endParaRPr lang="en-US" dirty="0"/>
          </a:p>
          <a:p>
            <a:r>
              <a:rPr lang="en-US" dirty="0"/>
              <a:t>What do we know?</a:t>
            </a:r>
            <a:endParaRPr lang="en-US" dirty="0"/>
          </a:p>
          <a:p>
            <a:pPr lvl="2"/>
            <a:r>
              <a:rPr lang="en-US" dirty="0"/>
              <a:t>PV=20,000; FV=25,000; n=10</a:t>
            </a:r>
            <a:endParaRPr lang="en-US" dirty="0"/>
          </a:p>
          <a:p>
            <a:endParaRPr lang="en-US" dirty="0"/>
          </a:p>
        </p:txBody>
      </p:sp>
      <p:graphicFrame>
        <p:nvGraphicFramePr>
          <p:cNvPr id="4" name="Object 3"/>
          <p:cNvGraphicFramePr>
            <a:graphicFrameLocks noChangeAspect="1"/>
          </p:cNvGraphicFramePr>
          <p:nvPr/>
        </p:nvGraphicFramePr>
        <p:xfrm>
          <a:off x="4727848" y="3933056"/>
          <a:ext cx="2222500" cy="825500"/>
        </p:xfrm>
        <a:graphic>
          <a:graphicData uri="http://schemas.openxmlformats.org/presentationml/2006/ole">
            <mc:AlternateContent xmlns:mc="http://schemas.openxmlformats.org/markup-compatibility/2006">
              <mc:Choice xmlns:v="urn:schemas-microsoft-com:vml" Requires="v">
                <p:oleObj spid="_x0000_s1043" name="Equation" r:id="rId1" imgW="2222500" imgH="825500" progId="Equation.DSMT4">
                  <p:embed/>
                </p:oleObj>
              </mc:Choice>
              <mc:Fallback>
                <p:oleObj name="Equation" r:id="rId1" imgW="2222500" imgH="825500" progId="Equation.DSMT4">
                  <p:embed/>
                  <p:pic>
                    <p:nvPicPr>
                      <p:cNvPr id="0" name="Object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7848" y="3933056"/>
                        <a:ext cx="22225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4223792" y="5157192"/>
          <a:ext cx="3708400" cy="914400"/>
        </p:xfrm>
        <a:graphic>
          <a:graphicData uri="http://schemas.openxmlformats.org/presentationml/2006/ole">
            <mc:AlternateContent xmlns:mc="http://schemas.openxmlformats.org/markup-compatibility/2006">
              <mc:Choice xmlns:v="urn:schemas-microsoft-com:vml" Requires="v">
                <p:oleObj spid="_x0000_s1044" name="Equation" r:id="rId3" imgW="3708400" imgH="914400" progId="Equation.DSMT4">
                  <p:embed/>
                </p:oleObj>
              </mc:Choice>
              <mc:Fallback>
                <p:oleObj name="Equation" r:id="rId3" imgW="3708400" imgH="9144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3792" y="5157192"/>
                        <a:ext cx="3708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Footer Placeholder 7"/>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Solving for r</a:t>
            </a:r>
            <a:endParaRPr lang="en-AU" dirty="0"/>
          </a:p>
        </p:txBody>
      </p:sp>
      <p:sp>
        <p:nvSpPr>
          <p:cNvPr id="5" name="Content Placeholder 4"/>
          <p:cNvSpPr>
            <a:spLocks noGrp="1"/>
          </p:cNvSpPr>
          <p:nvPr>
            <p:ph idx="1"/>
          </p:nvPr>
        </p:nvSpPr>
        <p:spPr/>
        <p:txBody>
          <a:bodyPr/>
          <a:lstStyle/>
          <a:p>
            <a:r>
              <a:rPr lang="en-US" dirty="0"/>
              <a:t>Where the cash flows include an annuity, solving for r algebraically can be difficult or impossible</a:t>
            </a:r>
            <a:endParaRPr lang="en-US" dirty="0"/>
          </a:p>
          <a:p>
            <a:pPr lvl="2"/>
            <a:r>
              <a:rPr lang="en-US" dirty="0"/>
              <a:t>Use a spreadsheet or financial calculator!</a:t>
            </a:r>
            <a:endParaRPr lang="en-US" dirty="0"/>
          </a:p>
          <a:p>
            <a:r>
              <a:rPr lang="en-US" dirty="0"/>
              <a:t>What</a:t>
            </a:r>
            <a:r>
              <a:rPr lang="en-AU" dirty="0"/>
              <a:t>’s the interest rate on a $20,000 loan with 10 annual payments of $2,500?</a:t>
            </a:r>
            <a:endParaRPr lang="en-US" dirty="0"/>
          </a:p>
        </p:txBody>
      </p:sp>
      <p:graphicFrame>
        <p:nvGraphicFramePr>
          <p:cNvPr id="7" name="Object 6">
            <a:hlinkClick r:id="" action="ppaction://ole?verb=1"/>
          </p:cNvPr>
          <p:cNvGraphicFramePr>
            <a:graphicFrameLocks noChangeAspect="1"/>
          </p:cNvGraphicFramePr>
          <p:nvPr/>
        </p:nvGraphicFramePr>
        <p:xfrm>
          <a:off x="1660525" y="4441825"/>
          <a:ext cx="8872538" cy="893763"/>
        </p:xfrm>
        <a:graphic>
          <a:graphicData uri="http://schemas.openxmlformats.org/presentationml/2006/ole">
            <mc:AlternateContent xmlns:mc="http://schemas.openxmlformats.org/markup-compatibility/2006">
              <mc:Choice xmlns:v="urn:schemas-microsoft-com:vml" Requires="v">
                <p:oleObj spid="_x0000_s11274" name="Worksheet" r:id="rId1" imgW="15347950" imgH="1553210" progId="Excel.Sheet.12">
                  <p:embed/>
                </p:oleObj>
              </mc:Choice>
              <mc:Fallback>
                <p:oleObj name="Worksheet" r:id="rId1" imgW="15347950" imgH="1553210" progId="Excel.Sheet.12">
                  <p:embed/>
                  <p:pic>
                    <p:nvPicPr>
                      <p:cNvPr id="0" name="Object 6">
                        <a:hlinkClick r:id="" action="ppaction://ole?verb=1"/>
                      </p:cNvPr>
                      <p:cNvPicPr>
                        <a:picLocks noChangeAspect="1" noChangeArrowheads="1"/>
                      </p:cNvPicPr>
                      <p:nvPr/>
                    </p:nvPicPr>
                    <p:blipFill>
                      <a:blip r:embed="rId2"/>
                      <a:srcRect/>
                      <a:stretch>
                        <a:fillRect/>
                      </a:stretch>
                    </p:blipFill>
                    <p:spPr bwMode="auto">
                      <a:xfrm>
                        <a:off x="1660525" y="4441825"/>
                        <a:ext cx="8872538" cy="893763"/>
                      </a:xfrm>
                      <a:prstGeom prst="rect">
                        <a:avLst/>
                      </a:prstGeom>
                      <a:noFill/>
                      <a:ln>
                        <a:noFill/>
                      </a:ln>
                    </p:spPr>
                  </p:pic>
                </p:oleObj>
              </mc:Fallback>
            </mc:AlternateContent>
          </a:graphicData>
        </a:graphic>
      </p:graphicFrame>
      <p:sp>
        <p:nvSpPr>
          <p:cNvPr id="9" name="Footer Placeholder 8"/>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8" name="Rectangle 8"/>
          <p:cNvSpPr>
            <a:spLocks noGrp="1" noChangeArrowheads="1"/>
          </p:cNvSpPr>
          <p:nvPr>
            <p:ph type="title"/>
          </p:nvPr>
        </p:nvSpPr>
        <p:spPr/>
        <p:txBody>
          <a:bodyPr/>
          <a:lstStyle/>
          <a:p>
            <a:r>
              <a:rPr lang="en-US" dirty="0"/>
              <a:t>Solving for n</a:t>
            </a:r>
            <a:endParaRPr lang="en-US" dirty="0"/>
          </a:p>
        </p:txBody>
      </p:sp>
      <p:sp>
        <p:nvSpPr>
          <p:cNvPr id="108549" name="Rectangle 9"/>
          <p:cNvSpPr>
            <a:spLocks noGrp="1" noChangeArrowheads="1"/>
          </p:cNvSpPr>
          <p:nvPr>
            <p:ph idx="1"/>
          </p:nvPr>
        </p:nvSpPr>
        <p:spPr/>
        <p:txBody>
          <a:bodyPr/>
          <a:lstStyle/>
          <a:p>
            <a:r>
              <a:rPr lang="en-US" dirty="0"/>
              <a:t>You deposit $10,000 in an account paying 5% per year.  How many years until you have $20,000 in the account?</a:t>
            </a:r>
            <a:endParaRPr lang="en-US" dirty="0"/>
          </a:p>
        </p:txBody>
      </p:sp>
      <p:graphicFrame>
        <p:nvGraphicFramePr>
          <p:cNvPr id="8" name="Object 7"/>
          <p:cNvGraphicFramePr>
            <a:graphicFrameLocks noChangeAspect="1"/>
          </p:cNvGraphicFramePr>
          <p:nvPr/>
        </p:nvGraphicFramePr>
        <p:xfrm>
          <a:off x="5106516" y="2540000"/>
          <a:ext cx="1917700" cy="762000"/>
        </p:xfrm>
        <a:graphic>
          <a:graphicData uri="http://schemas.openxmlformats.org/presentationml/2006/ole">
            <mc:AlternateContent xmlns:mc="http://schemas.openxmlformats.org/markup-compatibility/2006">
              <mc:Choice xmlns:v="urn:schemas-microsoft-com:vml" Requires="v">
                <p:oleObj spid="_x0000_s3118" name="Equation" r:id="rId1" imgW="46024800" imgH="18288000" progId="Equation.DSMT4">
                  <p:embed/>
                </p:oleObj>
              </mc:Choice>
              <mc:Fallback>
                <p:oleObj name="Equation" r:id="rId1" imgW="46024800" imgH="18288000" progId="Equation.DSMT4">
                  <p:embed/>
                  <p:pic>
                    <p:nvPicPr>
                      <p:cNvPr id="0" name="Object 7"/>
                      <p:cNvPicPr/>
                      <p:nvPr/>
                    </p:nvPicPr>
                    <p:blipFill>
                      <a:blip r:embed="rId2"/>
                      <a:stretch>
                        <a:fillRect/>
                      </a:stretch>
                    </p:blipFill>
                    <p:spPr>
                      <a:xfrm>
                        <a:off x="5106516" y="2540000"/>
                        <a:ext cx="1917700" cy="762000"/>
                      </a:xfrm>
                      <a:prstGeom prst="rect">
                        <a:avLst/>
                      </a:prstGeom>
                    </p:spPr>
                  </p:pic>
                </p:oleObj>
              </mc:Fallback>
            </mc:AlternateContent>
          </a:graphicData>
        </a:graphic>
      </p:graphicFrame>
      <p:graphicFrame>
        <p:nvGraphicFramePr>
          <p:cNvPr id="9" name="Object 8"/>
          <p:cNvGraphicFramePr>
            <a:graphicFrameLocks noChangeAspect="1"/>
          </p:cNvGraphicFramePr>
          <p:nvPr/>
        </p:nvGraphicFramePr>
        <p:xfrm>
          <a:off x="5100166" y="3455988"/>
          <a:ext cx="1930400" cy="660400"/>
        </p:xfrm>
        <a:graphic>
          <a:graphicData uri="http://schemas.openxmlformats.org/presentationml/2006/ole">
            <mc:AlternateContent xmlns:mc="http://schemas.openxmlformats.org/markup-compatibility/2006">
              <mc:Choice xmlns:v="urn:schemas-microsoft-com:vml" Requires="v">
                <p:oleObj spid="_x0000_s3119" name="Equation" r:id="rId3" imgW="46329600" imgH="15849600" progId="Equation.DSMT4">
                  <p:embed/>
                </p:oleObj>
              </mc:Choice>
              <mc:Fallback>
                <p:oleObj name="Equation" r:id="rId3" imgW="46329600" imgH="15849600" progId="Equation.DSMT4">
                  <p:embed/>
                  <p:pic>
                    <p:nvPicPr>
                      <p:cNvPr id="0" name="Object 8"/>
                      <p:cNvPicPr>
                        <a:picLocks noChangeAspect="1" noChangeArrowheads="1"/>
                      </p:cNvPicPr>
                      <p:nvPr/>
                    </p:nvPicPr>
                    <p:blipFill>
                      <a:blip r:embed="rId4"/>
                      <a:srcRect/>
                      <a:stretch>
                        <a:fillRect/>
                      </a:stretch>
                    </p:blipFill>
                    <p:spPr bwMode="auto">
                      <a:xfrm>
                        <a:off x="5100166" y="3455988"/>
                        <a:ext cx="19304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4858866" y="4283075"/>
          <a:ext cx="2413000" cy="381000"/>
        </p:xfrm>
        <a:graphic>
          <a:graphicData uri="http://schemas.openxmlformats.org/presentationml/2006/ole">
            <mc:AlternateContent xmlns:mc="http://schemas.openxmlformats.org/markup-compatibility/2006">
              <mc:Choice xmlns:v="urn:schemas-microsoft-com:vml" Requires="v">
                <p:oleObj spid="_x0000_s3120" name="Equation" r:id="rId5" imgW="57912000" imgH="9144000" progId="Equation.DSMT4">
                  <p:embed/>
                </p:oleObj>
              </mc:Choice>
              <mc:Fallback>
                <p:oleObj name="Equation" r:id="rId5" imgW="57912000" imgH="9144000" progId="Equation.DSMT4">
                  <p:embed/>
                  <p:pic>
                    <p:nvPicPr>
                      <p:cNvPr id="0" name="Object 9"/>
                      <p:cNvPicPr>
                        <a:picLocks noChangeAspect="1" noChangeArrowheads="1"/>
                      </p:cNvPicPr>
                      <p:nvPr/>
                    </p:nvPicPr>
                    <p:blipFill>
                      <a:blip r:embed="rId6"/>
                      <a:srcRect/>
                      <a:stretch>
                        <a:fillRect/>
                      </a:stretch>
                    </p:blipFill>
                    <p:spPr bwMode="auto">
                      <a:xfrm>
                        <a:off x="4858866" y="4283075"/>
                        <a:ext cx="241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5303366" y="4818063"/>
          <a:ext cx="1524000" cy="749300"/>
        </p:xfrm>
        <a:graphic>
          <a:graphicData uri="http://schemas.openxmlformats.org/presentationml/2006/ole">
            <mc:AlternateContent xmlns:mc="http://schemas.openxmlformats.org/markup-compatibility/2006">
              <mc:Choice xmlns:v="urn:schemas-microsoft-com:vml" Requires="v">
                <p:oleObj spid="_x0000_s3121" name="Equation" r:id="rId7" imgW="36576000" imgH="17983200" progId="Equation.DSMT4">
                  <p:embed/>
                </p:oleObj>
              </mc:Choice>
              <mc:Fallback>
                <p:oleObj name="Equation" r:id="rId7" imgW="36576000" imgH="17983200" progId="Equation.DSMT4">
                  <p:embed/>
                  <p:pic>
                    <p:nvPicPr>
                      <p:cNvPr id="0" name="Object 10"/>
                      <p:cNvPicPr>
                        <a:picLocks noChangeAspect="1" noChangeArrowheads="1"/>
                      </p:cNvPicPr>
                      <p:nvPr/>
                    </p:nvPicPr>
                    <p:blipFill>
                      <a:blip r:embed="rId8"/>
                      <a:srcRect/>
                      <a:stretch>
                        <a:fillRect/>
                      </a:stretch>
                    </p:blipFill>
                    <p:spPr bwMode="auto">
                      <a:xfrm>
                        <a:off x="5303366" y="4818063"/>
                        <a:ext cx="1524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nvGraphicFramePr>
        <p:xfrm>
          <a:off x="4090516" y="5707063"/>
          <a:ext cx="3949700" cy="317500"/>
        </p:xfrm>
        <a:graphic>
          <a:graphicData uri="http://schemas.openxmlformats.org/presentationml/2006/ole">
            <mc:AlternateContent xmlns:mc="http://schemas.openxmlformats.org/markup-compatibility/2006">
              <mc:Choice xmlns:v="urn:schemas-microsoft-com:vml" Requires="v">
                <p:oleObj spid="_x0000_s3122" name="Equation" r:id="rId9" imgW="94792800" imgH="7620000" progId="Equation.DSMT4">
                  <p:embed/>
                </p:oleObj>
              </mc:Choice>
              <mc:Fallback>
                <p:oleObj name="Equation" r:id="rId9" imgW="94792800" imgH="7620000" progId="Equation.DSMT4">
                  <p:embed/>
                  <p:pic>
                    <p:nvPicPr>
                      <p:cNvPr id="0" name="Object 11"/>
                      <p:cNvPicPr>
                        <a:picLocks noChangeAspect="1" noChangeArrowheads="1"/>
                      </p:cNvPicPr>
                      <p:nvPr/>
                    </p:nvPicPr>
                    <p:blipFill>
                      <a:blip r:embed="rId10"/>
                      <a:srcRect/>
                      <a:stretch>
                        <a:fillRect/>
                      </a:stretch>
                    </p:blipFill>
                    <p:spPr bwMode="auto">
                      <a:xfrm>
                        <a:off x="4090516" y="5707063"/>
                        <a:ext cx="39497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Footer Placeholder 5"/>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en-AU" noProof="0" dirty="0"/>
              <a:t>Try It…</a:t>
            </a:r>
            <a:endParaRPr lang="en-AU" dirty="0"/>
          </a:p>
        </p:txBody>
      </p:sp>
      <p:sp>
        <p:nvSpPr>
          <p:cNvPr id="4" name="Text Placeholder 3"/>
          <p:cNvSpPr>
            <a:spLocks noGrp="1"/>
          </p:cNvSpPr>
          <p:nvPr>
            <p:ph idx="1"/>
          </p:nvPr>
        </p:nvSpPr>
        <p:spPr/>
        <p:txBody>
          <a:bodyPr/>
          <a:lstStyle/>
          <a:p>
            <a:pPr marL="0" indent="0">
              <a:buNone/>
            </a:pPr>
            <a:r>
              <a:rPr lang="en-AU" noProof="0" dirty="0"/>
              <a:t>Your car recently broke down and it needs $2,000 in repairs.  But today is your lucky day because you have just won a contest where the prize is either a new motorcycle with a MSRP of $15,000, or $10,000 in cash.  You do not have a motorcycle license, nor do you plan on getting one. You estimate you could sell the motorcycle for $12,000.  Which prize should you choose?</a:t>
            </a:r>
            <a:br>
              <a:rPr lang="en-AU" noProof="0" dirty="0"/>
            </a:br>
            <a:endParaRPr lang="en-AU" noProof="0" dirty="0"/>
          </a:p>
          <a:p>
            <a:pPr marL="0" indent="0">
              <a:buNone/>
            </a:pPr>
            <a:r>
              <a:rPr lang="en-AU" dirty="0"/>
              <a:t>A. Motorcycle</a:t>
            </a:r>
            <a:endParaRPr lang="en-AU" dirty="0"/>
          </a:p>
          <a:p>
            <a:pPr marL="0" indent="0">
              <a:buNone/>
            </a:pPr>
            <a:r>
              <a:rPr lang="en-AU" dirty="0"/>
              <a:t>B. $10,000 cash  </a:t>
            </a:r>
            <a:br>
              <a:rPr lang="en-AU" dirty="0"/>
            </a:br>
            <a:r>
              <a:rPr lang="en-AU" dirty="0"/>
              <a:t>C. Depends on whether I want a motorcycle</a:t>
            </a:r>
            <a:endParaRPr lang="en-AU" dirty="0"/>
          </a:p>
          <a:p>
            <a:pPr marL="0" indent="0">
              <a:buNone/>
            </a:pPr>
            <a:r>
              <a:rPr lang="en-AU" dirty="0"/>
              <a:t>D. Where do I start?</a:t>
            </a:r>
            <a:endParaRPr lang="en-AU" dirty="0"/>
          </a:p>
        </p:txBody>
      </p:sp>
      <p:sp>
        <p:nvSpPr>
          <p:cNvPr id="7" name="Date Placeholder 3"/>
          <p:cNvSpPr txBox="1"/>
          <p:nvPr/>
        </p:nvSpPr>
        <p:spPr>
          <a:xfrm>
            <a:off x="1750571" y="6404984"/>
            <a:ext cx="468834" cy="264376"/>
          </a:xfrm>
          <a:prstGeom prst="rect">
            <a:avLst/>
          </a:prstGeom>
        </p:spPr>
        <p:txBody>
          <a:bodyPr vert="horz"/>
          <a:lstStyle>
            <a:defPPr>
              <a:defRPr lang="ru-RU"/>
            </a:defPPr>
            <a:lvl1pPr marL="0" algn="r" defTabSz="914400" rtl="0" eaLnBrk="1" latinLnBrk="0" hangingPunct="1">
              <a:defRPr kumimoji="0" sz="14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k</a:t>
            </a:r>
            <a:endParaRPr lang="en-US" dirty="0"/>
          </a:p>
          <a:p>
            <a:endParaRPr lang="ru-RU" dirty="0"/>
          </a:p>
        </p:txBody>
      </p:sp>
      <p:sp>
        <p:nvSpPr>
          <p:cNvPr id="9" name="Footer Placeholder 8"/>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Try it out…</a:t>
            </a:r>
            <a:endParaRPr lang="en-AU" dirty="0"/>
          </a:p>
        </p:txBody>
      </p:sp>
      <p:sp>
        <p:nvSpPr>
          <p:cNvPr id="5" name="Content Placeholder 4"/>
          <p:cNvSpPr>
            <a:spLocks noGrp="1"/>
          </p:cNvSpPr>
          <p:nvPr>
            <p:ph idx="1"/>
          </p:nvPr>
        </p:nvSpPr>
        <p:spPr/>
        <p:txBody>
          <a:bodyPr/>
          <a:lstStyle/>
          <a:p>
            <a:pPr marL="0" indent="0">
              <a:buNone/>
            </a:pPr>
            <a:r>
              <a:rPr lang="en-AU" dirty="0"/>
              <a:t>Today is Stanley’s 55th birthday.  He plans to retire on his 65th birthday. He wants to save the same amount each year, starting today and ending on the day he retires.  Then, starting on his 66th birthday he wants to withdraw $10,000 each year ending on his 85th birthday. He can earn 10% on his savings.</a:t>
            </a:r>
            <a:endParaRPr lang="en-AU" dirty="0"/>
          </a:p>
          <a:p>
            <a:pPr>
              <a:buFont typeface="Wingdings" panose="05000000000000000000" pitchFamily="2" charset="2"/>
              <a:buChar char="ü"/>
            </a:pPr>
            <a:r>
              <a:rPr lang="en-AU" dirty="0"/>
              <a:t>How much must each savings deposit be?</a:t>
            </a:r>
            <a:endParaRPr lang="en-AU" dirty="0"/>
          </a:p>
        </p:txBody>
      </p:sp>
      <p:sp>
        <p:nvSpPr>
          <p:cNvPr id="8" name="Footer Placeholder 7"/>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Step 1: Draw a timeline</a:t>
            </a:r>
            <a:endParaRPr lang="en-AU" dirty="0"/>
          </a:p>
        </p:txBody>
      </p:sp>
      <p:cxnSp>
        <p:nvCxnSpPr>
          <p:cNvPr id="7" name="Straight Connector 6"/>
          <p:cNvCxnSpPr/>
          <p:nvPr/>
        </p:nvCxnSpPr>
        <p:spPr>
          <a:xfrm>
            <a:off x="2711624" y="2654914"/>
            <a:ext cx="669674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711624" y="2528900"/>
            <a:ext cx="0" cy="25202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934849"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158074"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381299"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604524"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827749" y="2528900"/>
            <a:ext cx="0" cy="25202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050974"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274199"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497424"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720649"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943874" y="2528900"/>
            <a:ext cx="0" cy="25202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167099"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390324"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613549"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836774"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59999" y="2528900"/>
            <a:ext cx="0" cy="25202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283224"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506449"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729674"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952899"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176124" y="2528900"/>
            <a:ext cx="0" cy="25202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399349"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622574"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845799"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9024"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292249" y="2528900"/>
            <a:ext cx="0" cy="25202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515474"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8738699"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8961924"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9185149"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9408368" y="2528900"/>
            <a:ext cx="0" cy="25202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495600" y="2850393"/>
            <a:ext cx="432048" cy="307777"/>
          </a:xfrm>
          <a:prstGeom prst="rect">
            <a:avLst/>
          </a:prstGeom>
          <a:noFill/>
        </p:spPr>
        <p:txBody>
          <a:bodyPr wrap="square" rtlCol="0">
            <a:spAutoFit/>
          </a:bodyPr>
          <a:lstStyle/>
          <a:p>
            <a:pPr algn="ctr"/>
            <a:r>
              <a:rPr lang="en-AU" sz="1400" dirty="0"/>
              <a:t>55</a:t>
            </a:r>
            <a:endParaRPr lang="en-AU" sz="1400" dirty="0"/>
          </a:p>
        </p:txBody>
      </p:sp>
      <p:sp>
        <p:nvSpPr>
          <p:cNvPr id="63" name="TextBox 62"/>
          <p:cNvSpPr txBox="1"/>
          <p:nvPr/>
        </p:nvSpPr>
        <p:spPr>
          <a:xfrm>
            <a:off x="3613233" y="2850393"/>
            <a:ext cx="432048" cy="307777"/>
          </a:xfrm>
          <a:prstGeom prst="rect">
            <a:avLst/>
          </a:prstGeom>
          <a:noFill/>
        </p:spPr>
        <p:txBody>
          <a:bodyPr wrap="square" rtlCol="0">
            <a:spAutoFit/>
          </a:bodyPr>
          <a:lstStyle/>
          <a:p>
            <a:pPr algn="ctr"/>
            <a:r>
              <a:rPr lang="en-AU" sz="1400" dirty="0"/>
              <a:t>60</a:t>
            </a:r>
            <a:endParaRPr lang="en-AU" sz="1400" dirty="0"/>
          </a:p>
        </p:txBody>
      </p:sp>
      <p:sp>
        <p:nvSpPr>
          <p:cNvPr id="64" name="TextBox 63"/>
          <p:cNvSpPr txBox="1"/>
          <p:nvPr/>
        </p:nvSpPr>
        <p:spPr>
          <a:xfrm>
            <a:off x="4730866" y="2850393"/>
            <a:ext cx="432048" cy="307777"/>
          </a:xfrm>
          <a:prstGeom prst="rect">
            <a:avLst/>
          </a:prstGeom>
          <a:noFill/>
        </p:spPr>
        <p:txBody>
          <a:bodyPr wrap="square" rtlCol="0">
            <a:spAutoFit/>
          </a:bodyPr>
          <a:lstStyle/>
          <a:p>
            <a:pPr algn="ctr"/>
            <a:r>
              <a:rPr lang="en-AU" sz="1400" dirty="0"/>
              <a:t>65</a:t>
            </a:r>
            <a:endParaRPr lang="en-AU" sz="1400" dirty="0"/>
          </a:p>
        </p:txBody>
      </p:sp>
      <p:sp>
        <p:nvSpPr>
          <p:cNvPr id="65" name="TextBox 64"/>
          <p:cNvSpPr txBox="1"/>
          <p:nvPr/>
        </p:nvSpPr>
        <p:spPr>
          <a:xfrm>
            <a:off x="5848499" y="2850393"/>
            <a:ext cx="432048" cy="307777"/>
          </a:xfrm>
          <a:prstGeom prst="rect">
            <a:avLst/>
          </a:prstGeom>
          <a:noFill/>
        </p:spPr>
        <p:txBody>
          <a:bodyPr wrap="square" rtlCol="0">
            <a:spAutoFit/>
          </a:bodyPr>
          <a:lstStyle/>
          <a:p>
            <a:pPr algn="ctr"/>
            <a:r>
              <a:rPr lang="en-AU" sz="1400" dirty="0"/>
              <a:t>70</a:t>
            </a:r>
            <a:endParaRPr lang="en-AU" sz="1400" dirty="0"/>
          </a:p>
        </p:txBody>
      </p:sp>
      <p:sp>
        <p:nvSpPr>
          <p:cNvPr id="66" name="TextBox 65"/>
          <p:cNvSpPr txBox="1"/>
          <p:nvPr/>
        </p:nvSpPr>
        <p:spPr>
          <a:xfrm>
            <a:off x="6966132" y="2850393"/>
            <a:ext cx="432048" cy="307777"/>
          </a:xfrm>
          <a:prstGeom prst="rect">
            <a:avLst/>
          </a:prstGeom>
          <a:noFill/>
        </p:spPr>
        <p:txBody>
          <a:bodyPr wrap="square" rtlCol="0">
            <a:spAutoFit/>
          </a:bodyPr>
          <a:lstStyle/>
          <a:p>
            <a:pPr algn="ctr"/>
            <a:r>
              <a:rPr lang="en-AU" sz="1400" dirty="0"/>
              <a:t>75</a:t>
            </a:r>
            <a:endParaRPr lang="en-AU" sz="1400" dirty="0"/>
          </a:p>
        </p:txBody>
      </p:sp>
      <p:sp>
        <p:nvSpPr>
          <p:cNvPr id="67" name="TextBox 66"/>
          <p:cNvSpPr txBox="1"/>
          <p:nvPr/>
        </p:nvSpPr>
        <p:spPr>
          <a:xfrm>
            <a:off x="8083765" y="2850393"/>
            <a:ext cx="432048" cy="307777"/>
          </a:xfrm>
          <a:prstGeom prst="rect">
            <a:avLst/>
          </a:prstGeom>
          <a:noFill/>
        </p:spPr>
        <p:txBody>
          <a:bodyPr wrap="square" rtlCol="0">
            <a:spAutoFit/>
          </a:bodyPr>
          <a:lstStyle/>
          <a:p>
            <a:pPr algn="ctr"/>
            <a:r>
              <a:rPr lang="en-AU" sz="1400" dirty="0"/>
              <a:t>80</a:t>
            </a:r>
            <a:endParaRPr lang="en-AU" sz="1400" dirty="0"/>
          </a:p>
        </p:txBody>
      </p:sp>
      <p:sp>
        <p:nvSpPr>
          <p:cNvPr id="68" name="TextBox 67"/>
          <p:cNvSpPr txBox="1"/>
          <p:nvPr/>
        </p:nvSpPr>
        <p:spPr>
          <a:xfrm>
            <a:off x="9201397" y="2850393"/>
            <a:ext cx="432048" cy="307777"/>
          </a:xfrm>
          <a:prstGeom prst="rect">
            <a:avLst/>
          </a:prstGeom>
          <a:noFill/>
        </p:spPr>
        <p:txBody>
          <a:bodyPr wrap="square" rtlCol="0">
            <a:spAutoFit/>
          </a:bodyPr>
          <a:lstStyle/>
          <a:p>
            <a:pPr algn="ctr"/>
            <a:r>
              <a:rPr lang="en-AU" sz="1400" dirty="0"/>
              <a:t>85</a:t>
            </a:r>
            <a:endParaRPr lang="en-AU" sz="1400" dirty="0"/>
          </a:p>
        </p:txBody>
      </p:sp>
      <p:sp>
        <p:nvSpPr>
          <p:cNvPr id="69" name="TextBox 68"/>
          <p:cNvSpPr txBox="1"/>
          <p:nvPr/>
        </p:nvSpPr>
        <p:spPr>
          <a:xfrm>
            <a:off x="2576408" y="2196932"/>
            <a:ext cx="279648" cy="307777"/>
          </a:xfrm>
          <a:prstGeom prst="rect">
            <a:avLst/>
          </a:prstGeom>
          <a:noFill/>
        </p:spPr>
        <p:txBody>
          <a:bodyPr wrap="square" rtlCol="0">
            <a:spAutoFit/>
          </a:bodyPr>
          <a:lstStyle/>
          <a:p>
            <a:pPr algn="ctr"/>
            <a:r>
              <a:rPr lang="en-AU" sz="1400" dirty="0"/>
              <a:t>D</a:t>
            </a:r>
            <a:endParaRPr lang="en-AU" sz="1400" dirty="0"/>
          </a:p>
        </p:txBody>
      </p:sp>
      <p:sp>
        <p:nvSpPr>
          <p:cNvPr id="70" name="TextBox 69"/>
          <p:cNvSpPr txBox="1"/>
          <p:nvPr/>
        </p:nvSpPr>
        <p:spPr>
          <a:xfrm>
            <a:off x="2799172" y="2196932"/>
            <a:ext cx="279648" cy="307777"/>
          </a:xfrm>
          <a:prstGeom prst="rect">
            <a:avLst/>
          </a:prstGeom>
          <a:noFill/>
        </p:spPr>
        <p:txBody>
          <a:bodyPr wrap="square" rtlCol="0">
            <a:spAutoFit/>
          </a:bodyPr>
          <a:lstStyle/>
          <a:p>
            <a:pPr algn="ctr"/>
            <a:r>
              <a:rPr lang="en-AU" sz="1400" dirty="0"/>
              <a:t>D</a:t>
            </a:r>
            <a:endParaRPr lang="en-AU" sz="1400" dirty="0"/>
          </a:p>
        </p:txBody>
      </p:sp>
      <p:sp>
        <p:nvSpPr>
          <p:cNvPr id="71" name="TextBox 70"/>
          <p:cNvSpPr txBox="1"/>
          <p:nvPr/>
        </p:nvSpPr>
        <p:spPr>
          <a:xfrm>
            <a:off x="3021936" y="2196932"/>
            <a:ext cx="279648" cy="307777"/>
          </a:xfrm>
          <a:prstGeom prst="rect">
            <a:avLst/>
          </a:prstGeom>
          <a:noFill/>
        </p:spPr>
        <p:txBody>
          <a:bodyPr wrap="square" rtlCol="0">
            <a:spAutoFit/>
          </a:bodyPr>
          <a:lstStyle/>
          <a:p>
            <a:pPr algn="ctr"/>
            <a:r>
              <a:rPr lang="en-AU" sz="1400" dirty="0"/>
              <a:t>D</a:t>
            </a:r>
            <a:endParaRPr lang="en-AU" sz="1400" dirty="0"/>
          </a:p>
        </p:txBody>
      </p:sp>
      <p:sp>
        <p:nvSpPr>
          <p:cNvPr id="72" name="TextBox 71"/>
          <p:cNvSpPr txBox="1"/>
          <p:nvPr/>
        </p:nvSpPr>
        <p:spPr>
          <a:xfrm>
            <a:off x="3244700" y="2196932"/>
            <a:ext cx="279648" cy="307777"/>
          </a:xfrm>
          <a:prstGeom prst="rect">
            <a:avLst/>
          </a:prstGeom>
          <a:noFill/>
        </p:spPr>
        <p:txBody>
          <a:bodyPr wrap="square" rtlCol="0">
            <a:spAutoFit/>
          </a:bodyPr>
          <a:lstStyle/>
          <a:p>
            <a:pPr algn="ctr"/>
            <a:r>
              <a:rPr lang="en-AU" sz="1400" dirty="0"/>
              <a:t>D</a:t>
            </a:r>
            <a:endParaRPr lang="en-AU" sz="1400" dirty="0"/>
          </a:p>
        </p:txBody>
      </p:sp>
      <p:sp>
        <p:nvSpPr>
          <p:cNvPr id="73" name="TextBox 72"/>
          <p:cNvSpPr txBox="1"/>
          <p:nvPr/>
        </p:nvSpPr>
        <p:spPr>
          <a:xfrm>
            <a:off x="3467464" y="2196932"/>
            <a:ext cx="279648" cy="307777"/>
          </a:xfrm>
          <a:prstGeom prst="rect">
            <a:avLst/>
          </a:prstGeom>
          <a:noFill/>
        </p:spPr>
        <p:txBody>
          <a:bodyPr wrap="square" rtlCol="0">
            <a:spAutoFit/>
          </a:bodyPr>
          <a:lstStyle/>
          <a:p>
            <a:pPr algn="ctr"/>
            <a:r>
              <a:rPr lang="en-AU" sz="1400" dirty="0"/>
              <a:t>D</a:t>
            </a:r>
            <a:endParaRPr lang="en-AU" sz="1400" dirty="0"/>
          </a:p>
        </p:txBody>
      </p:sp>
      <p:sp>
        <p:nvSpPr>
          <p:cNvPr id="74" name="TextBox 73"/>
          <p:cNvSpPr txBox="1"/>
          <p:nvPr/>
        </p:nvSpPr>
        <p:spPr>
          <a:xfrm>
            <a:off x="3690228" y="2196932"/>
            <a:ext cx="279648" cy="307777"/>
          </a:xfrm>
          <a:prstGeom prst="rect">
            <a:avLst/>
          </a:prstGeom>
          <a:noFill/>
        </p:spPr>
        <p:txBody>
          <a:bodyPr wrap="square" rtlCol="0">
            <a:spAutoFit/>
          </a:bodyPr>
          <a:lstStyle/>
          <a:p>
            <a:pPr algn="ctr"/>
            <a:r>
              <a:rPr lang="en-AU" sz="1400" dirty="0"/>
              <a:t>D</a:t>
            </a:r>
            <a:endParaRPr lang="en-AU" sz="1400" dirty="0"/>
          </a:p>
        </p:txBody>
      </p:sp>
      <p:sp>
        <p:nvSpPr>
          <p:cNvPr id="75" name="TextBox 74"/>
          <p:cNvSpPr txBox="1"/>
          <p:nvPr/>
        </p:nvSpPr>
        <p:spPr>
          <a:xfrm>
            <a:off x="3912992" y="2196932"/>
            <a:ext cx="279648" cy="307777"/>
          </a:xfrm>
          <a:prstGeom prst="rect">
            <a:avLst/>
          </a:prstGeom>
          <a:noFill/>
        </p:spPr>
        <p:txBody>
          <a:bodyPr wrap="square" rtlCol="0">
            <a:spAutoFit/>
          </a:bodyPr>
          <a:lstStyle/>
          <a:p>
            <a:pPr algn="ctr"/>
            <a:r>
              <a:rPr lang="en-AU" sz="1400" dirty="0"/>
              <a:t>D</a:t>
            </a:r>
            <a:endParaRPr lang="en-AU" sz="1400" dirty="0"/>
          </a:p>
        </p:txBody>
      </p:sp>
      <p:sp>
        <p:nvSpPr>
          <p:cNvPr id="76" name="TextBox 75"/>
          <p:cNvSpPr txBox="1"/>
          <p:nvPr/>
        </p:nvSpPr>
        <p:spPr>
          <a:xfrm>
            <a:off x="4135756" y="2196932"/>
            <a:ext cx="279648" cy="307777"/>
          </a:xfrm>
          <a:prstGeom prst="rect">
            <a:avLst/>
          </a:prstGeom>
          <a:noFill/>
        </p:spPr>
        <p:txBody>
          <a:bodyPr wrap="square" rtlCol="0">
            <a:spAutoFit/>
          </a:bodyPr>
          <a:lstStyle/>
          <a:p>
            <a:pPr algn="ctr"/>
            <a:r>
              <a:rPr lang="en-AU" sz="1400" dirty="0"/>
              <a:t>D</a:t>
            </a:r>
            <a:endParaRPr lang="en-AU" sz="1400" dirty="0"/>
          </a:p>
        </p:txBody>
      </p:sp>
      <p:sp>
        <p:nvSpPr>
          <p:cNvPr id="77" name="TextBox 76"/>
          <p:cNvSpPr txBox="1"/>
          <p:nvPr/>
        </p:nvSpPr>
        <p:spPr>
          <a:xfrm>
            <a:off x="4358520" y="2196932"/>
            <a:ext cx="279648" cy="307777"/>
          </a:xfrm>
          <a:prstGeom prst="rect">
            <a:avLst/>
          </a:prstGeom>
          <a:noFill/>
        </p:spPr>
        <p:txBody>
          <a:bodyPr wrap="square" rtlCol="0">
            <a:spAutoFit/>
          </a:bodyPr>
          <a:lstStyle/>
          <a:p>
            <a:pPr algn="ctr"/>
            <a:r>
              <a:rPr lang="en-AU" sz="1400" dirty="0"/>
              <a:t>D</a:t>
            </a:r>
            <a:endParaRPr lang="en-AU" sz="1400" dirty="0"/>
          </a:p>
        </p:txBody>
      </p:sp>
      <p:sp>
        <p:nvSpPr>
          <p:cNvPr id="78" name="TextBox 77"/>
          <p:cNvSpPr txBox="1"/>
          <p:nvPr/>
        </p:nvSpPr>
        <p:spPr>
          <a:xfrm>
            <a:off x="4581284" y="2196932"/>
            <a:ext cx="279648" cy="307777"/>
          </a:xfrm>
          <a:prstGeom prst="rect">
            <a:avLst/>
          </a:prstGeom>
          <a:noFill/>
        </p:spPr>
        <p:txBody>
          <a:bodyPr wrap="square" rtlCol="0">
            <a:spAutoFit/>
          </a:bodyPr>
          <a:lstStyle/>
          <a:p>
            <a:pPr algn="ctr"/>
            <a:r>
              <a:rPr lang="en-AU" sz="1400" dirty="0"/>
              <a:t>D</a:t>
            </a:r>
            <a:endParaRPr lang="en-AU" sz="1400" dirty="0"/>
          </a:p>
        </p:txBody>
      </p:sp>
      <p:sp>
        <p:nvSpPr>
          <p:cNvPr id="79" name="TextBox 78"/>
          <p:cNvSpPr txBox="1"/>
          <p:nvPr/>
        </p:nvSpPr>
        <p:spPr>
          <a:xfrm>
            <a:off x="4804050" y="2196932"/>
            <a:ext cx="279648" cy="307777"/>
          </a:xfrm>
          <a:prstGeom prst="rect">
            <a:avLst/>
          </a:prstGeom>
          <a:noFill/>
        </p:spPr>
        <p:txBody>
          <a:bodyPr wrap="square" rtlCol="0">
            <a:spAutoFit/>
          </a:bodyPr>
          <a:lstStyle/>
          <a:p>
            <a:pPr algn="ctr"/>
            <a:r>
              <a:rPr lang="en-AU" sz="1400" dirty="0"/>
              <a:t>D</a:t>
            </a:r>
            <a:endParaRPr lang="en-AU" sz="1400" dirty="0"/>
          </a:p>
        </p:txBody>
      </p:sp>
      <p:sp>
        <p:nvSpPr>
          <p:cNvPr id="80" name="TextBox 79"/>
          <p:cNvSpPr txBox="1"/>
          <p:nvPr/>
        </p:nvSpPr>
        <p:spPr>
          <a:xfrm>
            <a:off x="5027484" y="2196932"/>
            <a:ext cx="279648" cy="307777"/>
          </a:xfrm>
          <a:prstGeom prst="rect">
            <a:avLst/>
          </a:prstGeom>
          <a:noFill/>
        </p:spPr>
        <p:txBody>
          <a:bodyPr wrap="square" rtlCol="0">
            <a:spAutoFit/>
          </a:bodyPr>
          <a:lstStyle/>
          <a:p>
            <a:pPr algn="ctr"/>
            <a:r>
              <a:rPr lang="en-AU" sz="1400" dirty="0"/>
              <a:t>W</a:t>
            </a:r>
            <a:endParaRPr lang="en-AU" sz="1400" dirty="0"/>
          </a:p>
        </p:txBody>
      </p:sp>
      <p:sp>
        <p:nvSpPr>
          <p:cNvPr id="81" name="TextBox 80"/>
          <p:cNvSpPr txBox="1"/>
          <p:nvPr/>
        </p:nvSpPr>
        <p:spPr>
          <a:xfrm>
            <a:off x="5250918" y="2196932"/>
            <a:ext cx="279648" cy="307777"/>
          </a:xfrm>
          <a:prstGeom prst="rect">
            <a:avLst/>
          </a:prstGeom>
          <a:noFill/>
        </p:spPr>
        <p:txBody>
          <a:bodyPr wrap="square" rtlCol="0">
            <a:spAutoFit/>
          </a:bodyPr>
          <a:lstStyle/>
          <a:p>
            <a:pPr algn="ctr"/>
            <a:r>
              <a:rPr lang="en-AU" sz="1400" dirty="0"/>
              <a:t>W</a:t>
            </a:r>
            <a:endParaRPr lang="en-AU" sz="1400" dirty="0"/>
          </a:p>
        </p:txBody>
      </p:sp>
      <p:sp>
        <p:nvSpPr>
          <p:cNvPr id="82" name="TextBox 81"/>
          <p:cNvSpPr txBox="1"/>
          <p:nvPr/>
        </p:nvSpPr>
        <p:spPr>
          <a:xfrm>
            <a:off x="5697786" y="2196932"/>
            <a:ext cx="279648" cy="307777"/>
          </a:xfrm>
          <a:prstGeom prst="rect">
            <a:avLst/>
          </a:prstGeom>
          <a:noFill/>
        </p:spPr>
        <p:txBody>
          <a:bodyPr wrap="square" rtlCol="0">
            <a:spAutoFit/>
          </a:bodyPr>
          <a:lstStyle/>
          <a:p>
            <a:pPr algn="ctr"/>
            <a:r>
              <a:rPr lang="en-AU" sz="1400" dirty="0"/>
              <a:t>W</a:t>
            </a:r>
            <a:endParaRPr lang="en-AU" sz="1400" dirty="0"/>
          </a:p>
        </p:txBody>
      </p:sp>
      <p:sp>
        <p:nvSpPr>
          <p:cNvPr id="83" name="TextBox 82"/>
          <p:cNvSpPr txBox="1"/>
          <p:nvPr/>
        </p:nvSpPr>
        <p:spPr>
          <a:xfrm>
            <a:off x="6368088" y="2196932"/>
            <a:ext cx="279648" cy="307777"/>
          </a:xfrm>
          <a:prstGeom prst="rect">
            <a:avLst/>
          </a:prstGeom>
          <a:noFill/>
        </p:spPr>
        <p:txBody>
          <a:bodyPr wrap="square" rtlCol="0">
            <a:spAutoFit/>
          </a:bodyPr>
          <a:lstStyle/>
          <a:p>
            <a:pPr algn="ctr"/>
            <a:r>
              <a:rPr lang="en-AU" sz="1400" dirty="0"/>
              <a:t>W</a:t>
            </a:r>
            <a:endParaRPr lang="en-AU" sz="1400" dirty="0"/>
          </a:p>
        </p:txBody>
      </p:sp>
      <p:sp>
        <p:nvSpPr>
          <p:cNvPr id="84" name="TextBox 83"/>
          <p:cNvSpPr txBox="1"/>
          <p:nvPr/>
        </p:nvSpPr>
        <p:spPr>
          <a:xfrm>
            <a:off x="7261824" y="2196932"/>
            <a:ext cx="279648" cy="307777"/>
          </a:xfrm>
          <a:prstGeom prst="rect">
            <a:avLst/>
          </a:prstGeom>
          <a:noFill/>
        </p:spPr>
        <p:txBody>
          <a:bodyPr wrap="square" rtlCol="0">
            <a:spAutoFit/>
          </a:bodyPr>
          <a:lstStyle/>
          <a:p>
            <a:pPr algn="ctr"/>
            <a:r>
              <a:rPr lang="en-AU" sz="1400" dirty="0"/>
              <a:t>W</a:t>
            </a:r>
            <a:endParaRPr lang="en-AU" sz="1400" dirty="0"/>
          </a:p>
        </p:txBody>
      </p:sp>
      <p:sp>
        <p:nvSpPr>
          <p:cNvPr id="85" name="TextBox 84"/>
          <p:cNvSpPr txBox="1"/>
          <p:nvPr/>
        </p:nvSpPr>
        <p:spPr>
          <a:xfrm>
            <a:off x="5474352" y="2196932"/>
            <a:ext cx="279648" cy="307777"/>
          </a:xfrm>
          <a:prstGeom prst="rect">
            <a:avLst/>
          </a:prstGeom>
          <a:noFill/>
        </p:spPr>
        <p:txBody>
          <a:bodyPr wrap="square" rtlCol="0">
            <a:spAutoFit/>
          </a:bodyPr>
          <a:lstStyle/>
          <a:p>
            <a:pPr algn="ctr"/>
            <a:r>
              <a:rPr lang="en-AU" sz="1400" dirty="0"/>
              <a:t>W</a:t>
            </a:r>
            <a:endParaRPr lang="en-AU" sz="1400" dirty="0"/>
          </a:p>
        </p:txBody>
      </p:sp>
      <p:sp>
        <p:nvSpPr>
          <p:cNvPr id="86" name="TextBox 85"/>
          <p:cNvSpPr txBox="1"/>
          <p:nvPr/>
        </p:nvSpPr>
        <p:spPr>
          <a:xfrm>
            <a:off x="5921220" y="2196932"/>
            <a:ext cx="279648" cy="307777"/>
          </a:xfrm>
          <a:prstGeom prst="rect">
            <a:avLst/>
          </a:prstGeom>
          <a:noFill/>
        </p:spPr>
        <p:txBody>
          <a:bodyPr wrap="square" rtlCol="0">
            <a:spAutoFit/>
          </a:bodyPr>
          <a:lstStyle/>
          <a:p>
            <a:pPr algn="ctr"/>
            <a:r>
              <a:rPr lang="en-AU" sz="1400" dirty="0"/>
              <a:t>W</a:t>
            </a:r>
            <a:endParaRPr lang="en-AU" sz="1400" dirty="0"/>
          </a:p>
        </p:txBody>
      </p:sp>
      <p:sp>
        <p:nvSpPr>
          <p:cNvPr id="87" name="TextBox 86"/>
          <p:cNvSpPr txBox="1"/>
          <p:nvPr/>
        </p:nvSpPr>
        <p:spPr>
          <a:xfrm>
            <a:off x="6591522" y="2196932"/>
            <a:ext cx="279648" cy="307777"/>
          </a:xfrm>
          <a:prstGeom prst="rect">
            <a:avLst/>
          </a:prstGeom>
          <a:noFill/>
        </p:spPr>
        <p:txBody>
          <a:bodyPr wrap="square" rtlCol="0">
            <a:spAutoFit/>
          </a:bodyPr>
          <a:lstStyle/>
          <a:p>
            <a:pPr algn="ctr"/>
            <a:r>
              <a:rPr lang="en-AU" sz="1400" dirty="0"/>
              <a:t>W</a:t>
            </a:r>
            <a:endParaRPr lang="en-AU" sz="1400" dirty="0"/>
          </a:p>
        </p:txBody>
      </p:sp>
      <p:sp>
        <p:nvSpPr>
          <p:cNvPr id="88" name="TextBox 87"/>
          <p:cNvSpPr txBox="1"/>
          <p:nvPr/>
        </p:nvSpPr>
        <p:spPr>
          <a:xfrm>
            <a:off x="7485258" y="2196932"/>
            <a:ext cx="279648" cy="307777"/>
          </a:xfrm>
          <a:prstGeom prst="rect">
            <a:avLst/>
          </a:prstGeom>
          <a:noFill/>
        </p:spPr>
        <p:txBody>
          <a:bodyPr wrap="square" rtlCol="0">
            <a:spAutoFit/>
          </a:bodyPr>
          <a:lstStyle/>
          <a:p>
            <a:pPr algn="ctr"/>
            <a:r>
              <a:rPr lang="en-AU" sz="1400" dirty="0"/>
              <a:t>W</a:t>
            </a:r>
            <a:endParaRPr lang="en-AU" sz="1400" dirty="0"/>
          </a:p>
        </p:txBody>
      </p:sp>
      <p:sp>
        <p:nvSpPr>
          <p:cNvPr id="89" name="TextBox 88"/>
          <p:cNvSpPr txBox="1"/>
          <p:nvPr/>
        </p:nvSpPr>
        <p:spPr>
          <a:xfrm>
            <a:off x="8155560" y="2196932"/>
            <a:ext cx="279648" cy="307777"/>
          </a:xfrm>
          <a:prstGeom prst="rect">
            <a:avLst/>
          </a:prstGeom>
          <a:noFill/>
        </p:spPr>
        <p:txBody>
          <a:bodyPr wrap="square" rtlCol="0">
            <a:spAutoFit/>
          </a:bodyPr>
          <a:lstStyle/>
          <a:p>
            <a:pPr algn="ctr"/>
            <a:r>
              <a:rPr lang="en-AU" sz="1400" dirty="0"/>
              <a:t>W</a:t>
            </a:r>
            <a:endParaRPr lang="en-AU" sz="1400" dirty="0"/>
          </a:p>
        </p:txBody>
      </p:sp>
      <p:sp>
        <p:nvSpPr>
          <p:cNvPr id="90" name="TextBox 89"/>
          <p:cNvSpPr txBox="1"/>
          <p:nvPr/>
        </p:nvSpPr>
        <p:spPr>
          <a:xfrm>
            <a:off x="6144654" y="2196932"/>
            <a:ext cx="279648" cy="307777"/>
          </a:xfrm>
          <a:prstGeom prst="rect">
            <a:avLst/>
          </a:prstGeom>
          <a:noFill/>
        </p:spPr>
        <p:txBody>
          <a:bodyPr wrap="square" rtlCol="0">
            <a:spAutoFit/>
          </a:bodyPr>
          <a:lstStyle/>
          <a:p>
            <a:pPr algn="ctr"/>
            <a:r>
              <a:rPr lang="en-AU" sz="1400" dirty="0"/>
              <a:t>W</a:t>
            </a:r>
            <a:endParaRPr lang="en-AU" sz="1400" dirty="0"/>
          </a:p>
        </p:txBody>
      </p:sp>
      <p:sp>
        <p:nvSpPr>
          <p:cNvPr id="91" name="TextBox 90"/>
          <p:cNvSpPr txBox="1"/>
          <p:nvPr/>
        </p:nvSpPr>
        <p:spPr>
          <a:xfrm>
            <a:off x="6814956" y="2196932"/>
            <a:ext cx="279648" cy="307777"/>
          </a:xfrm>
          <a:prstGeom prst="rect">
            <a:avLst/>
          </a:prstGeom>
          <a:noFill/>
        </p:spPr>
        <p:txBody>
          <a:bodyPr wrap="square" rtlCol="0">
            <a:spAutoFit/>
          </a:bodyPr>
          <a:lstStyle/>
          <a:p>
            <a:pPr algn="ctr"/>
            <a:r>
              <a:rPr lang="en-AU" sz="1400" dirty="0"/>
              <a:t>W</a:t>
            </a:r>
            <a:endParaRPr lang="en-AU" sz="1400" dirty="0"/>
          </a:p>
        </p:txBody>
      </p:sp>
      <p:sp>
        <p:nvSpPr>
          <p:cNvPr id="92" name="TextBox 91"/>
          <p:cNvSpPr txBox="1"/>
          <p:nvPr/>
        </p:nvSpPr>
        <p:spPr>
          <a:xfrm>
            <a:off x="7708692" y="2196932"/>
            <a:ext cx="279648" cy="307777"/>
          </a:xfrm>
          <a:prstGeom prst="rect">
            <a:avLst/>
          </a:prstGeom>
          <a:noFill/>
        </p:spPr>
        <p:txBody>
          <a:bodyPr wrap="square" rtlCol="0">
            <a:spAutoFit/>
          </a:bodyPr>
          <a:lstStyle/>
          <a:p>
            <a:pPr algn="ctr"/>
            <a:r>
              <a:rPr lang="en-AU" sz="1400" dirty="0"/>
              <a:t>W</a:t>
            </a:r>
            <a:endParaRPr lang="en-AU" sz="1400" dirty="0"/>
          </a:p>
        </p:txBody>
      </p:sp>
      <p:sp>
        <p:nvSpPr>
          <p:cNvPr id="93" name="TextBox 92"/>
          <p:cNvSpPr txBox="1"/>
          <p:nvPr/>
        </p:nvSpPr>
        <p:spPr>
          <a:xfrm>
            <a:off x="8378994" y="2196932"/>
            <a:ext cx="279648" cy="307777"/>
          </a:xfrm>
          <a:prstGeom prst="rect">
            <a:avLst/>
          </a:prstGeom>
          <a:noFill/>
        </p:spPr>
        <p:txBody>
          <a:bodyPr wrap="square" rtlCol="0">
            <a:spAutoFit/>
          </a:bodyPr>
          <a:lstStyle/>
          <a:p>
            <a:pPr algn="ctr"/>
            <a:r>
              <a:rPr lang="en-AU" sz="1400" dirty="0"/>
              <a:t>W</a:t>
            </a:r>
            <a:endParaRPr lang="en-AU" sz="1400" dirty="0"/>
          </a:p>
        </p:txBody>
      </p:sp>
      <p:sp>
        <p:nvSpPr>
          <p:cNvPr id="94" name="TextBox 93"/>
          <p:cNvSpPr txBox="1"/>
          <p:nvPr/>
        </p:nvSpPr>
        <p:spPr>
          <a:xfrm>
            <a:off x="8825862" y="2196932"/>
            <a:ext cx="279648" cy="307777"/>
          </a:xfrm>
          <a:prstGeom prst="rect">
            <a:avLst/>
          </a:prstGeom>
          <a:noFill/>
        </p:spPr>
        <p:txBody>
          <a:bodyPr wrap="square" rtlCol="0">
            <a:spAutoFit/>
          </a:bodyPr>
          <a:lstStyle/>
          <a:p>
            <a:pPr algn="ctr"/>
            <a:r>
              <a:rPr lang="en-AU" sz="1400" dirty="0"/>
              <a:t>W</a:t>
            </a:r>
            <a:endParaRPr lang="en-AU" sz="1400" dirty="0"/>
          </a:p>
        </p:txBody>
      </p:sp>
      <p:sp>
        <p:nvSpPr>
          <p:cNvPr id="95" name="TextBox 94"/>
          <p:cNvSpPr txBox="1"/>
          <p:nvPr/>
        </p:nvSpPr>
        <p:spPr>
          <a:xfrm>
            <a:off x="7038390" y="2196932"/>
            <a:ext cx="279648" cy="307777"/>
          </a:xfrm>
          <a:prstGeom prst="rect">
            <a:avLst/>
          </a:prstGeom>
          <a:noFill/>
        </p:spPr>
        <p:txBody>
          <a:bodyPr wrap="square" rtlCol="0">
            <a:spAutoFit/>
          </a:bodyPr>
          <a:lstStyle/>
          <a:p>
            <a:pPr algn="ctr"/>
            <a:r>
              <a:rPr lang="en-AU" sz="1400" dirty="0"/>
              <a:t>W</a:t>
            </a:r>
            <a:endParaRPr lang="en-AU" sz="1400" dirty="0"/>
          </a:p>
        </p:txBody>
      </p:sp>
      <p:sp>
        <p:nvSpPr>
          <p:cNvPr id="96" name="TextBox 95"/>
          <p:cNvSpPr txBox="1"/>
          <p:nvPr/>
        </p:nvSpPr>
        <p:spPr>
          <a:xfrm>
            <a:off x="7932126" y="2196932"/>
            <a:ext cx="279648" cy="307777"/>
          </a:xfrm>
          <a:prstGeom prst="rect">
            <a:avLst/>
          </a:prstGeom>
          <a:noFill/>
        </p:spPr>
        <p:txBody>
          <a:bodyPr wrap="square" rtlCol="0">
            <a:spAutoFit/>
          </a:bodyPr>
          <a:lstStyle/>
          <a:p>
            <a:pPr algn="ctr"/>
            <a:r>
              <a:rPr lang="en-AU" sz="1400" dirty="0"/>
              <a:t>W</a:t>
            </a:r>
            <a:endParaRPr lang="en-AU" sz="1400" dirty="0"/>
          </a:p>
        </p:txBody>
      </p:sp>
      <p:sp>
        <p:nvSpPr>
          <p:cNvPr id="97" name="TextBox 96"/>
          <p:cNvSpPr txBox="1"/>
          <p:nvPr/>
        </p:nvSpPr>
        <p:spPr>
          <a:xfrm>
            <a:off x="8602428" y="2196932"/>
            <a:ext cx="279648" cy="307777"/>
          </a:xfrm>
          <a:prstGeom prst="rect">
            <a:avLst/>
          </a:prstGeom>
          <a:noFill/>
        </p:spPr>
        <p:txBody>
          <a:bodyPr wrap="square" rtlCol="0">
            <a:spAutoFit/>
          </a:bodyPr>
          <a:lstStyle/>
          <a:p>
            <a:pPr algn="ctr"/>
            <a:r>
              <a:rPr lang="en-AU" sz="1400" dirty="0"/>
              <a:t>W</a:t>
            </a:r>
            <a:endParaRPr lang="en-AU" sz="1400" dirty="0"/>
          </a:p>
        </p:txBody>
      </p:sp>
      <p:sp>
        <p:nvSpPr>
          <p:cNvPr id="98" name="TextBox 97"/>
          <p:cNvSpPr txBox="1"/>
          <p:nvPr/>
        </p:nvSpPr>
        <p:spPr>
          <a:xfrm>
            <a:off x="9049296" y="2196932"/>
            <a:ext cx="279648" cy="307777"/>
          </a:xfrm>
          <a:prstGeom prst="rect">
            <a:avLst/>
          </a:prstGeom>
          <a:noFill/>
        </p:spPr>
        <p:txBody>
          <a:bodyPr wrap="square" rtlCol="0">
            <a:spAutoFit/>
          </a:bodyPr>
          <a:lstStyle/>
          <a:p>
            <a:pPr algn="ctr"/>
            <a:r>
              <a:rPr lang="en-AU" sz="1400" dirty="0"/>
              <a:t>W</a:t>
            </a:r>
            <a:endParaRPr lang="en-AU" sz="1400" dirty="0"/>
          </a:p>
        </p:txBody>
      </p:sp>
      <p:sp>
        <p:nvSpPr>
          <p:cNvPr id="99" name="TextBox 98"/>
          <p:cNvSpPr txBox="1"/>
          <p:nvPr/>
        </p:nvSpPr>
        <p:spPr>
          <a:xfrm>
            <a:off x="9272736" y="2196932"/>
            <a:ext cx="279648" cy="307777"/>
          </a:xfrm>
          <a:prstGeom prst="rect">
            <a:avLst/>
          </a:prstGeom>
          <a:noFill/>
        </p:spPr>
        <p:txBody>
          <a:bodyPr wrap="square" rtlCol="0">
            <a:spAutoFit/>
          </a:bodyPr>
          <a:lstStyle/>
          <a:p>
            <a:pPr algn="ctr"/>
            <a:r>
              <a:rPr lang="en-AU" sz="1400" dirty="0"/>
              <a:t>W</a:t>
            </a:r>
            <a:endParaRPr lang="en-AU" sz="1400" dirty="0"/>
          </a:p>
        </p:txBody>
      </p:sp>
      <p:sp>
        <p:nvSpPr>
          <p:cNvPr id="100" name="TextBox 99"/>
          <p:cNvSpPr txBox="1"/>
          <p:nvPr/>
        </p:nvSpPr>
        <p:spPr>
          <a:xfrm>
            <a:off x="2792150" y="3284984"/>
            <a:ext cx="6609196" cy="2677656"/>
          </a:xfrm>
          <a:prstGeom prst="rect">
            <a:avLst/>
          </a:prstGeom>
          <a:noFill/>
        </p:spPr>
        <p:txBody>
          <a:bodyPr wrap="square" rtlCol="0">
            <a:spAutoFit/>
          </a:bodyPr>
          <a:lstStyle/>
          <a:p>
            <a:r>
              <a:rPr lang="en-AU" sz="2400" dirty="0"/>
              <a:t>Over the entire period Stanley will make:</a:t>
            </a:r>
            <a:br>
              <a:rPr lang="en-AU" sz="2400" dirty="0"/>
            </a:br>
            <a:endParaRPr lang="en-AU" sz="2400" dirty="0"/>
          </a:p>
          <a:p>
            <a:pPr marL="457200" indent="-457200">
              <a:buFont typeface="+mj-lt"/>
              <a:buAutoNum type="alphaUcPeriod"/>
            </a:pPr>
            <a:r>
              <a:rPr lang="en-AU" sz="2400" dirty="0"/>
              <a:t>10 deposits and 20 withdrawals</a:t>
            </a:r>
            <a:endParaRPr lang="en-AU" sz="2400" dirty="0"/>
          </a:p>
          <a:p>
            <a:pPr marL="457200" indent="-457200">
              <a:buFont typeface="+mj-lt"/>
              <a:buAutoNum type="alphaUcPeriod"/>
            </a:pPr>
            <a:r>
              <a:rPr lang="en-AU" sz="2400" dirty="0"/>
              <a:t>11 deposits and 20 withdrawals</a:t>
            </a:r>
            <a:endParaRPr lang="en-AU" sz="2400" dirty="0"/>
          </a:p>
          <a:p>
            <a:pPr marL="457200" indent="-457200">
              <a:buFont typeface="+mj-lt"/>
              <a:buAutoNum type="alphaUcPeriod"/>
            </a:pPr>
            <a:r>
              <a:rPr lang="en-AU" sz="2400" dirty="0"/>
              <a:t>11 deposits and 19 withdrawals</a:t>
            </a:r>
            <a:endParaRPr lang="en-AU" sz="2400" dirty="0"/>
          </a:p>
          <a:p>
            <a:pPr marL="457200" indent="-457200">
              <a:buFont typeface="+mj-lt"/>
              <a:buAutoNum type="alphaUcPeriod"/>
            </a:pPr>
            <a:r>
              <a:rPr lang="en-AU" sz="2400" dirty="0"/>
              <a:t>10 deposits and 19 withdrawals</a:t>
            </a:r>
            <a:endParaRPr lang="en-AU" sz="2400" dirty="0"/>
          </a:p>
          <a:p>
            <a:pPr marL="457200" indent="-457200">
              <a:buFont typeface="+mj-lt"/>
              <a:buAutoNum type="alphaUcPeriod"/>
            </a:pPr>
            <a:r>
              <a:rPr lang="en-AU" sz="2400" dirty="0"/>
              <a:t>Not enough information</a:t>
            </a:r>
            <a:endParaRPr lang="en-AU" sz="2400" dirty="0"/>
          </a:p>
        </p:txBody>
      </p:sp>
      <p:sp>
        <p:nvSpPr>
          <p:cNvPr id="11" name="Footer Placeholder 10"/>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Step 2: Formulas</a:t>
            </a:r>
            <a:endParaRPr lang="en-AU" dirty="0"/>
          </a:p>
        </p:txBody>
      </p:sp>
      <p:grpSp>
        <p:nvGrpSpPr>
          <p:cNvPr id="13" name="Group 12"/>
          <p:cNvGrpSpPr/>
          <p:nvPr/>
        </p:nvGrpSpPr>
        <p:grpSpPr>
          <a:xfrm>
            <a:off x="2495601" y="1844824"/>
            <a:ext cx="7137845" cy="961238"/>
            <a:chOff x="971600" y="2196931"/>
            <a:chExt cx="7137845" cy="961238"/>
          </a:xfrm>
        </p:grpSpPr>
        <p:cxnSp>
          <p:nvCxnSpPr>
            <p:cNvPr id="7" name="Straight Connector 6"/>
            <p:cNvCxnSpPr/>
            <p:nvPr/>
          </p:nvCxnSpPr>
          <p:spPr>
            <a:xfrm>
              <a:off x="1187624" y="2654914"/>
              <a:ext cx="669674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7624" y="2528900"/>
              <a:ext cx="0" cy="25202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410849"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4074"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857299"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080524"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303749" y="2528900"/>
              <a:ext cx="0" cy="25202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526974"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750199"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973424"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196649"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419874" y="2528900"/>
              <a:ext cx="0" cy="25202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643099"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866324"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89549"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312774"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535999" y="2528900"/>
              <a:ext cx="0" cy="25202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759224"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982449"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205674"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428899"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652124" y="2528900"/>
              <a:ext cx="0" cy="25202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875349"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098574"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321799"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545024"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768249" y="2528900"/>
              <a:ext cx="0" cy="25202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991474"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214699"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7437924"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661149"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884368" y="2528900"/>
              <a:ext cx="0" cy="25202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971600" y="2850392"/>
              <a:ext cx="432048" cy="307777"/>
            </a:xfrm>
            <a:prstGeom prst="rect">
              <a:avLst/>
            </a:prstGeom>
            <a:noFill/>
          </p:spPr>
          <p:txBody>
            <a:bodyPr wrap="square" rtlCol="0">
              <a:spAutoFit/>
            </a:bodyPr>
            <a:lstStyle/>
            <a:p>
              <a:pPr algn="ctr"/>
              <a:r>
                <a:rPr lang="en-AU" sz="1400" dirty="0"/>
                <a:t>55</a:t>
              </a:r>
              <a:endParaRPr lang="en-AU" sz="1400" dirty="0"/>
            </a:p>
          </p:txBody>
        </p:sp>
        <p:sp>
          <p:nvSpPr>
            <p:cNvPr id="63" name="TextBox 62"/>
            <p:cNvSpPr txBox="1"/>
            <p:nvPr/>
          </p:nvSpPr>
          <p:spPr>
            <a:xfrm>
              <a:off x="2089233" y="2850392"/>
              <a:ext cx="432048" cy="307777"/>
            </a:xfrm>
            <a:prstGeom prst="rect">
              <a:avLst/>
            </a:prstGeom>
            <a:noFill/>
          </p:spPr>
          <p:txBody>
            <a:bodyPr wrap="square" rtlCol="0">
              <a:spAutoFit/>
            </a:bodyPr>
            <a:lstStyle/>
            <a:p>
              <a:pPr algn="ctr"/>
              <a:r>
                <a:rPr lang="en-AU" sz="1400" dirty="0"/>
                <a:t>60</a:t>
              </a:r>
              <a:endParaRPr lang="en-AU" sz="1400" dirty="0"/>
            </a:p>
          </p:txBody>
        </p:sp>
        <p:sp>
          <p:nvSpPr>
            <p:cNvPr id="64" name="TextBox 63"/>
            <p:cNvSpPr txBox="1"/>
            <p:nvPr/>
          </p:nvSpPr>
          <p:spPr>
            <a:xfrm>
              <a:off x="3206866" y="2850392"/>
              <a:ext cx="432048" cy="307777"/>
            </a:xfrm>
            <a:prstGeom prst="rect">
              <a:avLst/>
            </a:prstGeom>
            <a:noFill/>
          </p:spPr>
          <p:txBody>
            <a:bodyPr wrap="square" rtlCol="0">
              <a:spAutoFit/>
            </a:bodyPr>
            <a:lstStyle/>
            <a:p>
              <a:pPr algn="ctr"/>
              <a:r>
                <a:rPr lang="en-AU" sz="1400" dirty="0"/>
                <a:t>65</a:t>
              </a:r>
              <a:endParaRPr lang="en-AU" sz="1400" dirty="0"/>
            </a:p>
          </p:txBody>
        </p:sp>
        <p:sp>
          <p:nvSpPr>
            <p:cNvPr id="65" name="TextBox 64"/>
            <p:cNvSpPr txBox="1"/>
            <p:nvPr/>
          </p:nvSpPr>
          <p:spPr>
            <a:xfrm>
              <a:off x="4324499" y="2850392"/>
              <a:ext cx="432048" cy="307777"/>
            </a:xfrm>
            <a:prstGeom prst="rect">
              <a:avLst/>
            </a:prstGeom>
            <a:noFill/>
          </p:spPr>
          <p:txBody>
            <a:bodyPr wrap="square" rtlCol="0">
              <a:spAutoFit/>
            </a:bodyPr>
            <a:lstStyle/>
            <a:p>
              <a:pPr algn="ctr"/>
              <a:r>
                <a:rPr lang="en-AU" sz="1400" dirty="0"/>
                <a:t>70</a:t>
              </a:r>
              <a:endParaRPr lang="en-AU" sz="1400" dirty="0"/>
            </a:p>
          </p:txBody>
        </p:sp>
        <p:sp>
          <p:nvSpPr>
            <p:cNvPr id="66" name="TextBox 65"/>
            <p:cNvSpPr txBox="1"/>
            <p:nvPr/>
          </p:nvSpPr>
          <p:spPr>
            <a:xfrm>
              <a:off x="5442132" y="2850392"/>
              <a:ext cx="432048" cy="307777"/>
            </a:xfrm>
            <a:prstGeom prst="rect">
              <a:avLst/>
            </a:prstGeom>
            <a:noFill/>
          </p:spPr>
          <p:txBody>
            <a:bodyPr wrap="square" rtlCol="0">
              <a:spAutoFit/>
            </a:bodyPr>
            <a:lstStyle/>
            <a:p>
              <a:pPr algn="ctr"/>
              <a:r>
                <a:rPr lang="en-AU" sz="1400" dirty="0"/>
                <a:t>75</a:t>
              </a:r>
              <a:endParaRPr lang="en-AU" sz="1400" dirty="0"/>
            </a:p>
          </p:txBody>
        </p:sp>
        <p:sp>
          <p:nvSpPr>
            <p:cNvPr id="67" name="TextBox 66"/>
            <p:cNvSpPr txBox="1"/>
            <p:nvPr/>
          </p:nvSpPr>
          <p:spPr>
            <a:xfrm>
              <a:off x="6559765" y="2850392"/>
              <a:ext cx="432048" cy="307777"/>
            </a:xfrm>
            <a:prstGeom prst="rect">
              <a:avLst/>
            </a:prstGeom>
            <a:noFill/>
          </p:spPr>
          <p:txBody>
            <a:bodyPr wrap="square" rtlCol="0">
              <a:spAutoFit/>
            </a:bodyPr>
            <a:lstStyle/>
            <a:p>
              <a:pPr algn="ctr"/>
              <a:r>
                <a:rPr lang="en-AU" sz="1400" dirty="0"/>
                <a:t>80</a:t>
              </a:r>
              <a:endParaRPr lang="en-AU" sz="1400" dirty="0"/>
            </a:p>
          </p:txBody>
        </p:sp>
        <p:sp>
          <p:nvSpPr>
            <p:cNvPr id="68" name="TextBox 67"/>
            <p:cNvSpPr txBox="1"/>
            <p:nvPr/>
          </p:nvSpPr>
          <p:spPr>
            <a:xfrm>
              <a:off x="7677397" y="2850392"/>
              <a:ext cx="432048" cy="307777"/>
            </a:xfrm>
            <a:prstGeom prst="rect">
              <a:avLst/>
            </a:prstGeom>
            <a:noFill/>
          </p:spPr>
          <p:txBody>
            <a:bodyPr wrap="square" rtlCol="0">
              <a:spAutoFit/>
            </a:bodyPr>
            <a:lstStyle/>
            <a:p>
              <a:pPr algn="ctr"/>
              <a:r>
                <a:rPr lang="en-AU" sz="1400" dirty="0"/>
                <a:t>85</a:t>
              </a:r>
              <a:endParaRPr lang="en-AU" sz="1400" dirty="0"/>
            </a:p>
          </p:txBody>
        </p:sp>
        <p:sp>
          <p:nvSpPr>
            <p:cNvPr id="69" name="TextBox 68"/>
            <p:cNvSpPr txBox="1"/>
            <p:nvPr/>
          </p:nvSpPr>
          <p:spPr>
            <a:xfrm>
              <a:off x="1052408" y="2196931"/>
              <a:ext cx="279648" cy="307777"/>
            </a:xfrm>
            <a:prstGeom prst="rect">
              <a:avLst/>
            </a:prstGeom>
            <a:noFill/>
          </p:spPr>
          <p:txBody>
            <a:bodyPr wrap="square" rtlCol="0">
              <a:spAutoFit/>
            </a:bodyPr>
            <a:lstStyle/>
            <a:p>
              <a:pPr algn="ctr"/>
              <a:r>
                <a:rPr lang="en-AU" sz="1400" dirty="0"/>
                <a:t>D</a:t>
              </a:r>
              <a:endParaRPr lang="en-AU" sz="1400" dirty="0"/>
            </a:p>
          </p:txBody>
        </p:sp>
        <p:sp>
          <p:nvSpPr>
            <p:cNvPr id="70" name="TextBox 69"/>
            <p:cNvSpPr txBox="1"/>
            <p:nvPr/>
          </p:nvSpPr>
          <p:spPr>
            <a:xfrm>
              <a:off x="1275172" y="2196931"/>
              <a:ext cx="279648" cy="307777"/>
            </a:xfrm>
            <a:prstGeom prst="rect">
              <a:avLst/>
            </a:prstGeom>
            <a:noFill/>
          </p:spPr>
          <p:txBody>
            <a:bodyPr wrap="square" rtlCol="0">
              <a:spAutoFit/>
            </a:bodyPr>
            <a:lstStyle/>
            <a:p>
              <a:pPr algn="ctr"/>
              <a:r>
                <a:rPr lang="en-AU" sz="1400" dirty="0"/>
                <a:t>D</a:t>
              </a:r>
              <a:endParaRPr lang="en-AU" sz="1400" dirty="0"/>
            </a:p>
          </p:txBody>
        </p:sp>
        <p:sp>
          <p:nvSpPr>
            <p:cNvPr id="71" name="TextBox 70"/>
            <p:cNvSpPr txBox="1"/>
            <p:nvPr/>
          </p:nvSpPr>
          <p:spPr>
            <a:xfrm>
              <a:off x="1497936" y="2196931"/>
              <a:ext cx="279648" cy="307777"/>
            </a:xfrm>
            <a:prstGeom prst="rect">
              <a:avLst/>
            </a:prstGeom>
            <a:noFill/>
          </p:spPr>
          <p:txBody>
            <a:bodyPr wrap="square" rtlCol="0">
              <a:spAutoFit/>
            </a:bodyPr>
            <a:lstStyle/>
            <a:p>
              <a:pPr algn="ctr"/>
              <a:r>
                <a:rPr lang="en-AU" sz="1400" dirty="0"/>
                <a:t>D</a:t>
              </a:r>
              <a:endParaRPr lang="en-AU" sz="1400" dirty="0"/>
            </a:p>
          </p:txBody>
        </p:sp>
        <p:sp>
          <p:nvSpPr>
            <p:cNvPr id="72" name="TextBox 71"/>
            <p:cNvSpPr txBox="1"/>
            <p:nvPr/>
          </p:nvSpPr>
          <p:spPr>
            <a:xfrm>
              <a:off x="1720700" y="2196931"/>
              <a:ext cx="279648" cy="307777"/>
            </a:xfrm>
            <a:prstGeom prst="rect">
              <a:avLst/>
            </a:prstGeom>
            <a:noFill/>
          </p:spPr>
          <p:txBody>
            <a:bodyPr wrap="square" rtlCol="0">
              <a:spAutoFit/>
            </a:bodyPr>
            <a:lstStyle/>
            <a:p>
              <a:pPr algn="ctr"/>
              <a:r>
                <a:rPr lang="en-AU" sz="1400" dirty="0"/>
                <a:t>D</a:t>
              </a:r>
              <a:endParaRPr lang="en-AU" sz="1400" dirty="0"/>
            </a:p>
          </p:txBody>
        </p:sp>
        <p:sp>
          <p:nvSpPr>
            <p:cNvPr id="73" name="TextBox 72"/>
            <p:cNvSpPr txBox="1"/>
            <p:nvPr/>
          </p:nvSpPr>
          <p:spPr>
            <a:xfrm>
              <a:off x="1943464" y="2196931"/>
              <a:ext cx="279648" cy="307777"/>
            </a:xfrm>
            <a:prstGeom prst="rect">
              <a:avLst/>
            </a:prstGeom>
            <a:noFill/>
          </p:spPr>
          <p:txBody>
            <a:bodyPr wrap="square" rtlCol="0">
              <a:spAutoFit/>
            </a:bodyPr>
            <a:lstStyle/>
            <a:p>
              <a:pPr algn="ctr"/>
              <a:r>
                <a:rPr lang="en-AU" sz="1400" dirty="0"/>
                <a:t>D</a:t>
              </a:r>
              <a:endParaRPr lang="en-AU" sz="1400" dirty="0"/>
            </a:p>
          </p:txBody>
        </p:sp>
        <p:sp>
          <p:nvSpPr>
            <p:cNvPr id="74" name="TextBox 73"/>
            <p:cNvSpPr txBox="1"/>
            <p:nvPr/>
          </p:nvSpPr>
          <p:spPr>
            <a:xfrm>
              <a:off x="2166228" y="2196931"/>
              <a:ext cx="279648" cy="307777"/>
            </a:xfrm>
            <a:prstGeom prst="rect">
              <a:avLst/>
            </a:prstGeom>
            <a:noFill/>
          </p:spPr>
          <p:txBody>
            <a:bodyPr wrap="square" rtlCol="0">
              <a:spAutoFit/>
            </a:bodyPr>
            <a:lstStyle/>
            <a:p>
              <a:pPr algn="ctr"/>
              <a:r>
                <a:rPr lang="en-AU" sz="1400" dirty="0"/>
                <a:t>D</a:t>
              </a:r>
              <a:endParaRPr lang="en-AU" sz="1400" dirty="0"/>
            </a:p>
          </p:txBody>
        </p:sp>
        <p:sp>
          <p:nvSpPr>
            <p:cNvPr id="75" name="TextBox 74"/>
            <p:cNvSpPr txBox="1"/>
            <p:nvPr/>
          </p:nvSpPr>
          <p:spPr>
            <a:xfrm>
              <a:off x="2388992" y="2196931"/>
              <a:ext cx="279648" cy="307777"/>
            </a:xfrm>
            <a:prstGeom prst="rect">
              <a:avLst/>
            </a:prstGeom>
            <a:noFill/>
          </p:spPr>
          <p:txBody>
            <a:bodyPr wrap="square" rtlCol="0">
              <a:spAutoFit/>
            </a:bodyPr>
            <a:lstStyle/>
            <a:p>
              <a:pPr algn="ctr"/>
              <a:r>
                <a:rPr lang="en-AU" sz="1400" dirty="0"/>
                <a:t>D</a:t>
              </a:r>
              <a:endParaRPr lang="en-AU" sz="1400" dirty="0"/>
            </a:p>
          </p:txBody>
        </p:sp>
        <p:sp>
          <p:nvSpPr>
            <p:cNvPr id="76" name="TextBox 75"/>
            <p:cNvSpPr txBox="1"/>
            <p:nvPr/>
          </p:nvSpPr>
          <p:spPr>
            <a:xfrm>
              <a:off x="2611756" y="2196931"/>
              <a:ext cx="279648" cy="307777"/>
            </a:xfrm>
            <a:prstGeom prst="rect">
              <a:avLst/>
            </a:prstGeom>
            <a:noFill/>
          </p:spPr>
          <p:txBody>
            <a:bodyPr wrap="square" rtlCol="0">
              <a:spAutoFit/>
            </a:bodyPr>
            <a:lstStyle/>
            <a:p>
              <a:pPr algn="ctr"/>
              <a:r>
                <a:rPr lang="en-AU" sz="1400" dirty="0"/>
                <a:t>D</a:t>
              </a:r>
              <a:endParaRPr lang="en-AU" sz="1400" dirty="0"/>
            </a:p>
          </p:txBody>
        </p:sp>
        <p:sp>
          <p:nvSpPr>
            <p:cNvPr id="77" name="TextBox 76"/>
            <p:cNvSpPr txBox="1"/>
            <p:nvPr/>
          </p:nvSpPr>
          <p:spPr>
            <a:xfrm>
              <a:off x="2834520" y="2196931"/>
              <a:ext cx="279648" cy="307777"/>
            </a:xfrm>
            <a:prstGeom prst="rect">
              <a:avLst/>
            </a:prstGeom>
            <a:noFill/>
          </p:spPr>
          <p:txBody>
            <a:bodyPr wrap="square" rtlCol="0">
              <a:spAutoFit/>
            </a:bodyPr>
            <a:lstStyle/>
            <a:p>
              <a:pPr algn="ctr"/>
              <a:r>
                <a:rPr lang="en-AU" sz="1400" dirty="0"/>
                <a:t>D</a:t>
              </a:r>
              <a:endParaRPr lang="en-AU" sz="1400" dirty="0"/>
            </a:p>
          </p:txBody>
        </p:sp>
        <p:sp>
          <p:nvSpPr>
            <p:cNvPr id="78" name="TextBox 77"/>
            <p:cNvSpPr txBox="1"/>
            <p:nvPr/>
          </p:nvSpPr>
          <p:spPr>
            <a:xfrm>
              <a:off x="3057284" y="2196931"/>
              <a:ext cx="279648" cy="307777"/>
            </a:xfrm>
            <a:prstGeom prst="rect">
              <a:avLst/>
            </a:prstGeom>
            <a:noFill/>
          </p:spPr>
          <p:txBody>
            <a:bodyPr wrap="square" rtlCol="0">
              <a:spAutoFit/>
            </a:bodyPr>
            <a:lstStyle/>
            <a:p>
              <a:pPr algn="ctr"/>
              <a:r>
                <a:rPr lang="en-AU" sz="1400" dirty="0"/>
                <a:t>D</a:t>
              </a:r>
              <a:endParaRPr lang="en-AU" sz="1400" dirty="0"/>
            </a:p>
          </p:txBody>
        </p:sp>
        <p:sp>
          <p:nvSpPr>
            <p:cNvPr id="79" name="TextBox 78"/>
            <p:cNvSpPr txBox="1"/>
            <p:nvPr/>
          </p:nvSpPr>
          <p:spPr>
            <a:xfrm>
              <a:off x="3280050" y="2196931"/>
              <a:ext cx="279648" cy="307777"/>
            </a:xfrm>
            <a:prstGeom prst="rect">
              <a:avLst/>
            </a:prstGeom>
            <a:noFill/>
          </p:spPr>
          <p:txBody>
            <a:bodyPr wrap="square" rtlCol="0">
              <a:spAutoFit/>
            </a:bodyPr>
            <a:lstStyle/>
            <a:p>
              <a:pPr algn="ctr"/>
              <a:r>
                <a:rPr lang="en-AU" sz="1400" dirty="0"/>
                <a:t>D</a:t>
              </a:r>
              <a:endParaRPr lang="en-AU" sz="1400" dirty="0"/>
            </a:p>
          </p:txBody>
        </p:sp>
        <p:sp>
          <p:nvSpPr>
            <p:cNvPr id="80" name="TextBox 79"/>
            <p:cNvSpPr txBox="1"/>
            <p:nvPr/>
          </p:nvSpPr>
          <p:spPr>
            <a:xfrm>
              <a:off x="3503484" y="2196931"/>
              <a:ext cx="279648" cy="307777"/>
            </a:xfrm>
            <a:prstGeom prst="rect">
              <a:avLst/>
            </a:prstGeom>
            <a:noFill/>
          </p:spPr>
          <p:txBody>
            <a:bodyPr wrap="square" rtlCol="0">
              <a:spAutoFit/>
            </a:bodyPr>
            <a:lstStyle/>
            <a:p>
              <a:pPr algn="ctr"/>
              <a:r>
                <a:rPr lang="en-AU" sz="1400" dirty="0"/>
                <a:t>W</a:t>
              </a:r>
              <a:endParaRPr lang="en-AU" sz="1400" dirty="0"/>
            </a:p>
          </p:txBody>
        </p:sp>
        <p:sp>
          <p:nvSpPr>
            <p:cNvPr id="81" name="TextBox 80"/>
            <p:cNvSpPr txBox="1"/>
            <p:nvPr/>
          </p:nvSpPr>
          <p:spPr>
            <a:xfrm>
              <a:off x="3726918" y="2196931"/>
              <a:ext cx="279648" cy="307777"/>
            </a:xfrm>
            <a:prstGeom prst="rect">
              <a:avLst/>
            </a:prstGeom>
            <a:noFill/>
          </p:spPr>
          <p:txBody>
            <a:bodyPr wrap="square" rtlCol="0">
              <a:spAutoFit/>
            </a:bodyPr>
            <a:lstStyle/>
            <a:p>
              <a:pPr algn="ctr"/>
              <a:r>
                <a:rPr lang="en-AU" sz="1400" dirty="0"/>
                <a:t>W</a:t>
              </a:r>
              <a:endParaRPr lang="en-AU" sz="1400" dirty="0"/>
            </a:p>
          </p:txBody>
        </p:sp>
        <p:sp>
          <p:nvSpPr>
            <p:cNvPr id="82" name="TextBox 81"/>
            <p:cNvSpPr txBox="1"/>
            <p:nvPr/>
          </p:nvSpPr>
          <p:spPr>
            <a:xfrm>
              <a:off x="4173786" y="2196931"/>
              <a:ext cx="279648" cy="307777"/>
            </a:xfrm>
            <a:prstGeom prst="rect">
              <a:avLst/>
            </a:prstGeom>
            <a:noFill/>
          </p:spPr>
          <p:txBody>
            <a:bodyPr wrap="square" rtlCol="0">
              <a:spAutoFit/>
            </a:bodyPr>
            <a:lstStyle/>
            <a:p>
              <a:pPr algn="ctr"/>
              <a:r>
                <a:rPr lang="en-AU" sz="1400" dirty="0"/>
                <a:t>W</a:t>
              </a:r>
              <a:endParaRPr lang="en-AU" sz="1400" dirty="0"/>
            </a:p>
          </p:txBody>
        </p:sp>
        <p:sp>
          <p:nvSpPr>
            <p:cNvPr id="83" name="TextBox 82"/>
            <p:cNvSpPr txBox="1"/>
            <p:nvPr/>
          </p:nvSpPr>
          <p:spPr>
            <a:xfrm>
              <a:off x="4844088" y="2196931"/>
              <a:ext cx="279648" cy="307777"/>
            </a:xfrm>
            <a:prstGeom prst="rect">
              <a:avLst/>
            </a:prstGeom>
            <a:noFill/>
          </p:spPr>
          <p:txBody>
            <a:bodyPr wrap="square" rtlCol="0">
              <a:spAutoFit/>
            </a:bodyPr>
            <a:lstStyle/>
            <a:p>
              <a:pPr algn="ctr"/>
              <a:r>
                <a:rPr lang="en-AU" sz="1400" dirty="0"/>
                <a:t>W</a:t>
              </a:r>
              <a:endParaRPr lang="en-AU" sz="1400" dirty="0"/>
            </a:p>
          </p:txBody>
        </p:sp>
        <p:sp>
          <p:nvSpPr>
            <p:cNvPr id="84" name="TextBox 83"/>
            <p:cNvSpPr txBox="1"/>
            <p:nvPr/>
          </p:nvSpPr>
          <p:spPr>
            <a:xfrm>
              <a:off x="5737824" y="2196931"/>
              <a:ext cx="279648" cy="307777"/>
            </a:xfrm>
            <a:prstGeom prst="rect">
              <a:avLst/>
            </a:prstGeom>
            <a:noFill/>
          </p:spPr>
          <p:txBody>
            <a:bodyPr wrap="square" rtlCol="0">
              <a:spAutoFit/>
            </a:bodyPr>
            <a:lstStyle/>
            <a:p>
              <a:pPr algn="ctr"/>
              <a:r>
                <a:rPr lang="en-AU" sz="1400" dirty="0"/>
                <a:t>W</a:t>
              </a:r>
              <a:endParaRPr lang="en-AU" sz="1400" dirty="0"/>
            </a:p>
          </p:txBody>
        </p:sp>
        <p:sp>
          <p:nvSpPr>
            <p:cNvPr id="85" name="TextBox 84"/>
            <p:cNvSpPr txBox="1"/>
            <p:nvPr/>
          </p:nvSpPr>
          <p:spPr>
            <a:xfrm>
              <a:off x="3950352" y="2196931"/>
              <a:ext cx="279648" cy="307777"/>
            </a:xfrm>
            <a:prstGeom prst="rect">
              <a:avLst/>
            </a:prstGeom>
            <a:noFill/>
          </p:spPr>
          <p:txBody>
            <a:bodyPr wrap="square" rtlCol="0">
              <a:spAutoFit/>
            </a:bodyPr>
            <a:lstStyle/>
            <a:p>
              <a:pPr algn="ctr"/>
              <a:r>
                <a:rPr lang="en-AU" sz="1400" dirty="0"/>
                <a:t>W</a:t>
              </a:r>
              <a:endParaRPr lang="en-AU" sz="1400" dirty="0"/>
            </a:p>
          </p:txBody>
        </p:sp>
        <p:sp>
          <p:nvSpPr>
            <p:cNvPr id="86" name="TextBox 85"/>
            <p:cNvSpPr txBox="1"/>
            <p:nvPr/>
          </p:nvSpPr>
          <p:spPr>
            <a:xfrm>
              <a:off x="4397220" y="2196931"/>
              <a:ext cx="279648" cy="307777"/>
            </a:xfrm>
            <a:prstGeom prst="rect">
              <a:avLst/>
            </a:prstGeom>
            <a:noFill/>
          </p:spPr>
          <p:txBody>
            <a:bodyPr wrap="square" rtlCol="0">
              <a:spAutoFit/>
            </a:bodyPr>
            <a:lstStyle/>
            <a:p>
              <a:pPr algn="ctr"/>
              <a:r>
                <a:rPr lang="en-AU" sz="1400" dirty="0"/>
                <a:t>W</a:t>
              </a:r>
              <a:endParaRPr lang="en-AU" sz="1400" dirty="0"/>
            </a:p>
          </p:txBody>
        </p:sp>
        <p:sp>
          <p:nvSpPr>
            <p:cNvPr id="87" name="TextBox 86"/>
            <p:cNvSpPr txBox="1"/>
            <p:nvPr/>
          </p:nvSpPr>
          <p:spPr>
            <a:xfrm>
              <a:off x="5067522" y="2196931"/>
              <a:ext cx="279648" cy="307777"/>
            </a:xfrm>
            <a:prstGeom prst="rect">
              <a:avLst/>
            </a:prstGeom>
            <a:noFill/>
          </p:spPr>
          <p:txBody>
            <a:bodyPr wrap="square" rtlCol="0">
              <a:spAutoFit/>
            </a:bodyPr>
            <a:lstStyle/>
            <a:p>
              <a:pPr algn="ctr"/>
              <a:r>
                <a:rPr lang="en-AU" sz="1400" dirty="0"/>
                <a:t>W</a:t>
              </a:r>
              <a:endParaRPr lang="en-AU" sz="1400" dirty="0"/>
            </a:p>
          </p:txBody>
        </p:sp>
        <p:sp>
          <p:nvSpPr>
            <p:cNvPr id="88" name="TextBox 87"/>
            <p:cNvSpPr txBox="1"/>
            <p:nvPr/>
          </p:nvSpPr>
          <p:spPr>
            <a:xfrm>
              <a:off x="5961258" y="2196931"/>
              <a:ext cx="279648" cy="307777"/>
            </a:xfrm>
            <a:prstGeom prst="rect">
              <a:avLst/>
            </a:prstGeom>
            <a:noFill/>
          </p:spPr>
          <p:txBody>
            <a:bodyPr wrap="square" rtlCol="0">
              <a:spAutoFit/>
            </a:bodyPr>
            <a:lstStyle/>
            <a:p>
              <a:pPr algn="ctr"/>
              <a:r>
                <a:rPr lang="en-AU" sz="1400" dirty="0"/>
                <a:t>W</a:t>
              </a:r>
              <a:endParaRPr lang="en-AU" sz="1400" dirty="0"/>
            </a:p>
          </p:txBody>
        </p:sp>
        <p:sp>
          <p:nvSpPr>
            <p:cNvPr id="89" name="TextBox 88"/>
            <p:cNvSpPr txBox="1"/>
            <p:nvPr/>
          </p:nvSpPr>
          <p:spPr>
            <a:xfrm>
              <a:off x="6631560" y="2196931"/>
              <a:ext cx="279648" cy="307777"/>
            </a:xfrm>
            <a:prstGeom prst="rect">
              <a:avLst/>
            </a:prstGeom>
            <a:noFill/>
          </p:spPr>
          <p:txBody>
            <a:bodyPr wrap="square" rtlCol="0">
              <a:spAutoFit/>
            </a:bodyPr>
            <a:lstStyle/>
            <a:p>
              <a:pPr algn="ctr"/>
              <a:r>
                <a:rPr lang="en-AU" sz="1400" dirty="0"/>
                <a:t>W</a:t>
              </a:r>
              <a:endParaRPr lang="en-AU" sz="1400" dirty="0"/>
            </a:p>
          </p:txBody>
        </p:sp>
        <p:sp>
          <p:nvSpPr>
            <p:cNvPr id="90" name="TextBox 89"/>
            <p:cNvSpPr txBox="1"/>
            <p:nvPr/>
          </p:nvSpPr>
          <p:spPr>
            <a:xfrm>
              <a:off x="4620654" y="2196931"/>
              <a:ext cx="279648" cy="307777"/>
            </a:xfrm>
            <a:prstGeom prst="rect">
              <a:avLst/>
            </a:prstGeom>
            <a:noFill/>
          </p:spPr>
          <p:txBody>
            <a:bodyPr wrap="square" rtlCol="0">
              <a:spAutoFit/>
            </a:bodyPr>
            <a:lstStyle/>
            <a:p>
              <a:pPr algn="ctr"/>
              <a:r>
                <a:rPr lang="en-AU" sz="1400" dirty="0"/>
                <a:t>W</a:t>
              </a:r>
              <a:endParaRPr lang="en-AU" sz="1400" dirty="0"/>
            </a:p>
          </p:txBody>
        </p:sp>
        <p:sp>
          <p:nvSpPr>
            <p:cNvPr id="91" name="TextBox 90"/>
            <p:cNvSpPr txBox="1"/>
            <p:nvPr/>
          </p:nvSpPr>
          <p:spPr>
            <a:xfrm>
              <a:off x="5290956" y="2196931"/>
              <a:ext cx="279648" cy="307777"/>
            </a:xfrm>
            <a:prstGeom prst="rect">
              <a:avLst/>
            </a:prstGeom>
            <a:noFill/>
          </p:spPr>
          <p:txBody>
            <a:bodyPr wrap="square" rtlCol="0">
              <a:spAutoFit/>
            </a:bodyPr>
            <a:lstStyle/>
            <a:p>
              <a:pPr algn="ctr"/>
              <a:r>
                <a:rPr lang="en-AU" sz="1400" dirty="0"/>
                <a:t>W</a:t>
              </a:r>
              <a:endParaRPr lang="en-AU" sz="1400" dirty="0"/>
            </a:p>
          </p:txBody>
        </p:sp>
        <p:sp>
          <p:nvSpPr>
            <p:cNvPr id="92" name="TextBox 91"/>
            <p:cNvSpPr txBox="1"/>
            <p:nvPr/>
          </p:nvSpPr>
          <p:spPr>
            <a:xfrm>
              <a:off x="6184692" y="2196931"/>
              <a:ext cx="279648" cy="307777"/>
            </a:xfrm>
            <a:prstGeom prst="rect">
              <a:avLst/>
            </a:prstGeom>
            <a:noFill/>
          </p:spPr>
          <p:txBody>
            <a:bodyPr wrap="square" rtlCol="0">
              <a:spAutoFit/>
            </a:bodyPr>
            <a:lstStyle/>
            <a:p>
              <a:pPr algn="ctr"/>
              <a:r>
                <a:rPr lang="en-AU" sz="1400" dirty="0"/>
                <a:t>W</a:t>
              </a:r>
              <a:endParaRPr lang="en-AU" sz="1400" dirty="0"/>
            </a:p>
          </p:txBody>
        </p:sp>
        <p:sp>
          <p:nvSpPr>
            <p:cNvPr id="93" name="TextBox 92"/>
            <p:cNvSpPr txBox="1"/>
            <p:nvPr/>
          </p:nvSpPr>
          <p:spPr>
            <a:xfrm>
              <a:off x="6854994" y="2196931"/>
              <a:ext cx="279648" cy="307777"/>
            </a:xfrm>
            <a:prstGeom prst="rect">
              <a:avLst/>
            </a:prstGeom>
            <a:noFill/>
          </p:spPr>
          <p:txBody>
            <a:bodyPr wrap="square" rtlCol="0">
              <a:spAutoFit/>
            </a:bodyPr>
            <a:lstStyle/>
            <a:p>
              <a:pPr algn="ctr"/>
              <a:r>
                <a:rPr lang="en-AU" sz="1400" dirty="0"/>
                <a:t>W</a:t>
              </a:r>
              <a:endParaRPr lang="en-AU" sz="1400" dirty="0"/>
            </a:p>
          </p:txBody>
        </p:sp>
        <p:sp>
          <p:nvSpPr>
            <p:cNvPr id="94" name="TextBox 93"/>
            <p:cNvSpPr txBox="1"/>
            <p:nvPr/>
          </p:nvSpPr>
          <p:spPr>
            <a:xfrm>
              <a:off x="7301862" y="2196931"/>
              <a:ext cx="279648" cy="307777"/>
            </a:xfrm>
            <a:prstGeom prst="rect">
              <a:avLst/>
            </a:prstGeom>
            <a:noFill/>
          </p:spPr>
          <p:txBody>
            <a:bodyPr wrap="square" rtlCol="0">
              <a:spAutoFit/>
            </a:bodyPr>
            <a:lstStyle/>
            <a:p>
              <a:pPr algn="ctr"/>
              <a:r>
                <a:rPr lang="en-AU" sz="1400" dirty="0"/>
                <a:t>W</a:t>
              </a:r>
              <a:endParaRPr lang="en-AU" sz="1400" dirty="0"/>
            </a:p>
          </p:txBody>
        </p:sp>
        <p:sp>
          <p:nvSpPr>
            <p:cNvPr id="95" name="TextBox 94"/>
            <p:cNvSpPr txBox="1"/>
            <p:nvPr/>
          </p:nvSpPr>
          <p:spPr>
            <a:xfrm>
              <a:off x="5514390" y="2196931"/>
              <a:ext cx="279648" cy="307777"/>
            </a:xfrm>
            <a:prstGeom prst="rect">
              <a:avLst/>
            </a:prstGeom>
            <a:noFill/>
          </p:spPr>
          <p:txBody>
            <a:bodyPr wrap="square" rtlCol="0">
              <a:spAutoFit/>
            </a:bodyPr>
            <a:lstStyle/>
            <a:p>
              <a:pPr algn="ctr"/>
              <a:r>
                <a:rPr lang="en-AU" sz="1400" dirty="0"/>
                <a:t>W</a:t>
              </a:r>
              <a:endParaRPr lang="en-AU" sz="1400" dirty="0"/>
            </a:p>
          </p:txBody>
        </p:sp>
        <p:sp>
          <p:nvSpPr>
            <p:cNvPr id="96" name="TextBox 95"/>
            <p:cNvSpPr txBox="1"/>
            <p:nvPr/>
          </p:nvSpPr>
          <p:spPr>
            <a:xfrm>
              <a:off x="6408126" y="2196931"/>
              <a:ext cx="279648" cy="307777"/>
            </a:xfrm>
            <a:prstGeom prst="rect">
              <a:avLst/>
            </a:prstGeom>
            <a:noFill/>
          </p:spPr>
          <p:txBody>
            <a:bodyPr wrap="square" rtlCol="0">
              <a:spAutoFit/>
            </a:bodyPr>
            <a:lstStyle/>
            <a:p>
              <a:pPr algn="ctr"/>
              <a:r>
                <a:rPr lang="en-AU" sz="1400" dirty="0"/>
                <a:t>W</a:t>
              </a:r>
              <a:endParaRPr lang="en-AU" sz="1400" dirty="0"/>
            </a:p>
          </p:txBody>
        </p:sp>
        <p:sp>
          <p:nvSpPr>
            <p:cNvPr id="97" name="TextBox 96"/>
            <p:cNvSpPr txBox="1"/>
            <p:nvPr/>
          </p:nvSpPr>
          <p:spPr>
            <a:xfrm>
              <a:off x="7078428" y="2196931"/>
              <a:ext cx="279648" cy="307777"/>
            </a:xfrm>
            <a:prstGeom prst="rect">
              <a:avLst/>
            </a:prstGeom>
            <a:noFill/>
          </p:spPr>
          <p:txBody>
            <a:bodyPr wrap="square" rtlCol="0">
              <a:spAutoFit/>
            </a:bodyPr>
            <a:lstStyle/>
            <a:p>
              <a:pPr algn="ctr"/>
              <a:r>
                <a:rPr lang="en-AU" sz="1400" dirty="0"/>
                <a:t>W</a:t>
              </a:r>
              <a:endParaRPr lang="en-AU" sz="1400" dirty="0"/>
            </a:p>
          </p:txBody>
        </p:sp>
        <p:sp>
          <p:nvSpPr>
            <p:cNvPr id="98" name="TextBox 97"/>
            <p:cNvSpPr txBox="1"/>
            <p:nvPr/>
          </p:nvSpPr>
          <p:spPr>
            <a:xfrm>
              <a:off x="7525296" y="2196931"/>
              <a:ext cx="279648" cy="307777"/>
            </a:xfrm>
            <a:prstGeom prst="rect">
              <a:avLst/>
            </a:prstGeom>
            <a:noFill/>
          </p:spPr>
          <p:txBody>
            <a:bodyPr wrap="square" rtlCol="0">
              <a:spAutoFit/>
            </a:bodyPr>
            <a:lstStyle/>
            <a:p>
              <a:pPr algn="ctr"/>
              <a:r>
                <a:rPr lang="en-AU" sz="1400" dirty="0"/>
                <a:t>W</a:t>
              </a:r>
              <a:endParaRPr lang="en-AU" sz="1400" dirty="0"/>
            </a:p>
          </p:txBody>
        </p:sp>
        <p:sp>
          <p:nvSpPr>
            <p:cNvPr id="99" name="TextBox 98"/>
            <p:cNvSpPr txBox="1"/>
            <p:nvPr/>
          </p:nvSpPr>
          <p:spPr>
            <a:xfrm>
              <a:off x="7748736" y="2196931"/>
              <a:ext cx="279648" cy="307777"/>
            </a:xfrm>
            <a:prstGeom prst="rect">
              <a:avLst/>
            </a:prstGeom>
            <a:noFill/>
          </p:spPr>
          <p:txBody>
            <a:bodyPr wrap="square" rtlCol="0">
              <a:spAutoFit/>
            </a:bodyPr>
            <a:lstStyle/>
            <a:p>
              <a:pPr algn="ctr"/>
              <a:r>
                <a:rPr lang="en-AU" sz="1400" dirty="0"/>
                <a:t>W</a:t>
              </a:r>
              <a:endParaRPr lang="en-AU" sz="1400" dirty="0"/>
            </a:p>
          </p:txBody>
        </p:sp>
      </p:grpSp>
      <p:sp>
        <p:nvSpPr>
          <p:cNvPr id="100" name="TextBox 99"/>
          <p:cNvSpPr txBox="1"/>
          <p:nvPr/>
        </p:nvSpPr>
        <p:spPr>
          <a:xfrm>
            <a:off x="2792150" y="2742020"/>
            <a:ext cx="6609196" cy="830997"/>
          </a:xfrm>
          <a:prstGeom prst="rect">
            <a:avLst/>
          </a:prstGeom>
          <a:noFill/>
        </p:spPr>
        <p:txBody>
          <a:bodyPr wrap="square" rtlCol="0">
            <a:spAutoFit/>
          </a:bodyPr>
          <a:lstStyle/>
          <a:p>
            <a:r>
              <a:rPr lang="en-AU" sz="2400" dirty="0"/>
              <a:t>Which strategy works:</a:t>
            </a:r>
            <a:br>
              <a:rPr lang="en-AU" sz="2400" dirty="0"/>
            </a:br>
            <a:endParaRPr lang="en-AU" sz="2400" dirty="0"/>
          </a:p>
        </p:txBody>
      </p:sp>
      <p:graphicFrame>
        <p:nvGraphicFramePr>
          <p:cNvPr id="3" name="Object 2"/>
          <p:cNvGraphicFramePr>
            <a:graphicFrameLocks noChangeAspect="1"/>
          </p:cNvGraphicFramePr>
          <p:nvPr/>
        </p:nvGraphicFramePr>
        <p:xfrm>
          <a:off x="2263702" y="3173413"/>
          <a:ext cx="3873500" cy="711200"/>
        </p:xfrm>
        <a:graphic>
          <a:graphicData uri="http://schemas.openxmlformats.org/presentationml/2006/ole">
            <mc:AlternateContent xmlns:mc="http://schemas.openxmlformats.org/markup-compatibility/2006">
              <mc:Choice xmlns:v="urn:schemas-microsoft-com:vml" Requires="v">
                <p:oleObj spid="_x0000_s14373" name="Equation" r:id="rId1" imgW="92964000" imgH="17068800" progId="Equation.DSMT4">
                  <p:embed/>
                </p:oleObj>
              </mc:Choice>
              <mc:Fallback>
                <p:oleObj name="Equation" r:id="rId1" imgW="92964000" imgH="17068800" progId="Equation.DSMT4">
                  <p:embed/>
                  <p:pic>
                    <p:nvPicPr>
                      <p:cNvPr id="0" name="Object 2"/>
                      <p:cNvPicPr/>
                      <p:nvPr/>
                    </p:nvPicPr>
                    <p:blipFill>
                      <a:blip r:embed="rId2"/>
                      <a:stretch>
                        <a:fillRect/>
                      </a:stretch>
                    </p:blipFill>
                    <p:spPr>
                      <a:xfrm>
                        <a:off x="2263702" y="3173413"/>
                        <a:ext cx="3873500" cy="711200"/>
                      </a:xfrm>
                      <a:prstGeom prst="rect">
                        <a:avLst/>
                      </a:prstGeom>
                      <a:noFill/>
                    </p:spPr>
                  </p:pic>
                </p:oleObj>
              </mc:Fallback>
            </mc:AlternateContent>
          </a:graphicData>
        </a:graphic>
      </p:graphicFrame>
      <p:graphicFrame>
        <p:nvGraphicFramePr>
          <p:cNvPr id="9" name="Object 8"/>
          <p:cNvGraphicFramePr>
            <a:graphicFrameLocks noChangeAspect="1"/>
          </p:cNvGraphicFramePr>
          <p:nvPr/>
        </p:nvGraphicFramePr>
        <p:xfrm>
          <a:off x="5549729" y="3971925"/>
          <a:ext cx="4406900" cy="711200"/>
        </p:xfrm>
        <a:graphic>
          <a:graphicData uri="http://schemas.openxmlformats.org/presentationml/2006/ole">
            <mc:AlternateContent xmlns:mc="http://schemas.openxmlformats.org/markup-compatibility/2006">
              <mc:Choice xmlns:v="urn:schemas-microsoft-com:vml" Requires="v">
                <p:oleObj spid="_x0000_s14374" name="Equation" r:id="rId3" imgW="105765600" imgH="17068800" progId="Equation.DSMT4">
                  <p:embed/>
                </p:oleObj>
              </mc:Choice>
              <mc:Fallback>
                <p:oleObj name="Equation" r:id="rId3" imgW="105765600" imgH="17068800" progId="Equation.DSMT4">
                  <p:embed/>
                  <p:pic>
                    <p:nvPicPr>
                      <p:cNvPr id="0" name="Object 8"/>
                      <p:cNvPicPr>
                        <a:picLocks noChangeAspect="1" noChangeArrowheads="1"/>
                      </p:cNvPicPr>
                      <p:nvPr/>
                    </p:nvPicPr>
                    <p:blipFill>
                      <a:blip r:embed="rId4"/>
                      <a:srcRect/>
                      <a:stretch>
                        <a:fillRect/>
                      </a:stretch>
                    </p:blipFill>
                    <p:spPr bwMode="auto">
                      <a:xfrm>
                        <a:off x="5549729" y="3971925"/>
                        <a:ext cx="4406900" cy="711200"/>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nvGraphicFramePr>
        <p:xfrm>
          <a:off x="2263702" y="4770438"/>
          <a:ext cx="3886200" cy="711200"/>
        </p:xfrm>
        <a:graphic>
          <a:graphicData uri="http://schemas.openxmlformats.org/presentationml/2006/ole">
            <mc:AlternateContent xmlns:mc="http://schemas.openxmlformats.org/markup-compatibility/2006">
              <mc:Choice xmlns:v="urn:schemas-microsoft-com:vml" Requires="v">
                <p:oleObj spid="_x0000_s14375" name="Equation" r:id="rId5" imgW="93268800" imgH="17068800" progId="Equation.DSMT4">
                  <p:embed/>
                </p:oleObj>
              </mc:Choice>
              <mc:Fallback>
                <p:oleObj name="Equation" r:id="rId5" imgW="93268800" imgH="17068800" progId="Equation.DSMT4">
                  <p:embed/>
                  <p:pic>
                    <p:nvPicPr>
                      <p:cNvPr id="0" name="Object 10"/>
                      <p:cNvPicPr>
                        <a:picLocks noChangeAspect="1" noChangeArrowheads="1"/>
                      </p:cNvPicPr>
                      <p:nvPr/>
                    </p:nvPicPr>
                    <p:blipFill>
                      <a:blip r:embed="rId6"/>
                      <a:srcRect/>
                      <a:stretch>
                        <a:fillRect/>
                      </a:stretch>
                    </p:blipFill>
                    <p:spPr bwMode="auto">
                      <a:xfrm>
                        <a:off x="2263702" y="4770438"/>
                        <a:ext cx="3886200" cy="711200"/>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nvGraphicFramePr>
        <p:xfrm>
          <a:off x="5486229" y="5568950"/>
          <a:ext cx="4470400" cy="711200"/>
        </p:xfrm>
        <a:graphic>
          <a:graphicData uri="http://schemas.openxmlformats.org/presentationml/2006/ole">
            <mc:AlternateContent xmlns:mc="http://schemas.openxmlformats.org/markup-compatibility/2006">
              <mc:Choice xmlns:v="urn:schemas-microsoft-com:vml" Requires="v">
                <p:oleObj spid="_x0000_s14376" name="Equation" r:id="rId7" imgW="107289600" imgH="17068800" progId="Equation.DSMT4">
                  <p:embed/>
                </p:oleObj>
              </mc:Choice>
              <mc:Fallback>
                <p:oleObj name="Equation" r:id="rId7" imgW="107289600" imgH="17068800" progId="Equation.DSMT4">
                  <p:embed/>
                  <p:pic>
                    <p:nvPicPr>
                      <p:cNvPr id="0" name="Object 11"/>
                      <p:cNvPicPr>
                        <a:picLocks noChangeAspect="1" noChangeArrowheads="1"/>
                      </p:cNvPicPr>
                      <p:nvPr/>
                    </p:nvPicPr>
                    <p:blipFill>
                      <a:blip r:embed="rId8"/>
                      <a:srcRect/>
                      <a:stretch>
                        <a:fillRect/>
                      </a:stretch>
                    </p:blipFill>
                    <p:spPr bwMode="auto">
                      <a:xfrm>
                        <a:off x="5486229" y="5568950"/>
                        <a:ext cx="4470400" cy="711200"/>
                      </a:xfrm>
                      <a:prstGeom prst="rect">
                        <a:avLst/>
                      </a:prstGeom>
                      <a:solidFill>
                        <a:schemeClr val="bg1">
                          <a:lumMod val="95000"/>
                        </a:schemeClr>
                      </a:solidFill>
                      <a:ln>
                        <a:noFill/>
                      </a:ln>
                    </p:spPr>
                  </p:pic>
                </p:oleObj>
              </mc:Fallback>
            </mc:AlternateContent>
          </a:graphicData>
        </a:graphic>
      </p:graphicFrame>
      <p:sp>
        <p:nvSpPr>
          <p:cNvPr id="16" name="Footer Placeholder 15"/>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Step 3: Solve</a:t>
            </a:r>
            <a:endParaRPr lang="en-AU" dirty="0"/>
          </a:p>
        </p:txBody>
      </p:sp>
      <p:grpSp>
        <p:nvGrpSpPr>
          <p:cNvPr id="13" name="Group 12"/>
          <p:cNvGrpSpPr/>
          <p:nvPr/>
        </p:nvGrpSpPr>
        <p:grpSpPr>
          <a:xfrm>
            <a:off x="2495601" y="1700808"/>
            <a:ext cx="7137845" cy="961238"/>
            <a:chOff x="971600" y="2196931"/>
            <a:chExt cx="7137845" cy="961238"/>
          </a:xfrm>
        </p:grpSpPr>
        <p:cxnSp>
          <p:nvCxnSpPr>
            <p:cNvPr id="7" name="Straight Connector 6"/>
            <p:cNvCxnSpPr/>
            <p:nvPr/>
          </p:nvCxnSpPr>
          <p:spPr>
            <a:xfrm>
              <a:off x="1187624" y="2654914"/>
              <a:ext cx="669674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7624" y="2528900"/>
              <a:ext cx="0" cy="25202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410849"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4074"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857299"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080524"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303749" y="2528900"/>
              <a:ext cx="0" cy="25202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526974"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750199"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973424"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196649"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419874" y="2528900"/>
              <a:ext cx="0" cy="25202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643099"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866324"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89549"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312774"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535999" y="2528900"/>
              <a:ext cx="0" cy="25202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759224"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982449"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205674"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428899"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652124" y="2528900"/>
              <a:ext cx="0" cy="25202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875349"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098574"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321799"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545024"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768249" y="2528900"/>
              <a:ext cx="0" cy="25202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991474"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214699"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7437924"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661149" y="2528900"/>
              <a:ext cx="0" cy="2520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884368" y="2528900"/>
              <a:ext cx="0" cy="25202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971600" y="2850392"/>
              <a:ext cx="432048" cy="307777"/>
            </a:xfrm>
            <a:prstGeom prst="rect">
              <a:avLst/>
            </a:prstGeom>
            <a:noFill/>
          </p:spPr>
          <p:txBody>
            <a:bodyPr wrap="square" rtlCol="0">
              <a:spAutoFit/>
            </a:bodyPr>
            <a:lstStyle/>
            <a:p>
              <a:pPr algn="ctr"/>
              <a:r>
                <a:rPr lang="en-AU" sz="1400" dirty="0"/>
                <a:t>55</a:t>
              </a:r>
              <a:endParaRPr lang="en-AU" sz="1400" dirty="0"/>
            </a:p>
          </p:txBody>
        </p:sp>
        <p:sp>
          <p:nvSpPr>
            <p:cNvPr id="63" name="TextBox 62"/>
            <p:cNvSpPr txBox="1"/>
            <p:nvPr/>
          </p:nvSpPr>
          <p:spPr>
            <a:xfrm>
              <a:off x="2089233" y="2850392"/>
              <a:ext cx="432048" cy="307777"/>
            </a:xfrm>
            <a:prstGeom prst="rect">
              <a:avLst/>
            </a:prstGeom>
            <a:noFill/>
          </p:spPr>
          <p:txBody>
            <a:bodyPr wrap="square" rtlCol="0">
              <a:spAutoFit/>
            </a:bodyPr>
            <a:lstStyle/>
            <a:p>
              <a:pPr algn="ctr"/>
              <a:r>
                <a:rPr lang="en-AU" sz="1400" dirty="0"/>
                <a:t>60</a:t>
              </a:r>
              <a:endParaRPr lang="en-AU" sz="1400" dirty="0"/>
            </a:p>
          </p:txBody>
        </p:sp>
        <p:sp>
          <p:nvSpPr>
            <p:cNvPr id="64" name="TextBox 63"/>
            <p:cNvSpPr txBox="1"/>
            <p:nvPr/>
          </p:nvSpPr>
          <p:spPr>
            <a:xfrm>
              <a:off x="3206866" y="2850392"/>
              <a:ext cx="432048" cy="307777"/>
            </a:xfrm>
            <a:prstGeom prst="rect">
              <a:avLst/>
            </a:prstGeom>
            <a:noFill/>
          </p:spPr>
          <p:txBody>
            <a:bodyPr wrap="square" rtlCol="0">
              <a:spAutoFit/>
            </a:bodyPr>
            <a:lstStyle/>
            <a:p>
              <a:pPr algn="ctr"/>
              <a:r>
                <a:rPr lang="en-AU" sz="1400" dirty="0"/>
                <a:t>65</a:t>
              </a:r>
              <a:endParaRPr lang="en-AU" sz="1400" dirty="0"/>
            </a:p>
          </p:txBody>
        </p:sp>
        <p:sp>
          <p:nvSpPr>
            <p:cNvPr id="65" name="TextBox 64"/>
            <p:cNvSpPr txBox="1"/>
            <p:nvPr/>
          </p:nvSpPr>
          <p:spPr>
            <a:xfrm>
              <a:off x="4324499" y="2850392"/>
              <a:ext cx="432048" cy="307777"/>
            </a:xfrm>
            <a:prstGeom prst="rect">
              <a:avLst/>
            </a:prstGeom>
            <a:noFill/>
          </p:spPr>
          <p:txBody>
            <a:bodyPr wrap="square" rtlCol="0">
              <a:spAutoFit/>
            </a:bodyPr>
            <a:lstStyle/>
            <a:p>
              <a:pPr algn="ctr"/>
              <a:r>
                <a:rPr lang="en-AU" sz="1400" dirty="0"/>
                <a:t>70</a:t>
              </a:r>
              <a:endParaRPr lang="en-AU" sz="1400" dirty="0"/>
            </a:p>
          </p:txBody>
        </p:sp>
        <p:sp>
          <p:nvSpPr>
            <p:cNvPr id="66" name="TextBox 65"/>
            <p:cNvSpPr txBox="1"/>
            <p:nvPr/>
          </p:nvSpPr>
          <p:spPr>
            <a:xfrm>
              <a:off x="5442132" y="2850392"/>
              <a:ext cx="432048" cy="307777"/>
            </a:xfrm>
            <a:prstGeom prst="rect">
              <a:avLst/>
            </a:prstGeom>
            <a:noFill/>
          </p:spPr>
          <p:txBody>
            <a:bodyPr wrap="square" rtlCol="0">
              <a:spAutoFit/>
            </a:bodyPr>
            <a:lstStyle/>
            <a:p>
              <a:pPr algn="ctr"/>
              <a:r>
                <a:rPr lang="en-AU" sz="1400" dirty="0"/>
                <a:t>75</a:t>
              </a:r>
              <a:endParaRPr lang="en-AU" sz="1400" dirty="0"/>
            </a:p>
          </p:txBody>
        </p:sp>
        <p:sp>
          <p:nvSpPr>
            <p:cNvPr id="67" name="TextBox 66"/>
            <p:cNvSpPr txBox="1"/>
            <p:nvPr/>
          </p:nvSpPr>
          <p:spPr>
            <a:xfrm>
              <a:off x="6559765" y="2850392"/>
              <a:ext cx="432048" cy="307777"/>
            </a:xfrm>
            <a:prstGeom prst="rect">
              <a:avLst/>
            </a:prstGeom>
            <a:noFill/>
          </p:spPr>
          <p:txBody>
            <a:bodyPr wrap="square" rtlCol="0">
              <a:spAutoFit/>
            </a:bodyPr>
            <a:lstStyle/>
            <a:p>
              <a:pPr algn="ctr"/>
              <a:r>
                <a:rPr lang="en-AU" sz="1400" dirty="0"/>
                <a:t>80</a:t>
              </a:r>
              <a:endParaRPr lang="en-AU" sz="1400" dirty="0"/>
            </a:p>
          </p:txBody>
        </p:sp>
        <p:sp>
          <p:nvSpPr>
            <p:cNvPr id="68" name="TextBox 67"/>
            <p:cNvSpPr txBox="1"/>
            <p:nvPr/>
          </p:nvSpPr>
          <p:spPr>
            <a:xfrm>
              <a:off x="7677397" y="2850392"/>
              <a:ext cx="432048" cy="307777"/>
            </a:xfrm>
            <a:prstGeom prst="rect">
              <a:avLst/>
            </a:prstGeom>
            <a:noFill/>
          </p:spPr>
          <p:txBody>
            <a:bodyPr wrap="square" rtlCol="0">
              <a:spAutoFit/>
            </a:bodyPr>
            <a:lstStyle/>
            <a:p>
              <a:pPr algn="ctr"/>
              <a:r>
                <a:rPr lang="en-AU" sz="1400" dirty="0"/>
                <a:t>85</a:t>
              </a:r>
              <a:endParaRPr lang="en-AU" sz="1400" dirty="0"/>
            </a:p>
          </p:txBody>
        </p:sp>
        <p:sp>
          <p:nvSpPr>
            <p:cNvPr id="69" name="TextBox 68"/>
            <p:cNvSpPr txBox="1"/>
            <p:nvPr/>
          </p:nvSpPr>
          <p:spPr>
            <a:xfrm>
              <a:off x="1052408" y="2196931"/>
              <a:ext cx="279648" cy="307777"/>
            </a:xfrm>
            <a:prstGeom prst="rect">
              <a:avLst/>
            </a:prstGeom>
            <a:noFill/>
          </p:spPr>
          <p:txBody>
            <a:bodyPr wrap="square" rtlCol="0">
              <a:spAutoFit/>
            </a:bodyPr>
            <a:lstStyle/>
            <a:p>
              <a:pPr algn="ctr"/>
              <a:r>
                <a:rPr lang="en-AU" sz="1400" dirty="0"/>
                <a:t>D</a:t>
              </a:r>
              <a:endParaRPr lang="en-AU" sz="1400" dirty="0"/>
            </a:p>
          </p:txBody>
        </p:sp>
        <p:sp>
          <p:nvSpPr>
            <p:cNvPr id="70" name="TextBox 69"/>
            <p:cNvSpPr txBox="1"/>
            <p:nvPr/>
          </p:nvSpPr>
          <p:spPr>
            <a:xfrm>
              <a:off x="1275172" y="2196931"/>
              <a:ext cx="279648" cy="307777"/>
            </a:xfrm>
            <a:prstGeom prst="rect">
              <a:avLst/>
            </a:prstGeom>
            <a:noFill/>
          </p:spPr>
          <p:txBody>
            <a:bodyPr wrap="square" rtlCol="0">
              <a:spAutoFit/>
            </a:bodyPr>
            <a:lstStyle/>
            <a:p>
              <a:pPr algn="ctr"/>
              <a:r>
                <a:rPr lang="en-AU" sz="1400" dirty="0"/>
                <a:t>D</a:t>
              </a:r>
              <a:endParaRPr lang="en-AU" sz="1400" dirty="0"/>
            </a:p>
          </p:txBody>
        </p:sp>
        <p:sp>
          <p:nvSpPr>
            <p:cNvPr id="71" name="TextBox 70"/>
            <p:cNvSpPr txBox="1"/>
            <p:nvPr/>
          </p:nvSpPr>
          <p:spPr>
            <a:xfrm>
              <a:off x="1497936" y="2196931"/>
              <a:ext cx="279648" cy="307777"/>
            </a:xfrm>
            <a:prstGeom prst="rect">
              <a:avLst/>
            </a:prstGeom>
            <a:noFill/>
          </p:spPr>
          <p:txBody>
            <a:bodyPr wrap="square" rtlCol="0">
              <a:spAutoFit/>
            </a:bodyPr>
            <a:lstStyle/>
            <a:p>
              <a:pPr algn="ctr"/>
              <a:r>
                <a:rPr lang="en-AU" sz="1400" dirty="0"/>
                <a:t>D</a:t>
              </a:r>
              <a:endParaRPr lang="en-AU" sz="1400" dirty="0"/>
            </a:p>
          </p:txBody>
        </p:sp>
        <p:sp>
          <p:nvSpPr>
            <p:cNvPr id="72" name="TextBox 71"/>
            <p:cNvSpPr txBox="1"/>
            <p:nvPr/>
          </p:nvSpPr>
          <p:spPr>
            <a:xfrm>
              <a:off x="1720700" y="2196931"/>
              <a:ext cx="279648" cy="307777"/>
            </a:xfrm>
            <a:prstGeom prst="rect">
              <a:avLst/>
            </a:prstGeom>
            <a:noFill/>
          </p:spPr>
          <p:txBody>
            <a:bodyPr wrap="square" rtlCol="0">
              <a:spAutoFit/>
            </a:bodyPr>
            <a:lstStyle/>
            <a:p>
              <a:pPr algn="ctr"/>
              <a:r>
                <a:rPr lang="en-AU" sz="1400" dirty="0"/>
                <a:t>D</a:t>
              </a:r>
              <a:endParaRPr lang="en-AU" sz="1400" dirty="0"/>
            </a:p>
          </p:txBody>
        </p:sp>
        <p:sp>
          <p:nvSpPr>
            <p:cNvPr id="73" name="TextBox 72"/>
            <p:cNvSpPr txBox="1"/>
            <p:nvPr/>
          </p:nvSpPr>
          <p:spPr>
            <a:xfrm>
              <a:off x="1943464" y="2196931"/>
              <a:ext cx="279648" cy="307777"/>
            </a:xfrm>
            <a:prstGeom prst="rect">
              <a:avLst/>
            </a:prstGeom>
            <a:noFill/>
          </p:spPr>
          <p:txBody>
            <a:bodyPr wrap="square" rtlCol="0">
              <a:spAutoFit/>
            </a:bodyPr>
            <a:lstStyle/>
            <a:p>
              <a:pPr algn="ctr"/>
              <a:r>
                <a:rPr lang="en-AU" sz="1400" dirty="0"/>
                <a:t>D</a:t>
              </a:r>
              <a:endParaRPr lang="en-AU" sz="1400" dirty="0"/>
            </a:p>
          </p:txBody>
        </p:sp>
        <p:sp>
          <p:nvSpPr>
            <p:cNvPr id="74" name="TextBox 73"/>
            <p:cNvSpPr txBox="1"/>
            <p:nvPr/>
          </p:nvSpPr>
          <p:spPr>
            <a:xfrm>
              <a:off x="2166228" y="2196931"/>
              <a:ext cx="279648" cy="307777"/>
            </a:xfrm>
            <a:prstGeom prst="rect">
              <a:avLst/>
            </a:prstGeom>
            <a:noFill/>
          </p:spPr>
          <p:txBody>
            <a:bodyPr wrap="square" rtlCol="0">
              <a:spAutoFit/>
            </a:bodyPr>
            <a:lstStyle/>
            <a:p>
              <a:pPr algn="ctr"/>
              <a:r>
                <a:rPr lang="en-AU" sz="1400" dirty="0"/>
                <a:t>D</a:t>
              </a:r>
              <a:endParaRPr lang="en-AU" sz="1400" dirty="0"/>
            </a:p>
          </p:txBody>
        </p:sp>
        <p:sp>
          <p:nvSpPr>
            <p:cNvPr id="75" name="TextBox 74"/>
            <p:cNvSpPr txBox="1"/>
            <p:nvPr/>
          </p:nvSpPr>
          <p:spPr>
            <a:xfrm>
              <a:off x="2388992" y="2196931"/>
              <a:ext cx="279648" cy="307777"/>
            </a:xfrm>
            <a:prstGeom prst="rect">
              <a:avLst/>
            </a:prstGeom>
            <a:noFill/>
          </p:spPr>
          <p:txBody>
            <a:bodyPr wrap="square" rtlCol="0">
              <a:spAutoFit/>
            </a:bodyPr>
            <a:lstStyle/>
            <a:p>
              <a:pPr algn="ctr"/>
              <a:r>
                <a:rPr lang="en-AU" sz="1400" dirty="0"/>
                <a:t>D</a:t>
              </a:r>
              <a:endParaRPr lang="en-AU" sz="1400" dirty="0"/>
            </a:p>
          </p:txBody>
        </p:sp>
        <p:sp>
          <p:nvSpPr>
            <p:cNvPr id="76" name="TextBox 75"/>
            <p:cNvSpPr txBox="1"/>
            <p:nvPr/>
          </p:nvSpPr>
          <p:spPr>
            <a:xfrm>
              <a:off x="2611756" y="2196931"/>
              <a:ext cx="279648" cy="307777"/>
            </a:xfrm>
            <a:prstGeom prst="rect">
              <a:avLst/>
            </a:prstGeom>
            <a:noFill/>
          </p:spPr>
          <p:txBody>
            <a:bodyPr wrap="square" rtlCol="0">
              <a:spAutoFit/>
            </a:bodyPr>
            <a:lstStyle/>
            <a:p>
              <a:pPr algn="ctr"/>
              <a:r>
                <a:rPr lang="en-AU" sz="1400" dirty="0"/>
                <a:t>D</a:t>
              </a:r>
              <a:endParaRPr lang="en-AU" sz="1400" dirty="0"/>
            </a:p>
          </p:txBody>
        </p:sp>
        <p:sp>
          <p:nvSpPr>
            <p:cNvPr id="77" name="TextBox 76"/>
            <p:cNvSpPr txBox="1"/>
            <p:nvPr/>
          </p:nvSpPr>
          <p:spPr>
            <a:xfrm>
              <a:off x="2834520" y="2196931"/>
              <a:ext cx="279648" cy="307777"/>
            </a:xfrm>
            <a:prstGeom prst="rect">
              <a:avLst/>
            </a:prstGeom>
            <a:noFill/>
          </p:spPr>
          <p:txBody>
            <a:bodyPr wrap="square" rtlCol="0">
              <a:spAutoFit/>
            </a:bodyPr>
            <a:lstStyle/>
            <a:p>
              <a:pPr algn="ctr"/>
              <a:r>
                <a:rPr lang="en-AU" sz="1400" dirty="0"/>
                <a:t>D</a:t>
              </a:r>
              <a:endParaRPr lang="en-AU" sz="1400" dirty="0"/>
            </a:p>
          </p:txBody>
        </p:sp>
        <p:sp>
          <p:nvSpPr>
            <p:cNvPr id="78" name="TextBox 77"/>
            <p:cNvSpPr txBox="1"/>
            <p:nvPr/>
          </p:nvSpPr>
          <p:spPr>
            <a:xfrm>
              <a:off x="3057284" y="2196931"/>
              <a:ext cx="279648" cy="307777"/>
            </a:xfrm>
            <a:prstGeom prst="rect">
              <a:avLst/>
            </a:prstGeom>
            <a:noFill/>
          </p:spPr>
          <p:txBody>
            <a:bodyPr wrap="square" rtlCol="0">
              <a:spAutoFit/>
            </a:bodyPr>
            <a:lstStyle/>
            <a:p>
              <a:pPr algn="ctr"/>
              <a:r>
                <a:rPr lang="en-AU" sz="1400" dirty="0"/>
                <a:t>D</a:t>
              </a:r>
              <a:endParaRPr lang="en-AU" sz="1400" dirty="0"/>
            </a:p>
          </p:txBody>
        </p:sp>
        <p:sp>
          <p:nvSpPr>
            <p:cNvPr id="79" name="TextBox 78"/>
            <p:cNvSpPr txBox="1"/>
            <p:nvPr/>
          </p:nvSpPr>
          <p:spPr>
            <a:xfrm>
              <a:off x="3280050" y="2196931"/>
              <a:ext cx="279648" cy="307777"/>
            </a:xfrm>
            <a:prstGeom prst="rect">
              <a:avLst/>
            </a:prstGeom>
            <a:noFill/>
          </p:spPr>
          <p:txBody>
            <a:bodyPr wrap="square" rtlCol="0">
              <a:spAutoFit/>
            </a:bodyPr>
            <a:lstStyle/>
            <a:p>
              <a:pPr algn="ctr"/>
              <a:r>
                <a:rPr lang="en-AU" sz="1400" dirty="0"/>
                <a:t>D</a:t>
              </a:r>
              <a:endParaRPr lang="en-AU" sz="1400" dirty="0"/>
            </a:p>
          </p:txBody>
        </p:sp>
        <p:sp>
          <p:nvSpPr>
            <p:cNvPr id="80" name="TextBox 79"/>
            <p:cNvSpPr txBox="1"/>
            <p:nvPr/>
          </p:nvSpPr>
          <p:spPr>
            <a:xfrm>
              <a:off x="3503484" y="2196931"/>
              <a:ext cx="279648" cy="307777"/>
            </a:xfrm>
            <a:prstGeom prst="rect">
              <a:avLst/>
            </a:prstGeom>
            <a:noFill/>
          </p:spPr>
          <p:txBody>
            <a:bodyPr wrap="square" rtlCol="0">
              <a:spAutoFit/>
            </a:bodyPr>
            <a:lstStyle/>
            <a:p>
              <a:pPr algn="ctr"/>
              <a:r>
                <a:rPr lang="en-AU" sz="1400" dirty="0"/>
                <a:t>W</a:t>
              </a:r>
              <a:endParaRPr lang="en-AU" sz="1400" dirty="0"/>
            </a:p>
          </p:txBody>
        </p:sp>
        <p:sp>
          <p:nvSpPr>
            <p:cNvPr id="81" name="TextBox 80"/>
            <p:cNvSpPr txBox="1"/>
            <p:nvPr/>
          </p:nvSpPr>
          <p:spPr>
            <a:xfrm>
              <a:off x="3726918" y="2196931"/>
              <a:ext cx="279648" cy="307777"/>
            </a:xfrm>
            <a:prstGeom prst="rect">
              <a:avLst/>
            </a:prstGeom>
            <a:noFill/>
          </p:spPr>
          <p:txBody>
            <a:bodyPr wrap="square" rtlCol="0">
              <a:spAutoFit/>
            </a:bodyPr>
            <a:lstStyle/>
            <a:p>
              <a:pPr algn="ctr"/>
              <a:r>
                <a:rPr lang="en-AU" sz="1400" dirty="0"/>
                <a:t>W</a:t>
              </a:r>
              <a:endParaRPr lang="en-AU" sz="1400" dirty="0"/>
            </a:p>
          </p:txBody>
        </p:sp>
        <p:sp>
          <p:nvSpPr>
            <p:cNvPr id="82" name="TextBox 81"/>
            <p:cNvSpPr txBox="1"/>
            <p:nvPr/>
          </p:nvSpPr>
          <p:spPr>
            <a:xfrm>
              <a:off x="4173786" y="2196931"/>
              <a:ext cx="279648" cy="307777"/>
            </a:xfrm>
            <a:prstGeom prst="rect">
              <a:avLst/>
            </a:prstGeom>
            <a:noFill/>
          </p:spPr>
          <p:txBody>
            <a:bodyPr wrap="square" rtlCol="0">
              <a:spAutoFit/>
            </a:bodyPr>
            <a:lstStyle/>
            <a:p>
              <a:pPr algn="ctr"/>
              <a:r>
                <a:rPr lang="en-AU" sz="1400" dirty="0"/>
                <a:t>W</a:t>
              </a:r>
              <a:endParaRPr lang="en-AU" sz="1400" dirty="0"/>
            </a:p>
          </p:txBody>
        </p:sp>
        <p:sp>
          <p:nvSpPr>
            <p:cNvPr id="83" name="TextBox 82"/>
            <p:cNvSpPr txBox="1"/>
            <p:nvPr/>
          </p:nvSpPr>
          <p:spPr>
            <a:xfrm>
              <a:off x="4844088" y="2196931"/>
              <a:ext cx="279648" cy="307777"/>
            </a:xfrm>
            <a:prstGeom prst="rect">
              <a:avLst/>
            </a:prstGeom>
            <a:noFill/>
          </p:spPr>
          <p:txBody>
            <a:bodyPr wrap="square" rtlCol="0">
              <a:spAutoFit/>
            </a:bodyPr>
            <a:lstStyle/>
            <a:p>
              <a:pPr algn="ctr"/>
              <a:r>
                <a:rPr lang="en-AU" sz="1400" dirty="0"/>
                <a:t>W</a:t>
              </a:r>
              <a:endParaRPr lang="en-AU" sz="1400" dirty="0"/>
            </a:p>
          </p:txBody>
        </p:sp>
        <p:sp>
          <p:nvSpPr>
            <p:cNvPr id="84" name="TextBox 83"/>
            <p:cNvSpPr txBox="1"/>
            <p:nvPr/>
          </p:nvSpPr>
          <p:spPr>
            <a:xfrm>
              <a:off x="5737824" y="2196931"/>
              <a:ext cx="279648" cy="307777"/>
            </a:xfrm>
            <a:prstGeom prst="rect">
              <a:avLst/>
            </a:prstGeom>
            <a:noFill/>
          </p:spPr>
          <p:txBody>
            <a:bodyPr wrap="square" rtlCol="0">
              <a:spAutoFit/>
            </a:bodyPr>
            <a:lstStyle/>
            <a:p>
              <a:pPr algn="ctr"/>
              <a:r>
                <a:rPr lang="en-AU" sz="1400" dirty="0"/>
                <a:t>W</a:t>
              </a:r>
              <a:endParaRPr lang="en-AU" sz="1400" dirty="0"/>
            </a:p>
          </p:txBody>
        </p:sp>
        <p:sp>
          <p:nvSpPr>
            <p:cNvPr id="85" name="TextBox 84"/>
            <p:cNvSpPr txBox="1"/>
            <p:nvPr/>
          </p:nvSpPr>
          <p:spPr>
            <a:xfrm>
              <a:off x="3950352" y="2196931"/>
              <a:ext cx="279648" cy="307777"/>
            </a:xfrm>
            <a:prstGeom prst="rect">
              <a:avLst/>
            </a:prstGeom>
            <a:noFill/>
          </p:spPr>
          <p:txBody>
            <a:bodyPr wrap="square" rtlCol="0">
              <a:spAutoFit/>
            </a:bodyPr>
            <a:lstStyle/>
            <a:p>
              <a:pPr algn="ctr"/>
              <a:r>
                <a:rPr lang="en-AU" sz="1400" dirty="0"/>
                <a:t>W</a:t>
              </a:r>
              <a:endParaRPr lang="en-AU" sz="1400" dirty="0"/>
            </a:p>
          </p:txBody>
        </p:sp>
        <p:sp>
          <p:nvSpPr>
            <p:cNvPr id="86" name="TextBox 85"/>
            <p:cNvSpPr txBox="1"/>
            <p:nvPr/>
          </p:nvSpPr>
          <p:spPr>
            <a:xfrm>
              <a:off x="4397220" y="2196931"/>
              <a:ext cx="279648" cy="307777"/>
            </a:xfrm>
            <a:prstGeom prst="rect">
              <a:avLst/>
            </a:prstGeom>
            <a:noFill/>
          </p:spPr>
          <p:txBody>
            <a:bodyPr wrap="square" rtlCol="0">
              <a:spAutoFit/>
            </a:bodyPr>
            <a:lstStyle/>
            <a:p>
              <a:pPr algn="ctr"/>
              <a:r>
                <a:rPr lang="en-AU" sz="1400" dirty="0"/>
                <a:t>W</a:t>
              </a:r>
              <a:endParaRPr lang="en-AU" sz="1400" dirty="0"/>
            </a:p>
          </p:txBody>
        </p:sp>
        <p:sp>
          <p:nvSpPr>
            <p:cNvPr id="87" name="TextBox 86"/>
            <p:cNvSpPr txBox="1"/>
            <p:nvPr/>
          </p:nvSpPr>
          <p:spPr>
            <a:xfrm>
              <a:off x="5067522" y="2196931"/>
              <a:ext cx="279648" cy="307777"/>
            </a:xfrm>
            <a:prstGeom prst="rect">
              <a:avLst/>
            </a:prstGeom>
            <a:noFill/>
          </p:spPr>
          <p:txBody>
            <a:bodyPr wrap="square" rtlCol="0">
              <a:spAutoFit/>
            </a:bodyPr>
            <a:lstStyle/>
            <a:p>
              <a:pPr algn="ctr"/>
              <a:r>
                <a:rPr lang="en-AU" sz="1400" dirty="0"/>
                <a:t>W</a:t>
              </a:r>
              <a:endParaRPr lang="en-AU" sz="1400" dirty="0"/>
            </a:p>
          </p:txBody>
        </p:sp>
        <p:sp>
          <p:nvSpPr>
            <p:cNvPr id="88" name="TextBox 87"/>
            <p:cNvSpPr txBox="1"/>
            <p:nvPr/>
          </p:nvSpPr>
          <p:spPr>
            <a:xfrm>
              <a:off x="5961258" y="2196931"/>
              <a:ext cx="279648" cy="307777"/>
            </a:xfrm>
            <a:prstGeom prst="rect">
              <a:avLst/>
            </a:prstGeom>
            <a:noFill/>
          </p:spPr>
          <p:txBody>
            <a:bodyPr wrap="square" rtlCol="0">
              <a:spAutoFit/>
            </a:bodyPr>
            <a:lstStyle/>
            <a:p>
              <a:pPr algn="ctr"/>
              <a:r>
                <a:rPr lang="en-AU" sz="1400" dirty="0"/>
                <a:t>W</a:t>
              </a:r>
              <a:endParaRPr lang="en-AU" sz="1400" dirty="0"/>
            </a:p>
          </p:txBody>
        </p:sp>
        <p:sp>
          <p:nvSpPr>
            <p:cNvPr id="89" name="TextBox 88"/>
            <p:cNvSpPr txBox="1"/>
            <p:nvPr/>
          </p:nvSpPr>
          <p:spPr>
            <a:xfrm>
              <a:off x="6631560" y="2196931"/>
              <a:ext cx="279648" cy="307777"/>
            </a:xfrm>
            <a:prstGeom prst="rect">
              <a:avLst/>
            </a:prstGeom>
            <a:noFill/>
          </p:spPr>
          <p:txBody>
            <a:bodyPr wrap="square" rtlCol="0">
              <a:spAutoFit/>
            </a:bodyPr>
            <a:lstStyle/>
            <a:p>
              <a:pPr algn="ctr"/>
              <a:r>
                <a:rPr lang="en-AU" sz="1400" dirty="0"/>
                <a:t>W</a:t>
              </a:r>
              <a:endParaRPr lang="en-AU" sz="1400" dirty="0"/>
            </a:p>
          </p:txBody>
        </p:sp>
        <p:sp>
          <p:nvSpPr>
            <p:cNvPr id="90" name="TextBox 89"/>
            <p:cNvSpPr txBox="1"/>
            <p:nvPr/>
          </p:nvSpPr>
          <p:spPr>
            <a:xfrm>
              <a:off x="4620654" y="2196931"/>
              <a:ext cx="279648" cy="307777"/>
            </a:xfrm>
            <a:prstGeom prst="rect">
              <a:avLst/>
            </a:prstGeom>
            <a:noFill/>
          </p:spPr>
          <p:txBody>
            <a:bodyPr wrap="square" rtlCol="0">
              <a:spAutoFit/>
            </a:bodyPr>
            <a:lstStyle/>
            <a:p>
              <a:pPr algn="ctr"/>
              <a:r>
                <a:rPr lang="en-AU" sz="1400" dirty="0"/>
                <a:t>W</a:t>
              </a:r>
              <a:endParaRPr lang="en-AU" sz="1400" dirty="0"/>
            </a:p>
          </p:txBody>
        </p:sp>
        <p:sp>
          <p:nvSpPr>
            <p:cNvPr id="91" name="TextBox 90"/>
            <p:cNvSpPr txBox="1"/>
            <p:nvPr/>
          </p:nvSpPr>
          <p:spPr>
            <a:xfrm>
              <a:off x="5290956" y="2196931"/>
              <a:ext cx="279648" cy="307777"/>
            </a:xfrm>
            <a:prstGeom prst="rect">
              <a:avLst/>
            </a:prstGeom>
            <a:noFill/>
          </p:spPr>
          <p:txBody>
            <a:bodyPr wrap="square" rtlCol="0">
              <a:spAutoFit/>
            </a:bodyPr>
            <a:lstStyle/>
            <a:p>
              <a:pPr algn="ctr"/>
              <a:r>
                <a:rPr lang="en-AU" sz="1400" dirty="0"/>
                <a:t>W</a:t>
              </a:r>
              <a:endParaRPr lang="en-AU" sz="1400" dirty="0"/>
            </a:p>
          </p:txBody>
        </p:sp>
        <p:sp>
          <p:nvSpPr>
            <p:cNvPr id="92" name="TextBox 91"/>
            <p:cNvSpPr txBox="1"/>
            <p:nvPr/>
          </p:nvSpPr>
          <p:spPr>
            <a:xfrm>
              <a:off x="6184692" y="2196931"/>
              <a:ext cx="279648" cy="307777"/>
            </a:xfrm>
            <a:prstGeom prst="rect">
              <a:avLst/>
            </a:prstGeom>
            <a:noFill/>
          </p:spPr>
          <p:txBody>
            <a:bodyPr wrap="square" rtlCol="0">
              <a:spAutoFit/>
            </a:bodyPr>
            <a:lstStyle/>
            <a:p>
              <a:pPr algn="ctr"/>
              <a:r>
                <a:rPr lang="en-AU" sz="1400" dirty="0"/>
                <a:t>W</a:t>
              </a:r>
              <a:endParaRPr lang="en-AU" sz="1400" dirty="0"/>
            </a:p>
          </p:txBody>
        </p:sp>
        <p:sp>
          <p:nvSpPr>
            <p:cNvPr id="93" name="TextBox 92"/>
            <p:cNvSpPr txBox="1"/>
            <p:nvPr/>
          </p:nvSpPr>
          <p:spPr>
            <a:xfrm>
              <a:off x="6854994" y="2196931"/>
              <a:ext cx="279648" cy="307777"/>
            </a:xfrm>
            <a:prstGeom prst="rect">
              <a:avLst/>
            </a:prstGeom>
            <a:noFill/>
          </p:spPr>
          <p:txBody>
            <a:bodyPr wrap="square" rtlCol="0">
              <a:spAutoFit/>
            </a:bodyPr>
            <a:lstStyle/>
            <a:p>
              <a:pPr algn="ctr"/>
              <a:r>
                <a:rPr lang="en-AU" sz="1400" dirty="0"/>
                <a:t>W</a:t>
              </a:r>
              <a:endParaRPr lang="en-AU" sz="1400" dirty="0"/>
            </a:p>
          </p:txBody>
        </p:sp>
        <p:sp>
          <p:nvSpPr>
            <p:cNvPr id="94" name="TextBox 93"/>
            <p:cNvSpPr txBox="1"/>
            <p:nvPr/>
          </p:nvSpPr>
          <p:spPr>
            <a:xfrm>
              <a:off x="7301862" y="2196931"/>
              <a:ext cx="279648" cy="307777"/>
            </a:xfrm>
            <a:prstGeom prst="rect">
              <a:avLst/>
            </a:prstGeom>
            <a:noFill/>
          </p:spPr>
          <p:txBody>
            <a:bodyPr wrap="square" rtlCol="0">
              <a:spAutoFit/>
            </a:bodyPr>
            <a:lstStyle/>
            <a:p>
              <a:pPr algn="ctr"/>
              <a:r>
                <a:rPr lang="en-AU" sz="1400" dirty="0"/>
                <a:t>W</a:t>
              </a:r>
              <a:endParaRPr lang="en-AU" sz="1400" dirty="0"/>
            </a:p>
          </p:txBody>
        </p:sp>
        <p:sp>
          <p:nvSpPr>
            <p:cNvPr id="95" name="TextBox 94"/>
            <p:cNvSpPr txBox="1"/>
            <p:nvPr/>
          </p:nvSpPr>
          <p:spPr>
            <a:xfrm>
              <a:off x="5514390" y="2196931"/>
              <a:ext cx="279648" cy="307777"/>
            </a:xfrm>
            <a:prstGeom prst="rect">
              <a:avLst/>
            </a:prstGeom>
            <a:noFill/>
          </p:spPr>
          <p:txBody>
            <a:bodyPr wrap="square" rtlCol="0">
              <a:spAutoFit/>
            </a:bodyPr>
            <a:lstStyle/>
            <a:p>
              <a:pPr algn="ctr"/>
              <a:r>
                <a:rPr lang="en-AU" sz="1400" dirty="0"/>
                <a:t>W</a:t>
              </a:r>
              <a:endParaRPr lang="en-AU" sz="1400" dirty="0"/>
            </a:p>
          </p:txBody>
        </p:sp>
        <p:sp>
          <p:nvSpPr>
            <p:cNvPr id="96" name="TextBox 95"/>
            <p:cNvSpPr txBox="1"/>
            <p:nvPr/>
          </p:nvSpPr>
          <p:spPr>
            <a:xfrm>
              <a:off x="6408126" y="2196931"/>
              <a:ext cx="279648" cy="307777"/>
            </a:xfrm>
            <a:prstGeom prst="rect">
              <a:avLst/>
            </a:prstGeom>
            <a:noFill/>
          </p:spPr>
          <p:txBody>
            <a:bodyPr wrap="square" rtlCol="0">
              <a:spAutoFit/>
            </a:bodyPr>
            <a:lstStyle/>
            <a:p>
              <a:pPr algn="ctr"/>
              <a:r>
                <a:rPr lang="en-AU" sz="1400" dirty="0"/>
                <a:t>W</a:t>
              </a:r>
              <a:endParaRPr lang="en-AU" sz="1400" dirty="0"/>
            </a:p>
          </p:txBody>
        </p:sp>
        <p:sp>
          <p:nvSpPr>
            <p:cNvPr id="97" name="TextBox 96"/>
            <p:cNvSpPr txBox="1"/>
            <p:nvPr/>
          </p:nvSpPr>
          <p:spPr>
            <a:xfrm>
              <a:off x="7078428" y="2196931"/>
              <a:ext cx="279648" cy="307777"/>
            </a:xfrm>
            <a:prstGeom prst="rect">
              <a:avLst/>
            </a:prstGeom>
            <a:noFill/>
          </p:spPr>
          <p:txBody>
            <a:bodyPr wrap="square" rtlCol="0">
              <a:spAutoFit/>
            </a:bodyPr>
            <a:lstStyle/>
            <a:p>
              <a:pPr algn="ctr"/>
              <a:r>
                <a:rPr lang="en-AU" sz="1400" dirty="0"/>
                <a:t>W</a:t>
              </a:r>
              <a:endParaRPr lang="en-AU" sz="1400" dirty="0"/>
            </a:p>
          </p:txBody>
        </p:sp>
        <p:sp>
          <p:nvSpPr>
            <p:cNvPr id="98" name="TextBox 97"/>
            <p:cNvSpPr txBox="1"/>
            <p:nvPr/>
          </p:nvSpPr>
          <p:spPr>
            <a:xfrm>
              <a:off x="7525296" y="2196931"/>
              <a:ext cx="279648" cy="307777"/>
            </a:xfrm>
            <a:prstGeom prst="rect">
              <a:avLst/>
            </a:prstGeom>
            <a:noFill/>
          </p:spPr>
          <p:txBody>
            <a:bodyPr wrap="square" rtlCol="0">
              <a:spAutoFit/>
            </a:bodyPr>
            <a:lstStyle/>
            <a:p>
              <a:pPr algn="ctr"/>
              <a:r>
                <a:rPr lang="en-AU" sz="1400" dirty="0"/>
                <a:t>W</a:t>
              </a:r>
              <a:endParaRPr lang="en-AU" sz="1400" dirty="0"/>
            </a:p>
          </p:txBody>
        </p:sp>
        <p:sp>
          <p:nvSpPr>
            <p:cNvPr id="99" name="TextBox 98"/>
            <p:cNvSpPr txBox="1"/>
            <p:nvPr/>
          </p:nvSpPr>
          <p:spPr>
            <a:xfrm>
              <a:off x="7748736" y="2196931"/>
              <a:ext cx="279648" cy="307777"/>
            </a:xfrm>
            <a:prstGeom prst="rect">
              <a:avLst/>
            </a:prstGeom>
            <a:noFill/>
          </p:spPr>
          <p:txBody>
            <a:bodyPr wrap="square" rtlCol="0">
              <a:spAutoFit/>
            </a:bodyPr>
            <a:lstStyle/>
            <a:p>
              <a:pPr algn="ctr"/>
              <a:r>
                <a:rPr lang="en-AU" sz="1400" dirty="0"/>
                <a:t>W</a:t>
              </a:r>
              <a:endParaRPr lang="en-AU" sz="1400" dirty="0"/>
            </a:p>
          </p:txBody>
        </p:sp>
      </p:grpSp>
      <p:sp>
        <p:nvSpPr>
          <p:cNvPr id="100" name="TextBox 99"/>
          <p:cNvSpPr txBox="1"/>
          <p:nvPr/>
        </p:nvSpPr>
        <p:spPr>
          <a:xfrm>
            <a:off x="831158" y="2612782"/>
            <a:ext cx="10801341" cy="830997"/>
          </a:xfrm>
          <a:prstGeom prst="rect">
            <a:avLst/>
          </a:prstGeom>
          <a:noFill/>
        </p:spPr>
        <p:txBody>
          <a:bodyPr wrap="square" rtlCol="0">
            <a:spAutoFit/>
          </a:bodyPr>
          <a:lstStyle/>
          <a:p>
            <a:r>
              <a:rPr lang="en-AU" sz="2400" dirty="0"/>
              <a:t>Of the 5 variables in our equation (D, W, r, n</a:t>
            </a:r>
            <a:r>
              <a:rPr lang="en-AU" sz="2400" baseline="-25000" dirty="0"/>
              <a:t>1</a:t>
            </a:r>
            <a:r>
              <a:rPr lang="en-AU" sz="2400" dirty="0"/>
              <a:t>, n</a:t>
            </a:r>
            <a:r>
              <a:rPr lang="en-AU" sz="2400" baseline="-25000" dirty="0"/>
              <a:t>2</a:t>
            </a:r>
            <a:r>
              <a:rPr lang="en-AU" sz="2400" dirty="0"/>
              <a:t>) we know 4 and must solve for the fifth:</a:t>
            </a:r>
            <a:endParaRPr lang="en-AU" sz="2400" dirty="0"/>
          </a:p>
        </p:txBody>
      </p:sp>
      <p:graphicFrame>
        <p:nvGraphicFramePr>
          <p:cNvPr id="11" name="Object 10"/>
          <p:cNvGraphicFramePr>
            <a:graphicFrameLocks noChangeAspect="1"/>
          </p:cNvGraphicFramePr>
          <p:nvPr/>
        </p:nvGraphicFramePr>
        <p:xfrm>
          <a:off x="3804351" y="3274247"/>
          <a:ext cx="4584700" cy="304800"/>
        </p:xfrm>
        <a:graphic>
          <a:graphicData uri="http://schemas.openxmlformats.org/presentationml/2006/ole">
            <mc:AlternateContent xmlns:mc="http://schemas.openxmlformats.org/markup-compatibility/2006">
              <mc:Choice xmlns:v="urn:schemas-microsoft-com:vml" Requires="v">
                <p:oleObj spid="_x0000_s359505" name="Equation" r:id="rId1" imgW="110032800" imgH="7315200" progId="Equation.DSMT4">
                  <p:embed/>
                </p:oleObj>
              </mc:Choice>
              <mc:Fallback>
                <p:oleObj name="Equation" r:id="rId1" imgW="110032800" imgH="7315200" progId="Equation.DSMT4">
                  <p:embed/>
                  <p:pic>
                    <p:nvPicPr>
                      <p:cNvPr id="0" name="Object 10"/>
                      <p:cNvPicPr>
                        <a:picLocks noChangeAspect="1" noChangeArrowheads="1"/>
                      </p:cNvPicPr>
                      <p:nvPr/>
                    </p:nvPicPr>
                    <p:blipFill>
                      <a:blip r:embed="rId2"/>
                      <a:srcRect/>
                      <a:stretch>
                        <a:fillRect/>
                      </a:stretch>
                    </p:blipFill>
                    <p:spPr bwMode="auto">
                      <a:xfrm>
                        <a:off x="3804351" y="3274247"/>
                        <a:ext cx="4584700" cy="304800"/>
                      </a:xfrm>
                      <a:prstGeom prst="rect">
                        <a:avLst/>
                      </a:prstGeom>
                      <a:solidFill>
                        <a:schemeClr val="bg1">
                          <a:lumMod val="95000"/>
                        </a:schemeClr>
                      </a:solidFill>
                      <a:ln>
                        <a:noFill/>
                      </a:ln>
                    </p:spPr>
                  </p:pic>
                </p:oleObj>
              </mc:Fallback>
            </mc:AlternateContent>
          </a:graphicData>
        </a:graphic>
      </p:graphicFrame>
      <p:graphicFrame>
        <p:nvGraphicFramePr>
          <p:cNvPr id="3" name="Object 2"/>
          <p:cNvGraphicFramePr>
            <a:graphicFrameLocks noChangeAspect="1"/>
          </p:cNvGraphicFramePr>
          <p:nvPr/>
        </p:nvGraphicFramePr>
        <p:xfrm>
          <a:off x="4002585" y="4537864"/>
          <a:ext cx="3949700" cy="800100"/>
        </p:xfrm>
        <a:graphic>
          <a:graphicData uri="http://schemas.openxmlformats.org/presentationml/2006/ole">
            <mc:AlternateContent xmlns:mc="http://schemas.openxmlformats.org/markup-compatibility/2006">
              <mc:Choice xmlns:v="urn:schemas-microsoft-com:vml" Requires="v">
                <p:oleObj spid="_x0000_s359506" name="Equation" r:id="rId3" imgW="94792800" imgH="19202400" progId="Equation.DSMT4">
                  <p:embed/>
                </p:oleObj>
              </mc:Choice>
              <mc:Fallback>
                <p:oleObj name="Equation" r:id="rId3" imgW="94792800" imgH="19202400" progId="Equation.DSMT4">
                  <p:embed/>
                  <p:pic>
                    <p:nvPicPr>
                      <p:cNvPr id="0" name="Object 2"/>
                      <p:cNvPicPr>
                        <a:picLocks noChangeAspect="1" noChangeArrowheads="1"/>
                      </p:cNvPicPr>
                      <p:nvPr/>
                    </p:nvPicPr>
                    <p:blipFill>
                      <a:blip r:embed="rId4"/>
                      <a:srcRect/>
                      <a:stretch>
                        <a:fillRect/>
                      </a:stretch>
                    </p:blipFill>
                    <p:spPr bwMode="auto">
                      <a:xfrm>
                        <a:off x="4002585" y="4537864"/>
                        <a:ext cx="3949700" cy="800100"/>
                      </a:xfrm>
                      <a:prstGeom prst="rect">
                        <a:avLst/>
                      </a:prstGeom>
                      <a:solidFill>
                        <a:schemeClr val="bg1">
                          <a:lumMod val="95000"/>
                        </a:schemeClr>
                      </a:solidFill>
                      <a:ln>
                        <a:noFill/>
                      </a:ln>
                    </p:spPr>
                  </p:pic>
                </p:oleObj>
              </mc:Fallback>
            </mc:AlternateContent>
          </a:graphicData>
        </a:graphic>
      </p:graphicFrame>
      <p:graphicFrame>
        <p:nvGraphicFramePr>
          <p:cNvPr id="6" name="Object 5"/>
          <p:cNvGraphicFramePr>
            <a:graphicFrameLocks noChangeAspect="1"/>
          </p:cNvGraphicFramePr>
          <p:nvPr/>
        </p:nvGraphicFramePr>
        <p:xfrm>
          <a:off x="3869247" y="3663560"/>
          <a:ext cx="4381500" cy="800100"/>
        </p:xfrm>
        <a:graphic>
          <a:graphicData uri="http://schemas.openxmlformats.org/presentationml/2006/ole">
            <mc:AlternateContent xmlns:mc="http://schemas.openxmlformats.org/markup-compatibility/2006">
              <mc:Choice xmlns:v="urn:schemas-microsoft-com:vml" Requires="v">
                <p:oleObj spid="_x0000_s359507" name="Equation" r:id="rId5" imgW="105156000" imgH="19202400" progId="Equation.DSMT4">
                  <p:embed/>
                </p:oleObj>
              </mc:Choice>
              <mc:Fallback>
                <p:oleObj name="Equation" r:id="rId5" imgW="105156000" imgH="19202400" progId="Equation.DSMT4">
                  <p:embed/>
                  <p:pic>
                    <p:nvPicPr>
                      <p:cNvPr id="0" name="Object 5"/>
                      <p:cNvPicPr>
                        <a:picLocks noChangeAspect="1" noChangeArrowheads="1"/>
                      </p:cNvPicPr>
                      <p:nvPr/>
                    </p:nvPicPr>
                    <p:blipFill>
                      <a:blip r:embed="rId6"/>
                      <a:srcRect/>
                      <a:stretch>
                        <a:fillRect/>
                      </a:stretch>
                    </p:blipFill>
                    <p:spPr bwMode="auto">
                      <a:xfrm>
                        <a:off x="3869247" y="3663560"/>
                        <a:ext cx="4381500" cy="800100"/>
                      </a:xfrm>
                      <a:prstGeom prst="rect">
                        <a:avLst/>
                      </a:prstGeom>
                      <a:solidFill>
                        <a:schemeClr val="bg1">
                          <a:lumMod val="95000"/>
                        </a:schemeClr>
                      </a:solidFill>
                      <a:ln>
                        <a:noFill/>
                      </a:ln>
                    </p:spPr>
                  </p:pic>
                </p:oleObj>
              </mc:Fallback>
            </mc:AlternateContent>
          </a:graphicData>
        </a:graphic>
      </p:graphicFrame>
      <p:graphicFrame>
        <p:nvGraphicFramePr>
          <p:cNvPr id="8" name="Object 7"/>
          <p:cNvGraphicFramePr>
            <a:graphicFrameLocks noChangeAspect="1"/>
          </p:cNvGraphicFramePr>
          <p:nvPr/>
        </p:nvGraphicFramePr>
        <p:xfrm>
          <a:off x="3355598" y="5370538"/>
          <a:ext cx="2870200" cy="1346200"/>
        </p:xfrm>
        <a:graphic>
          <a:graphicData uri="http://schemas.openxmlformats.org/presentationml/2006/ole">
            <mc:AlternateContent xmlns:mc="http://schemas.openxmlformats.org/markup-compatibility/2006">
              <mc:Choice xmlns:v="urn:schemas-microsoft-com:vml" Requires="v">
                <p:oleObj spid="_x0000_s359508" name="Equation" r:id="rId7" imgW="68884800" imgH="32308800" progId="Equation.DSMT4">
                  <p:embed/>
                </p:oleObj>
              </mc:Choice>
              <mc:Fallback>
                <p:oleObj name="Equation" r:id="rId7" imgW="68884800" imgH="32308800" progId="Equation.DSMT4">
                  <p:embed/>
                  <p:pic>
                    <p:nvPicPr>
                      <p:cNvPr id="0" name="Object 7"/>
                      <p:cNvPicPr>
                        <a:picLocks noChangeAspect="1" noChangeArrowheads="1"/>
                      </p:cNvPicPr>
                      <p:nvPr/>
                    </p:nvPicPr>
                    <p:blipFill>
                      <a:blip r:embed="rId8"/>
                      <a:srcRect/>
                      <a:stretch>
                        <a:fillRect/>
                      </a:stretch>
                    </p:blipFill>
                    <p:spPr bwMode="auto">
                      <a:xfrm>
                        <a:off x="3355598" y="5370538"/>
                        <a:ext cx="2870200" cy="1346200"/>
                      </a:xfrm>
                      <a:prstGeom prst="rect">
                        <a:avLst/>
                      </a:prstGeom>
                      <a:solidFill>
                        <a:schemeClr val="bg1">
                          <a:lumMod val="95000"/>
                        </a:schemeClr>
                      </a:solidFill>
                      <a:ln>
                        <a:noFill/>
                      </a:ln>
                    </p:spPr>
                  </p:pic>
                </p:oleObj>
              </mc:Fallback>
            </mc:AlternateContent>
          </a:graphicData>
        </a:graphic>
      </p:graphicFrame>
      <p:graphicFrame>
        <p:nvGraphicFramePr>
          <p:cNvPr id="9" name="Object 8"/>
          <p:cNvGraphicFramePr>
            <a:graphicFrameLocks noChangeAspect="1"/>
          </p:cNvGraphicFramePr>
          <p:nvPr/>
        </p:nvGraphicFramePr>
        <p:xfrm>
          <a:off x="6322177" y="5757888"/>
          <a:ext cx="2374900" cy="571500"/>
        </p:xfrm>
        <a:graphic>
          <a:graphicData uri="http://schemas.openxmlformats.org/presentationml/2006/ole">
            <mc:AlternateContent xmlns:mc="http://schemas.openxmlformats.org/markup-compatibility/2006">
              <mc:Choice xmlns:v="urn:schemas-microsoft-com:vml" Requires="v">
                <p:oleObj spid="_x0000_s359509" name="Equation" r:id="rId9" imgW="56997600" imgH="13716000" progId="Equation.DSMT4">
                  <p:embed/>
                </p:oleObj>
              </mc:Choice>
              <mc:Fallback>
                <p:oleObj name="Equation" r:id="rId9" imgW="56997600" imgH="13716000" progId="Equation.DSMT4">
                  <p:embed/>
                  <p:pic>
                    <p:nvPicPr>
                      <p:cNvPr id="0" name="Object 8"/>
                      <p:cNvPicPr>
                        <a:picLocks noChangeAspect="1" noChangeArrowheads="1"/>
                      </p:cNvPicPr>
                      <p:nvPr/>
                    </p:nvPicPr>
                    <p:blipFill>
                      <a:blip r:embed="rId10"/>
                      <a:srcRect/>
                      <a:stretch>
                        <a:fillRect/>
                      </a:stretch>
                    </p:blipFill>
                    <p:spPr bwMode="auto">
                      <a:xfrm>
                        <a:off x="6322177" y="5757888"/>
                        <a:ext cx="2374900" cy="571500"/>
                      </a:xfrm>
                      <a:prstGeom prst="rect">
                        <a:avLst/>
                      </a:prstGeom>
                      <a:solidFill>
                        <a:schemeClr val="bg1">
                          <a:lumMod val="95000"/>
                        </a:schemeClr>
                      </a:solidFill>
                      <a:ln>
                        <a:noFill/>
                      </a:ln>
                    </p:spPr>
                  </p:pic>
                </p:oleObj>
              </mc:Fallback>
            </mc:AlternateContent>
          </a:graphicData>
        </a:graphic>
      </p:graphicFrame>
      <p:sp>
        <p:nvSpPr>
          <p:cNvPr id="17" name="Footer Placeholder 16"/>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en-AU" noProof="0" dirty="0"/>
              <a:t>Example</a:t>
            </a:r>
            <a:endParaRPr lang="en-AU" dirty="0"/>
          </a:p>
        </p:txBody>
      </p:sp>
      <p:sp>
        <p:nvSpPr>
          <p:cNvPr id="4" name="Text Placeholder 3"/>
          <p:cNvSpPr>
            <a:spLocks noGrp="1"/>
          </p:cNvSpPr>
          <p:nvPr>
            <p:ph idx="1"/>
          </p:nvPr>
        </p:nvSpPr>
        <p:spPr/>
        <p:txBody>
          <a:bodyPr/>
          <a:lstStyle/>
          <a:p>
            <a:r>
              <a:rPr lang="en-AU" noProof="0" dirty="0"/>
              <a:t>You are offered the following investment opportunity: </a:t>
            </a:r>
            <a:endParaRPr lang="en-AU" noProof="0" dirty="0"/>
          </a:p>
          <a:p>
            <a:pPr lvl="2"/>
            <a:r>
              <a:rPr lang="en-AU" noProof="0" dirty="0"/>
              <a:t>In exchange for $40,000 today, you will receive 2,500 shares of stock in the Ford Motor Company and 10,000 euros today.  </a:t>
            </a:r>
            <a:endParaRPr lang="en-AU" noProof="0" dirty="0"/>
          </a:p>
          <a:p>
            <a:pPr lvl="2"/>
            <a:r>
              <a:rPr lang="en-AU" noProof="0" dirty="0"/>
              <a:t>The current market price for Ford stock is $9 per share and the current exchange rate is $1.50 per €.</a:t>
            </a:r>
            <a:endParaRPr lang="en-AU" noProof="0" dirty="0"/>
          </a:p>
          <a:p>
            <a:r>
              <a:rPr lang="en-AU" noProof="0" dirty="0"/>
              <a:t> Should you take this opportunity?  </a:t>
            </a:r>
            <a:endParaRPr lang="en-AU" noProof="0" dirty="0"/>
          </a:p>
          <a:p>
            <a:endParaRPr lang="en-AU" noProof="0" dirty="0"/>
          </a:p>
        </p:txBody>
      </p:sp>
      <p:sp>
        <p:nvSpPr>
          <p:cNvPr id="8" name="Footer Placeholder 7"/>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uq theme 2">
  <a:themeElements>
    <a:clrScheme name="UQ">
      <a:dk1>
        <a:sysClr val="windowText" lastClr="000000"/>
      </a:dk1>
      <a:lt1>
        <a:sysClr val="window" lastClr="FFFFFF"/>
      </a:lt1>
      <a:dk2>
        <a:srgbClr val="44546A"/>
      </a:dk2>
      <a:lt2>
        <a:srgbClr val="E7E6E6"/>
      </a:lt2>
      <a:accent1>
        <a:srgbClr val="51247A"/>
      </a:accent1>
      <a:accent2>
        <a:srgbClr val="E62645"/>
      </a:accent2>
      <a:accent3>
        <a:srgbClr val="00A2C7"/>
      </a:accent3>
      <a:accent4>
        <a:srgbClr val="EB602B"/>
      </a:accent4>
      <a:accent5>
        <a:srgbClr val="4085C6"/>
      </a:accent5>
      <a:accent6>
        <a:srgbClr val="2EA836"/>
      </a:accent6>
      <a:hlink>
        <a:srgbClr val="51247A"/>
      </a:hlink>
      <a:folHlink>
        <a:srgbClr val="51247A"/>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uq theme 2</Template>
  <TotalTime>0</TotalTime>
  <Words>21588</Words>
  <Application>WPS 演示</Application>
  <PresentationFormat>Widescreen</PresentationFormat>
  <Paragraphs>1522</Paragraphs>
  <Slides>83</Slides>
  <Notes>82</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97</vt:i4>
      </vt:variant>
      <vt:variant>
        <vt:lpstr>幻灯片标题</vt:lpstr>
      </vt:variant>
      <vt:variant>
        <vt:i4>83</vt:i4>
      </vt:variant>
    </vt:vector>
  </HeadingPairs>
  <TitlesOfParts>
    <vt:vector size="194" baseType="lpstr">
      <vt:lpstr>Arial</vt:lpstr>
      <vt:lpstr>宋体</vt:lpstr>
      <vt:lpstr>Wingdings</vt:lpstr>
      <vt:lpstr>Verdana</vt:lpstr>
      <vt:lpstr>MS PGothic</vt:lpstr>
      <vt:lpstr>微软雅黑</vt:lpstr>
      <vt:lpstr>Arial Unicode MS</vt:lpstr>
      <vt:lpstr>Calibri</vt:lpstr>
      <vt:lpstr>Wingdings 2</vt:lpstr>
      <vt:lpstr>Wingdings</vt:lpstr>
      <vt:lpstr>Wingdings</vt:lpstr>
      <vt:lpstr>Symbol</vt:lpstr>
      <vt:lpstr>Cambria Math</vt:lpstr>
      <vt:lpstr>uq theme 2</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Excel.Sheet.12</vt:lpstr>
      <vt:lpstr>Equation.DSMT4</vt:lpstr>
      <vt:lpstr>Equation.DSMT4</vt:lpstr>
      <vt:lpstr>Equation.DSMT4</vt:lpstr>
      <vt:lpstr>Equation.DSMT4</vt:lpstr>
      <vt:lpstr>Equation.DSMT4</vt:lpstr>
      <vt:lpstr>Equation.DSMT4</vt:lpstr>
      <vt:lpstr>Excel.Sheet.12</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FINM 7409 Financial Management for Decision Makers</vt:lpstr>
      <vt:lpstr>Financial Decision Making</vt:lpstr>
      <vt:lpstr>Three Basic Ideas in Finance</vt:lpstr>
      <vt:lpstr>Valuation Decisions</vt:lpstr>
      <vt:lpstr>Analysing Costs and Benefits</vt:lpstr>
      <vt:lpstr>Analysing Costs and Benefits</vt:lpstr>
      <vt:lpstr>Using Market Prices to Determine Cash Values</vt:lpstr>
      <vt:lpstr>Try It…</vt:lpstr>
      <vt:lpstr>Example</vt:lpstr>
      <vt:lpstr>Solution</vt:lpstr>
      <vt:lpstr>Follow up…</vt:lpstr>
      <vt:lpstr>Time Value of Money</vt:lpstr>
      <vt:lpstr>The Interest Rate: An Exchange Rate Across Time</vt:lpstr>
      <vt:lpstr>The Interest Rate: An Exchange Rate Across Time</vt:lpstr>
      <vt:lpstr>The Interest Rate: An Exchange Rate Across Time</vt:lpstr>
      <vt:lpstr>Present Versus Future Value</vt:lpstr>
      <vt:lpstr>Present Versus Future Value</vt:lpstr>
      <vt:lpstr>Discount Factors and Rate</vt:lpstr>
      <vt:lpstr>Try It</vt:lpstr>
      <vt:lpstr>Solution</vt:lpstr>
      <vt:lpstr>Converting Between Dollars Today and Gold, Euros, or Dollars in the Future </vt:lpstr>
      <vt:lpstr>Pre-Test</vt:lpstr>
      <vt:lpstr>The Timeline</vt:lpstr>
      <vt:lpstr>Three Rules of Time Travel</vt:lpstr>
      <vt:lpstr>The 1st Rule of Time Travel</vt:lpstr>
      <vt:lpstr>The 2nd Rule of Time Travel</vt:lpstr>
      <vt:lpstr>The 2nd Rule of Time Travel</vt:lpstr>
      <vt:lpstr>Example</vt:lpstr>
      <vt:lpstr>Solution</vt:lpstr>
      <vt:lpstr>The 3rd Rule of Time Travel</vt:lpstr>
      <vt:lpstr>Computing Present Values</vt:lpstr>
      <vt:lpstr>Applying the Rules of Time Travel</vt:lpstr>
      <vt:lpstr>Combining Values</vt:lpstr>
      <vt:lpstr>Valuing a Stream of Cash Flows</vt:lpstr>
      <vt:lpstr>Future Value of Cash Flow Stream</vt:lpstr>
      <vt:lpstr>Example</vt:lpstr>
      <vt:lpstr>Solution</vt:lpstr>
      <vt:lpstr>And…</vt:lpstr>
      <vt:lpstr>Compounding and Interest Rate</vt:lpstr>
      <vt:lpstr>The effective annual interest rate</vt:lpstr>
      <vt:lpstr>The effective annual interest rate</vt:lpstr>
      <vt:lpstr>The effective annual interest rate</vt:lpstr>
      <vt:lpstr>A quick summary</vt:lpstr>
      <vt:lpstr>Example with APR=6%</vt:lpstr>
      <vt:lpstr>APR  Discount Rate ()</vt:lpstr>
      <vt:lpstr>EAR  Discount Rate</vt:lpstr>
      <vt:lpstr>The effective annual interest rate</vt:lpstr>
      <vt:lpstr>The effective annual interest rate</vt:lpstr>
      <vt:lpstr>The effective annual interest rate</vt:lpstr>
      <vt:lpstr>The effective annual interest rate</vt:lpstr>
      <vt:lpstr>Perpetuities, Annuities, </vt:lpstr>
      <vt:lpstr>Perpetuities</vt:lpstr>
      <vt:lpstr>Perpetuities</vt:lpstr>
      <vt:lpstr>Example</vt:lpstr>
      <vt:lpstr>Solution</vt:lpstr>
      <vt:lpstr>Annuities</vt:lpstr>
      <vt:lpstr>Present Value of an Annuity</vt:lpstr>
      <vt:lpstr>Present Value of an Annuity</vt:lpstr>
      <vt:lpstr>Example</vt:lpstr>
      <vt:lpstr>Solution </vt:lpstr>
      <vt:lpstr>What if…</vt:lpstr>
      <vt:lpstr>Solution </vt:lpstr>
      <vt:lpstr>Future Value of an Annuity</vt:lpstr>
      <vt:lpstr>Annuity Example</vt:lpstr>
      <vt:lpstr>Try it…</vt:lpstr>
      <vt:lpstr>Solution </vt:lpstr>
      <vt:lpstr>Growing Perpetuities</vt:lpstr>
      <vt:lpstr>Try it out…</vt:lpstr>
      <vt:lpstr>Solution</vt:lpstr>
      <vt:lpstr>Growing Annuities</vt:lpstr>
      <vt:lpstr>Example</vt:lpstr>
      <vt:lpstr>Solution</vt:lpstr>
      <vt:lpstr>Solving Time Value Problems</vt:lpstr>
      <vt:lpstr>Using a Spreadsheet</vt:lpstr>
      <vt:lpstr>Using Excel</vt:lpstr>
      <vt:lpstr>Solving for Other Variables</vt:lpstr>
      <vt:lpstr>Solving for r</vt:lpstr>
      <vt:lpstr>Solving for r</vt:lpstr>
      <vt:lpstr>Solving for n</vt:lpstr>
      <vt:lpstr>Try it out…</vt:lpstr>
      <vt:lpstr>Step 1: Draw a timeline</vt:lpstr>
      <vt:lpstr>Step 2: Formulas</vt:lpstr>
      <vt:lpstr>Step 3: Solve</vt:lpstr>
    </vt:vector>
  </TitlesOfParts>
  <LinksUpToDate>false</LinksUpToDate>
  <SharedDoc>false</SharedDoc>
  <HyperlinksChanged>false</HyperlinksChanged>
  <AppVersion>14.0000</AppVersion>
  <Pages>57</Page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Valuation of Bonds</dc:title>
  <dc:creator>Fuqua School of Business</dc:creator>
  <dc:subject>Valuation of Bonds and Stocks</dc:subject>
  <cp:lastModifiedBy>user</cp:lastModifiedBy>
  <cp:revision>226</cp:revision>
  <cp:lastPrinted>1996-10-24T13:51:00Z</cp:lastPrinted>
  <dcterms:created xsi:type="dcterms:W3CDTF">1996-10-21T11:45:00Z</dcterms:created>
  <dcterms:modified xsi:type="dcterms:W3CDTF">2021-06-12T14:49:49Z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98D518A621F34C31B908BAA73997BD6F</vt:lpwstr>
  </property>
  <property fmtid="{D5CDD505-2E9C-101B-9397-08002B2CF9AE}" pid="3" name="KSOProductBuildVer">
    <vt:lpwstr>2052-11.1.0.10577</vt:lpwstr>
  </property>
</Properties>
</file>